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56" r:id="rId5"/>
    <p:sldId id="296" r:id="rId6"/>
    <p:sldId id="373" r:id="rId7"/>
    <p:sldId id="360" r:id="rId8"/>
    <p:sldId id="356" r:id="rId9"/>
    <p:sldId id="357" r:id="rId10"/>
    <p:sldId id="358" r:id="rId11"/>
    <p:sldId id="359" r:id="rId12"/>
    <p:sldId id="361" r:id="rId13"/>
    <p:sldId id="362" r:id="rId14"/>
    <p:sldId id="363" r:id="rId15"/>
    <p:sldId id="364" r:id="rId16"/>
    <p:sldId id="365" r:id="rId17"/>
    <p:sldId id="366" r:id="rId18"/>
    <p:sldId id="367" r:id="rId19"/>
    <p:sldId id="368" r:id="rId20"/>
    <p:sldId id="369" r:id="rId21"/>
    <p:sldId id="370" r:id="rId22"/>
    <p:sldId id="371" r:id="rId23"/>
    <p:sldId id="263" r:id="rId24"/>
    <p:sldId id="264" r:id="rId25"/>
    <p:sldId id="268" r:id="rId26"/>
    <p:sldId id="274" r:id="rId27"/>
    <p:sldId id="329" r:id="rId28"/>
    <p:sldId id="314" r:id="rId29"/>
    <p:sldId id="332" r:id="rId30"/>
    <p:sldId id="333" r:id="rId31"/>
    <p:sldId id="334" r:id="rId32"/>
    <p:sldId id="331" r:id="rId33"/>
    <p:sldId id="336" r:id="rId34"/>
    <p:sldId id="322" r:id="rId35"/>
    <p:sldId id="335" r:id="rId36"/>
    <p:sldId id="324" r:id="rId37"/>
    <p:sldId id="325" r:id="rId38"/>
    <p:sldId id="326" r:id="rId39"/>
    <p:sldId id="286" r:id="rId40"/>
    <p:sldId id="287" r:id="rId41"/>
    <p:sldId id="288" r:id="rId42"/>
    <p:sldId id="292" r:id="rId43"/>
    <p:sldId id="293" r:id="rId44"/>
    <p:sldId id="294" r:id="rId45"/>
    <p:sldId id="295" r:id="rId46"/>
    <p:sldId id="330" r:id="rId47"/>
    <p:sldId id="374" r:id="rId48"/>
    <p:sldId id="342" r:id="rId49"/>
    <p:sldId id="350" r:id="rId50"/>
    <p:sldId id="351" r:id="rId51"/>
    <p:sldId id="343" r:id="rId52"/>
    <p:sldId id="375" r:id="rId53"/>
    <p:sldId id="376" r:id="rId54"/>
    <p:sldId id="377" r:id="rId55"/>
    <p:sldId id="378" r:id="rId56"/>
    <p:sldId id="379" r:id="rId57"/>
    <p:sldId id="380" r:id="rId58"/>
    <p:sldId id="328" r:id="rId59"/>
    <p:sldId id="348" r:id="rId60"/>
    <p:sldId id="260"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1" d="100"/>
          <a:sy n="91" d="100"/>
        </p:scale>
        <p:origin x="276" y="84"/>
      </p:cViewPr>
      <p:guideLst>
        <p:guide orient="horz" pos="1620"/>
        <p:guide pos="2880"/>
      </p:guideLst>
    </p:cSldViewPr>
  </p:slideViewPr>
  <p:notesTextViewPr>
    <p:cViewPr>
      <p:scale>
        <a:sx n="1" d="1"/>
        <a:sy n="1" d="1"/>
      </p:scale>
      <p:origin x="0" y="0"/>
    </p:cViewPr>
  </p:notesTextViewPr>
  <p:sorterViewPr>
    <p:cViewPr>
      <p:scale>
        <a:sx n="100" d="100"/>
        <a:sy n="100" d="100"/>
      </p:scale>
      <p:origin x="0" y="-72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 Joiners per month</c:v>
                </c:pt>
              </c:strCache>
            </c:strRef>
          </c:tx>
          <c:spPr>
            <a:solidFill>
              <a:schemeClr val="accent1"/>
            </a:solidFill>
            <a:ln>
              <a:noFill/>
            </a:ln>
            <a:effectLst/>
          </c:spPr>
          <c:invertIfNegative val="0"/>
          <c:cat>
            <c:numRef>
              <c:f>Sheet1!$A$2:$A$7</c:f>
              <c:numCache>
                <c:formatCode>mmm\-yy</c:formatCode>
                <c:ptCount val="6"/>
                <c:pt idx="0">
                  <c:v>44470</c:v>
                </c:pt>
                <c:pt idx="1">
                  <c:v>44501</c:v>
                </c:pt>
                <c:pt idx="2">
                  <c:v>44531</c:v>
                </c:pt>
                <c:pt idx="3">
                  <c:v>44562</c:v>
                </c:pt>
                <c:pt idx="4">
                  <c:v>44593</c:v>
                </c:pt>
                <c:pt idx="5">
                  <c:v>44621</c:v>
                </c:pt>
              </c:numCache>
            </c:numRef>
          </c:cat>
          <c:val>
            <c:numRef>
              <c:f>Sheet1!$B$2:$B$7</c:f>
              <c:numCache>
                <c:formatCode>General</c:formatCode>
                <c:ptCount val="6"/>
                <c:pt idx="0">
                  <c:v>20</c:v>
                </c:pt>
                <c:pt idx="1">
                  <c:v>15</c:v>
                </c:pt>
                <c:pt idx="2">
                  <c:v>37</c:v>
                </c:pt>
                <c:pt idx="3">
                  <c:v>42</c:v>
                </c:pt>
                <c:pt idx="4">
                  <c:v>87</c:v>
                </c:pt>
                <c:pt idx="5">
                  <c:v>65</c:v>
                </c:pt>
              </c:numCache>
            </c:numRef>
          </c:val>
          <c:extLst>
            <c:ext xmlns:c16="http://schemas.microsoft.com/office/drawing/2014/chart" uri="{C3380CC4-5D6E-409C-BE32-E72D297353CC}">
              <c16:uniqueId val="{00000000-EE6D-47B3-8E13-6EF7B48199A3}"/>
            </c:ext>
          </c:extLst>
        </c:ser>
        <c:dLbls>
          <c:showLegendKey val="0"/>
          <c:showVal val="0"/>
          <c:showCatName val="0"/>
          <c:showSerName val="0"/>
          <c:showPercent val="0"/>
          <c:showBubbleSize val="0"/>
        </c:dLbls>
        <c:gapWidth val="150"/>
        <c:axId val="38512687"/>
        <c:axId val="38510607"/>
      </c:barChart>
      <c:lineChart>
        <c:grouping val="standard"/>
        <c:varyColors val="0"/>
        <c:ser>
          <c:idx val="1"/>
          <c:order val="1"/>
          <c:tx>
            <c:strRef>
              <c:f>Sheet1!$C$1</c:f>
              <c:strCache>
                <c:ptCount val="1"/>
                <c:pt idx="0">
                  <c:v>Total Membership</c:v>
                </c:pt>
              </c:strCache>
            </c:strRef>
          </c:tx>
          <c:spPr>
            <a:ln w="28575" cap="rnd">
              <a:solidFill>
                <a:schemeClr val="accent2"/>
              </a:solidFill>
              <a:round/>
            </a:ln>
            <a:effectLst/>
          </c:spPr>
          <c:marker>
            <c:symbol val="none"/>
          </c:marker>
          <c:cat>
            <c:numRef>
              <c:f>Sheet1!$A$2:$A$7</c:f>
              <c:numCache>
                <c:formatCode>mmm\-yy</c:formatCode>
                <c:ptCount val="6"/>
                <c:pt idx="0">
                  <c:v>44470</c:v>
                </c:pt>
                <c:pt idx="1">
                  <c:v>44501</c:v>
                </c:pt>
                <c:pt idx="2">
                  <c:v>44531</c:v>
                </c:pt>
                <c:pt idx="3">
                  <c:v>44562</c:v>
                </c:pt>
                <c:pt idx="4">
                  <c:v>44593</c:v>
                </c:pt>
                <c:pt idx="5">
                  <c:v>44621</c:v>
                </c:pt>
              </c:numCache>
            </c:numRef>
          </c:cat>
          <c:val>
            <c:numRef>
              <c:f>Sheet1!$C$2:$C$7</c:f>
              <c:numCache>
                <c:formatCode>General</c:formatCode>
                <c:ptCount val="6"/>
                <c:pt idx="0">
                  <c:v>619</c:v>
                </c:pt>
                <c:pt idx="1">
                  <c:v>639</c:v>
                </c:pt>
                <c:pt idx="2">
                  <c:v>654</c:v>
                </c:pt>
                <c:pt idx="3">
                  <c:v>691</c:v>
                </c:pt>
                <c:pt idx="4">
                  <c:v>733</c:v>
                </c:pt>
                <c:pt idx="5">
                  <c:v>820</c:v>
                </c:pt>
              </c:numCache>
            </c:numRef>
          </c:val>
          <c:smooth val="0"/>
          <c:extLst>
            <c:ext xmlns:c16="http://schemas.microsoft.com/office/drawing/2014/chart" uri="{C3380CC4-5D6E-409C-BE32-E72D297353CC}">
              <c16:uniqueId val="{00000001-EE6D-47B3-8E13-6EF7B48199A3}"/>
            </c:ext>
          </c:extLst>
        </c:ser>
        <c:dLbls>
          <c:showLegendKey val="0"/>
          <c:showVal val="0"/>
          <c:showCatName val="0"/>
          <c:showSerName val="0"/>
          <c:showPercent val="0"/>
          <c:showBubbleSize val="0"/>
        </c:dLbls>
        <c:marker val="1"/>
        <c:smooth val="0"/>
        <c:axId val="38511855"/>
        <c:axId val="38511439"/>
      </c:lineChart>
      <c:dateAx>
        <c:axId val="385126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Month-Year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10607"/>
        <c:crosses val="autoZero"/>
        <c:auto val="1"/>
        <c:lblOffset val="100"/>
        <c:baseTimeUnit val="months"/>
      </c:dateAx>
      <c:valAx>
        <c:axId val="385106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New Joiners</a:t>
                </a:r>
                <a:r>
                  <a:rPr lang="en-GB" baseline="0"/>
                  <a:t> per month</a:t>
                </a:r>
                <a:endParaRPr lang="en-GB"/>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12687"/>
        <c:crosses val="autoZero"/>
        <c:crossBetween val="between"/>
      </c:valAx>
      <c:valAx>
        <c:axId val="3851143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Total Membership</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11855"/>
        <c:crosses val="max"/>
        <c:crossBetween val="between"/>
      </c:valAx>
      <c:dateAx>
        <c:axId val="38511855"/>
        <c:scaling>
          <c:orientation val="minMax"/>
        </c:scaling>
        <c:delete val="1"/>
        <c:axPos val="b"/>
        <c:numFmt formatCode="mmm\-yy" sourceLinked="1"/>
        <c:majorTickMark val="out"/>
        <c:minorTickMark val="none"/>
        <c:tickLblPos val="nextTo"/>
        <c:crossAx val="38511439"/>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C3435C-7D26-4027-B54C-CAF4F1C91853}" type="doc">
      <dgm:prSet loTypeId="urn:microsoft.com/office/officeart/2005/8/layout/chart3" loCatId="relationship" qsTypeId="urn:microsoft.com/office/officeart/2005/8/quickstyle/simple1" qsCatId="simple" csTypeId="urn:microsoft.com/office/officeart/2005/8/colors/accent1_2" csCatId="accent1" phldr="1"/>
      <dgm:spPr/>
    </dgm:pt>
    <dgm:pt modelId="{3B1F5F7A-9C54-4A1F-AB15-1A60AC6F814C}">
      <dgm:prSet phldrT="[Text]"/>
      <dgm:spPr/>
      <dgm:t>
        <a:bodyPr/>
        <a:lstStyle/>
        <a:p>
          <a:r>
            <a:rPr lang="en-US" dirty="0" smtClean="0"/>
            <a:t>policy</a:t>
          </a:r>
          <a:endParaRPr lang="en-US" dirty="0"/>
        </a:p>
      </dgm:t>
    </dgm:pt>
    <dgm:pt modelId="{1B6AF775-DBC5-4396-B6AA-8DC17B994038}" type="parTrans" cxnId="{F1DDEEA1-289F-48B6-B32A-D919C6ABA966}">
      <dgm:prSet/>
      <dgm:spPr/>
      <dgm:t>
        <a:bodyPr/>
        <a:lstStyle/>
        <a:p>
          <a:endParaRPr lang="en-US"/>
        </a:p>
      </dgm:t>
    </dgm:pt>
    <dgm:pt modelId="{E12294F6-42AE-4AFB-A181-E16838ACE90E}" type="sibTrans" cxnId="{F1DDEEA1-289F-48B6-B32A-D919C6ABA966}">
      <dgm:prSet/>
      <dgm:spPr/>
      <dgm:t>
        <a:bodyPr/>
        <a:lstStyle/>
        <a:p>
          <a:endParaRPr lang="en-US"/>
        </a:p>
      </dgm:t>
    </dgm:pt>
    <dgm:pt modelId="{F6D5B626-8B55-410E-910C-AFF9282B1887}">
      <dgm:prSet phldrT="[Text]"/>
      <dgm:spPr/>
      <dgm:t>
        <a:bodyPr/>
        <a:lstStyle/>
        <a:p>
          <a:r>
            <a:rPr lang="en-US" dirty="0" smtClean="0"/>
            <a:t>Staff wellbeing</a:t>
          </a:r>
          <a:endParaRPr lang="en-US" dirty="0"/>
        </a:p>
      </dgm:t>
    </dgm:pt>
    <dgm:pt modelId="{B07CBB28-7314-49B1-ADE4-A96E1352E37F}" type="parTrans" cxnId="{51F246B9-5C57-4EE8-86D3-96A4675AE74A}">
      <dgm:prSet/>
      <dgm:spPr/>
      <dgm:t>
        <a:bodyPr/>
        <a:lstStyle/>
        <a:p>
          <a:endParaRPr lang="en-US"/>
        </a:p>
      </dgm:t>
    </dgm:pt>
    <dgm:pt modelId="{743B9F9B-5539-40D4-9D75-AEC0820CC05A}" type="sibTrans" cxnId="{51F246B9-5C57-4EE8-86D3-96A4675AE74A}">
      <dgm:prSet/>
      <dgm:spPr/>
      <dgm:t>
        <a:bodyPr/>
        <a:lstStyle/>
        <a:p>
          <a:endParaRPr lang="en-US"/>
        </a:p>
      </dgm:t>
    </dgm:pt>
    <dgm:pt modelId="{AE5831C9-5132-4AF3-9265-6BF26A9EF2C5}">
      <dgm:prSet phldrT="[Text]"/>
      <dgm:spPr/>
      <dgm:t>
        <a:bodyPr/>
        <a:lstStyle/>
        <a:p>
          <a:r>
            <a:rPr lang="en-US" dirty="0" smtClean="0"/>
            <a:t>Lived experience</a:t>
          </a:r>
          <a:endParaRPr lang="en-US" dirty="0"/>
        </a:p>
      </dgm:t>
    </dgm:pt>
    <dgm:pt modelId="{811FE37D-5007-4843-B28A-B84C3763EFE5}" type="parTrans" cxnId="{772404EF-D9B3-4C79-BA3C-6AB958DD5904}">
      <dgm:prSet/>
      <dgm:spPr/>
      <dgm:t>
        <a:bodyPr/>
        <a:lstStyle/>
        <a:p>
          <a:endParaRPr lang="en-US"/>
        </a:p>
      </dgm:t>
    </dgm:pt>
    <dgm:pt modelId="{9FC413DD-BD08-4066-A765-CE0E90EC0018}" type="sibTrans" cxnId="{772404EF-D9B3-4C79-BA3C-6AB958DD5904}">
      <dgm:prSet/>
      <dgm:spPr/>
      <dgm:t>
        <a:bodyPr/>
        <a:lstStyle/>
        <a:p>
          <a:endParaRPr lang="en-US"/>
        </a:p>
      </dgm:t>
    </dgm:pt>
    <dgm:pt modelId="{02DB6667-460C-40EE-B228-627ED1723738}">
      <dgm:prSet/>
      <dgm:spPr/>
      <dgm:t>
        <a:bodyPr/>
        <a:lstStyle/>
        <a:p>
          <a:r>
            <a:rPr lang="en-US" dirty="0" smtClean="0"/>
            <a:t>Unintended harms</a:t>
          </a:r>
          <a:endParaRPr lang="en-US" dirty="0"/>
        </a:p>
      </dgm:t>
    </dgm:pt>
    <dgm:pt modelId="{BDB69E33-89E8-4F80-9964-4FAD8F40651C}" type="parTrans" cxnId="{279F41D8-0BFF-4719-89F1-7358F49B0B16}">
      <dgm:prSet/>
      <dgm:spPr/>
      <dgm:t>
        <a:bodyPr/>
        <a:lstStyle/>
        <a:p>
          <a:endParaRPr lang="en-US"/>
        </a:p>
      </dgm:t>
    </dgm:pt>
    <dgm:pt modelId="{976D7EEA-0D7D-4B7A-81CD-D543FD83C8BA}" type="sibTrans" cxnId="{279F41D8-0BFF-4719-89F1-7358F49B0B16}">
      <dgm:prSet/>
      <dgm:spPr/>
      <dgm:t>
        <a:bodyPr/>
        <a:lstStyle/>
        <a:p>
          <a:endParaRPr lang="en-US"/>
        </a:p>
      </dgm:t>
    </dgm:pt>
    <dgm:pt modelId="{D7FD0788-4480-49D2-A524-5E0A07E1D57A}">
      <dgm:prSet/>
      <dgm:spPr/>
      <dgm:t>
        <a:bodyPr/>
        <a:lstStyle/>
        <a:p>
          <a:r>
            <a:rPr lang="en-US" dirty="0" smtClean="0"/>
            <a:t>evidence</a:t>
          </a:r>
          <a:endParaRPr lang="en-US" dirty="0"/>
        </a:p>
      </dgm:t>
    </dgm:pt>
    <dgm:pt modelId="{531329F0-D4B6-4706-9D5C-631CD211C3A7}" type="parTrans" cxnId="{A1021466-7C17-4B73-9088-B1A8485C5666}">
      <dgm:prSet/>
      <dgm:spPr/>
      <dgm:t>
        <a:bodyPr/>
        <a:lstStyle/>
        <a:p>
          <a:endParaRPr lang="en-US"/>
        </a:p>
      </dgm:t>
    </dgm:pt>
    <dgm:pt modelId="{27E59148-7C2C-423E-B71E-94F3F34E38D0}" type="sibTrans" cxnId="{A1021466-7C17-4B73-9088-B1A8485C5666}">
      <dgm:prSet/>
      <dgm:spPr/>
      <dgm:t>
        <a:bodyPr/>
        <a:lstStyle/>
        <a:p>
          <a:endParaRPr lang="en-US"/>
        </a:p>
      </dgm:t>
    </dgm:pt>
    <dgm:pt modelId="{FC0E4E64-FF9C-44DD-BF9D-F63E726815FD}">
      <dgm:prSet/>
      <dgm:spPr/>
      <dgm:t>
        <a:bodyPr/>
        <a:lstStyle/>
        <a:p>
          <a:r>
            <a:rPr lang="en-US" dirty="0" smtClean="0"/>
            <a:t>World view</a:t>
          </a:r>
          <a:endParaRPr lang="en-US" dirty="0"/>
        </a:p>
      </dgm:t>
    </dgm:pt>
    <dgm:pt modelId="{5DD02D4A-BED8-4E5A-911F-8F19A6E5AC09}" type="parTrans" cxnId="{2E81A29C-75A6-4C86-BE4C-26B40FFA415D}">
      <dgm:prSet/>
      <dgm:spPr/>
      <dgm:t>
        <a:bodyPr/>
        <a:lstStyle/>
        <a:p>
          <a:endParaRPr lang="en-US"/>
        </a:p>
      </dgm:t>
    </dgm:pt>
    <dgm:pt modelId="{0790256E-D2B2-4596-BAAB-8920139B8783}" type="sibTrans" cxnId="{2E81A29C-75A6-4C86-BE4C-26B40FFA415D}">
      <dgm:prSet/>
      <dgm:spPr/>
      <dgm:t>
        <a:bodyPr/>
        <a:lstStyle/>
        <a:p>
          <a:endParaRPr lang="en-US"/>
        </a:p>
      </dgm:t>
    </dgm:pt>
    <dgm:pt modelId="{E199B6AF-35F0-418A-8BFC-D6D4A9494445}" type="pres">
      <dgm:prSet presAssocID="{A3C3435C-7D26-4027-B54C-CAF4F1C91853}" presName="compositeShape" presStyleCnt="0">
        <dgm:presLayoutVars>
          <dgm:chMax val="7"/>
          <dgm:dir/>
          <dgm:resizeHandles val="exact"/>
        </dgm:presLayoutVars>
      </dgm:prSet>
      <dgm:spPr/>
    </dgm:pt>
    <dgm:pt modelId="{1450DA09-5A74-401F-B4ED-6946E8193066}" type="pres">
      <dgm:prSet presAssocID="{A3C3435C-7D26-4027-B54C-CAF4F1C91853}" presName="wedge1" presStyleLbl="node1" presStyleIdx="0" presStyleCnt="6"/>
      <dgm:spPr/>
      <dgm:t>
        <a:bodyPr/>
        <a:lstStyle/>
        <a:p>
          <a:endParaRPr lang="en-US"/>
        </a:p>
      </dgm:t>
    </dgm:pt>
    <dgm:pt modelId="{082A0F5C-D2B8-4A99-8418-2DDB51BC1C75}" type="pres">
      <dgm:prSet presAssocID="{A3C3435C-7D26-4027-B54C-CAF4F1C91853}" presName="wedge1Tx" presStyleLbl="node1" presStyleIdx="0" presStyleCnt="6">
        <dgm:presLayoutVars>
          <dgm:chMax val="0"/>
          <dgm:chPref val="0"/>
          <dgm:bulletEnabled val="1"/>
        </dgm:presLayoutVars>
      </dgm:prSet>
      <dgm:spPr/>
      <dgm:t>
        <a:bodyPr/>
        <a:lstStyle/>
        <a:p>
          <a:endParaRPr lang="en-US"/>
        </a:p>
      </dgm:t>
    </dgm:pt>
    <dgm:pt modelId="{E51245E5-CB2E-47D7-9F0D-D3700AA51A41}" type="pres">
      <dgm:prSet presAssocID="{A3C3435C-7D26-4027-B54C-CAF4F1C91853}" presName="wedge2" presStyleLbl="node1" presStyleIdx="1" presStyleCnt="6"/>
      <dgm:spPr/>
      <dgm:t>
        <a:bodyPr/>
        <a:lstStyle/>
        <a:p>
          <a:endParaRPr lang="en-US"/>
        </a:p>
      </dgm:t>
    </dgm:pt>
    <dgm:pt modelId="{62042A79-F4AD-43E7-8CE6-87B6A73334B7}" type="pres">
      <dgm:prSet presAssocID="{A3C3435C-7D26-4027-B54C-CAF4F1C91853}" presName="wedge2Tx" presStyleLbl="node1" presStyleIdx="1" presStyleCnt="6">
        <dgm:presLayoutVars>
          <dgm:chMax val="0"/>
          <dgm:chPref val="0"/>
          <dgm:bulletEnabled val="1"/>
        </dgm:presLayoutVars>
      </dgm:prSet>
      <dgm:spPr/>
      <dgm:t>
        <a:bodyPr/>
        <a:lstStyle/>
        <a:p>
          <a:endParaRPr lang="en-US"/>
        </a:p>
      </dgm:t>
    </dgm:pt>
    <dgm:pt modelId="{2ADDFF6F-DFA4-411E-991A-ABE963343EA8}" type="pres">
      <dgm:prSet presAssocID="{A3C3435C-7D26-4027-B54C-CAF4F1C91853}" presName="wedge3" presStyleLbl="node1" presStyleIdx="2" presStyleCnt="6" custLinFactNeighborX="1304" custLinFactNeighborY="-529"/>
      <dgm:spPr/>
      <dgm:t>
        <a:bodyPr/>
        <a:lstStyle/>
        <a:p>
          <a:endParaRPr lang="en-US"/>
        </a:p>
      </dgm:t>
    </dgm:pt>
    <dgm:pt modelId="{C07BD5E1-4F34-40D0-87C9-577363DFB052}" type="pres">
      <dgm:prSet presAssocID="{A3C3435C-7D26-4027-B54C-CAF4F1C91853}" presName="wedge3Tx" presStyleLbl="node1" presStyleIdx="2" presStyleCnt="6">
        <dgm:presLayoutVars>
          <dgm:chMax val="0"/>
          <dgm:chPref val="0"/>
          <dgm:bulletEnabled val="1"/>
        </dgm:presLayoutVars>
      </dgm:prSet>
      <dgm:spPr/>
      <dgm:t>
        <a:bodyPr/>
        <a:lstStyle/>
        <a:p>
          <a:endParaRPr lang="en-US"/>
        </a:p>
      </dgm:t>
    </dgm:pt>
    <dgm:pt modelId="{0AF17026-B85A-461B-9392-FF2085169052}" type="pres">
      <dgm:prSet presAssocID="{A3C3435C-7D26-4027-B54C-CAF4F1C91853}" presName="wedge4" presStyleLbl="node1" presStyleIdx="3" presStyleCnt="6" custLinFactNeighborX="1304" custLinFactNeighborY="-529"/>
      <dgm:spPr/>
      <dgm:t>
        <a:bodyPr/>
        <a:lstStyle/>
        <a:p>
          <a:endParaRPr lang="en-US"/>
        </a:p>
      </dgm:t>
    </dgm:pt>
    <dgm:pt modelId="{36B0BA06-4E1E-4DD4-AAB4-9322F073ED0E}" type="pres">
      <dgm:prSet presAssocID="{A3C3435C-7D26-4027-B54C-CAF4F1C91853}" presName="wedge4Tx" presStyleLbl="node1" presStyleIdx="3" presStyleCnt="6">
        <dgm:presLayoutVars>
          <dgm:chMax val="0"/>
          <dgm:chPref val="0"/>
          <dgm:bulletEnabled val="1"/>
        </dgm:presLayoutVars>
      </dgm:prSet>
      <dgm:spPr/>
      <dgm:t>
        <a:bodyPr/>
        <a:lstStyle/>
        <a:p>
          <a:endParaRPr lang="en-US"/>
        </a:p>
      </dgm:t>
    </dgm:pt>
    <dgm:pt modelId="{277C5E13-6903-4A35-9F79-5C0BD1E799B4}" type="pres">
      <dgm:prSet presAssocID="{A3C3435C-7D26-4027-B54C-CAF4F1C91853}" presName="wedge5" presStyleLbl="node1" presStyleIdx="4" presStyleCnt="6"/>
      <dgm:spPr/>
      <dgm:t>
        <a:bodyPr/>
        <a:lstStyle/>
        <a:p>
          <a:endParaRPr lang="en-US"/>
        </a:p>
      </dgm:t>
    </dgm:pt>
    <dgm:pt modelId="{90AD2D71-26C7-470D-83B1-A21FCC1CD2ED}" type="pres">
      <dgm:prSet presAssocID="{A3C3435C-7D26-4027-B54C-CAF4F1C91853}" presName="wedge5Tx" presStyleLbl="node1" presStyleIdx="4" presStyleCnt="6">
        <dgm:presLayoutVars>
          <dgm:chMax val="0"/>
          <dgm:chPref val="0"/>
          <dgm:bulletEnabled val="1"/>
        </dgm:presLayoutVars>
      </dgm:prSet>
      <dgm:spPr/>
      <dgm:t>
        <a:bodyPr/>
        <a:lstStyle/>
        <a:p>
          <a:endParaRPr lang="en-US"/>
        </a:p>
      </dgm:t>
    </dgm:pt>
    <dgm:pt modelId="{8AF63528-94F5-487A-95F3-1F8C878DD88E}" type="pres">
      <dgm:prSet presAssocID="{A3C3435C-7D26-4027-B54C-CAF4F1C91853}" presName="wedge6" presStyleLbl="node1" presStyleIdx="5" presStyleCnt="6" custLinFactNeighborX="1304" custLinFactNeighborY="-529"/>
      <dgm:spPr/>
      <dgm:t>
        <a:bodyPr/>
        <a:lstStyle/>
        <a:p>
          <a:endParaRPr lang="en-US"/>
        </a:p>
      </dgm:t>
    </dgm:pt>
    <dgm:pt modelId="{5405DBE2-B6A1-4BA8-B0ED-D84AA6EAB691}" type="pres">
      <dgm:prSet presAssocID="{A3C3435C-7D26-4027-B54C-CAF4F1C91853}" presName="wedge6Tx" presStyleLbl="node1" presStyleIdx="5" presStyleCnt="6">
        <dgm:presLayoutVars>
          <dgm:chMax val="0"/>
          <dgm:chPref val="0"/>
          <dgm:bulletEnabled val="1"/>
        </dgm:presLayoutVars>
      </dgm:prSet>
      <dgm:spPr/>
      <dgm:t>
        <a:bodyPr/>
        <a:lstStyle/>
        <a:p>
          <a:endParaRPr lang="en-US"/>
        </a:p>
      </dgm:t>
    </dgm:pt>
  </dgm:ptLst>
  <dgm:cxnLst>
    <dgm:cxn modelId="{93E1E1AC-DAAB-4E7B-A758-CC4AFCB25FBF}" type="presOf" srcId="{02DB6667-460C-40EE-B228-627ED1723738}" destId="{2ADDFF6F-DFA4-411E-991A-ABE963343EA8}" srcOrd="0" destOrd="0" presId="urn:microsoft.com/office/officeart/2005/8/layout/chart3"/>
    <dgm:cxn modelId="{F0E160E9-400B-47EE-B778-DB58D7CDDAE3}" type="presOf" srcId="{A3C3435C-7D26-4027-B54C-CAF4F1C91853}" destId="{E199B6AF-35F0-418A-8BFC-D6D4A9494445}" srcOrd="0" destOrd="0" presId="urn:microsoft.com/office/officeart/2005/8/layout/chart3"/>
    <dgm:cxn modelId="{4A9E5261-9FB4-46A2-9430-B73A3A831D33}" type="presOf" srcId="{FC0E4E64-FF9C-44DD-BF9D-F63E726815FD}" destId="{277C5E13-6903-4A35-9F79-5C0BD1E799B4}" srcOrd="0" destOrd="0" presId="urn:microsoft.com/office/officeart/2005/8/layout/chart3"/>
    <dgm:cxn modelId="{F1DDEEA1-289F-48B6-B32A-D919C6ABA966}" srcId="{A3C3435C-7D26-4027-B54C-CAF4F1C91853}" destId="{3B1F5F7A-9C54-4A1F-AB15-1A60AC6F814C}" srcOrd="0" destOrd="0" parTransId="{1B6AF775-DBC5-4396-B6AA-8DC17B994038}" sibTransId="{E12294F6-42AE-4AFB-A181-E16838ACE90E}"/>
    <dgm:cxn modelId="{A045BCC3-EE74-44EE-809D-085C3DD1B327}" type="presOf" srcId="{AE5831C9-5132-4AF3-9265-6BF26A9EF2C5}" destId="{5405DBE2-B6A1-4BA8-B0ED-D84AA6EAB691}" srcOrd="1" destOrd="0" presId="urn:microsoft.com/office/officeart/2005/8/layout/chart3"/>
    <dgm:cxn modelId="{51F246B9-5C57-4EE8-86D3-96A4675AE74A}" srcId="{A3C3435C-7D26-4027-B54C-CAF4F1C91853}" destId="{F6D5B626-8B55-410E-910C-AFF9282B1887}" srcOrd="1" destOrd="0" parTransId="{B07CBB28-7314-49B1-ADE4-A96E1352E37F}" sibTransId="{743B9F9B-5539-40D4-9D75-AEC0820CC05A}"/>
    <dgm:cxn modelId="{59EF1D8A-82A9-418D-9E3C-1EFA8EA4CEF0}" type="presOf" srcId="{3B1F5F7A-9C54-4A1F-AB15-1A60AC6F814C}" destId="{1450DA09-5A74-401F-B4ED-6946E8193066}" srcOrd="0" destOrd="0" presId="urn:microsoft.com/office/officeart/2005/8/layout/chart3"/>
    <dgm:cxn modelId="{2E81A29C-75A6-4C86-BE4C-26B40FFA415D}" srcId="{A3C3435C-7D26-4027-B54C-CAF4F1C91853}" destId="{FC0E4E64-FF9C-44DD-BF9D-F63E726815FD}" srcOrd="4" destOrd="0" parTransId="{5DD02D4A-BED8-4E5A-911F-8F19A6E5AC09}" sibTransId="{0790256E-D2B2-4596-BAAB-8920139B8783}"/>
    <dgm:cxn modelId="{279F41D8-0BFF-4719-89F1-7358F49B0B16}" srcId="{A3C3435C-7D26-4027-B54C-CAF4F1C91853}" destId="{02DB6667-460C-40EE-B228-627ED1723738}" srcOrd="2" destOrd="0" parTransId="{BDB69E33-89E8-4F80-9964-4FAD8F40651C}" sibTransId="{976D7EEA-0D7D-4B7A-81CD-D543FD83C8BA}"/>
    <dgm:cxn modelId="{D0C5EEAC-3BF3-46F6-A119-9EC09E8877F6}" type="presOf" srcId="{AE5831C9-5132-4AF3-9265-6BF26A9EF2C5}" destId="{8AF63528-94F5-487A-95F3-1F8C878DD88E}" srcOrd="0" destOrd="0" presId="urn:microsoft.com/office/officeart/2005/8/layout/chart3"/>
    <dgm:cxn modelId="{772404EF-D9B3-4C79-BA3C-6AB958DD5904}" srcId="{A3C3435C-7D26-4027-B54C-CAF4F1C91853}" destId="{AE5831C9-5132-4AF3-9265-6BF26A9EF2C5}" srcOrd="5" destOrd="0" parTransId="{811FE37D-5007-4843-B28A-B84C3763EFE5}" sibTransId="{9FC413DD-BD08-4066-A765-CE0E90EC0018}"/>
    <dgm:cxn modelId="{57E3B6DE-033C-4CF7-BDD9-341367666718}" type="presOf" srcId="{3B1F5F7A-9C54-4A1F-AB15-1A60AC6F814C}" destId="{082A0F5C-D2B8-4A99-8418-2DDB51BC1C75}" srcOrd="1" destOrd="0" presId="urn:microsoft.com/office/officeart/2005/8/layout/chart3"/>
    <dgm:cxn modelId="{A1021466-7C17-4B73-9088-B1A8485C5666}" srcId="{A3C3435C-7D26-4027-B54C-CAF4F1C91853}" destId="{D7FD0788-4480-49D2-A524-5E0A07E1D57A}" srcOrd="3" destOrd="0" parTransId="{531329F0-D4B6-4706-9D5C-631CD211C3A7}" sibTransId="{27E59148-7C2C-423E-B71E-94F3F34E38D0}"/>
    <dgm:cxn modelId="{96D084C4-1B64-46E0-ABF1-B834057EC1B9}" type="presOf" srcId="{02DB6667-460C-40EE-B228-627ED1723738}" destId="{C07BD5E1-4F34-40D0-87C9-577363DFB052}" srcOrd="1" destOrd="0" presId="urn:microsoft.com/office/officeart/2005/8/layout/chart3"/>
    <dgm:cxn modelId="{170B2D0A-8224-4806-B1BC-82F5421CFD81}" type="presOf" srcId="{F6D5B626-8B55-410E-910C-AFF9282B1887}" destId="{E51245E5-CB2E-47D7-9F0D-D3700AA51A41}" srcOrd="0" destOrd="0" presId="urn:microsoft.com/office/officeart/2005/8/layout/chart3"/>
    <dgm:cxn modelId="{DA62596B-0215-4FD5-8B02-83B8B8CC75FC}" type="presOf" srcId="{D7FD0788-4480-49D2-A524-5E0A07E1D57A}" destId="{0AF17026-B85A-461B-9392-FF2085169052}" srcOrd="0" destOrd="0" presId="urn:microsoft.com/office/officeart/2005/8/layout/chart3"/>
    <dgm:cxn modelId="{88560467-2CC8-4DEE-ABC5-4F833B7E588E}" type="presOf" srcId="{FC0E4E64-FF9C-44DD-BF9D-F63E726815FD}" destId="{90AD2D71-26C7-470D-83B1-A21FCC1CD2ED}" srcOrd="1" destOrd="0" presId="urn:microsoft.com/office/officeart/2005/8/layout/chart3"/>
    <dgm:cxn modelId="{4DB75534-5207-4C75-BA6C-31E578AA3FDD}" type="presOf" srcId="{F6D5B626-8B55-410E-910C-AFF9282B1887}" destId="{62042A79-F4AD-43E7-8CE6-87B6A73334B7}" srcOrd="1" destOrd="0" presId="urn:microsoft.com/office/officeart/2005/8/layout/chart3"/>
    <dgm:cxn modelId="{25920E28-A5F8-4315-AD68-0665C0B1CA1C}" type="presOf" srcId="{D7FD0788-4480-49D2-A524-5E0A07E1D57A}" destId="{36B0BA06-4E1E-4DD4-AAB4-9322F073ED0E}" srcOrd="1" destOrd="0" presId="urn:microsoft.com/office/officeart/2005/8/layout/chart3"/>
    <dgm:cxn modelId="{A522E7BE-FA31-409F-B83E-2D5BB92AFAC5}" type="presParOf" srcId="{E199B6AF-35F0-418A-8BFC-D6D4A9494445}" destId="{1450DA09-5A74-401F-B4ED-6946E8193066}" srcOrd="0" destOrd="0" presId="urn:microsoft.com/office/officeart/2005/8/layout/chart3"/>
    <dgm:cxn modelId="{A0817444-6A80-45DF-9072-9196F0F739C8}" type="presParOf" srcId="{E199B6AF-35F0-418A-8BFC-D6D4A9494445}" destId="{082A0F5C-D2B8-4A99-8418-2DDB51BC1C75}" srcOrd="1" destOrd="0" presId="urn:microsoft.com/office/officeart/2005/8/layout/chart3"/>
    <dgm:cxn modelId="{4E7F39C2-91C3-4F55-B5B4-B912D99F37EF}" type="presParOf" srcId="{E199B6AF-35F0-418A-8BFC-D6D4A9494445}" destId="{E51245E5-CB2E-47D7-9F0D-D3700AA51A41}" srcOrd="2" destOrd="0" presId="urn:microsoft.com/office/officeart/2005/8/layout/chart3"/>
    <dgm:cxn modelId="{D05BAF3F-642B-44AF-9E71-DF8C54E645C3}" type="presParOf" srcId="{E199B6AF-35F0-418A-8BFC-D6D4A9494445}" destId="{62042A79-F4AD-43E7-8CE6-87B6A73334B7}" srcOrd="3" destOrd="0" presId="urn:microsoft.com/office/officeart/2005/8/layout/chart3"/>
    <dgm:cxn modelId="{C60A946D-EB8A-40F3-9C5F-76AF322C7100}" type="presParOf" srcId="{E199B6AF-35F0-418A-8BFC-D6D4A9494445}" destId="{2ADDFF6F-DFA4-411E-991A-ABE963343EA8}" srcOrd="4" destOrd="0" presId="urn:microsoft.com/office/officeart/2005/8/layout/chart3"/>
    <dgm:cxn modelId="{BF578ACE-B949-494A-A249-7F1B43ABC687}" type="presParOf" srcId="{E199B6AF-35F0-418A-8BFC-D6D4A9494445}" destId="{C07BD5E1-4F34-40D0-87C9-577363DFB052}" srcOrd="5" destOrd="0" presId="urn:microsoft.com/office/officeart/2005/8/layout/chart3"/>
    <dgm:cxn modelId="{2CF5369F-7203-4423-9228-BDE81FFBEFAB}" type="presParOf" srcId="{E199B6AF-35F0-418A-8BFC-D6D4A9494445}" destId="{0AF17026-B85A-461B-9392-FF2085169052}" srcOrd="6" destOrd="0" presId="urn:microsoft.com/office/officeart/2005/8/layout/chart3"/>
    <dgm:cxn modelId="{C75CDC5B-EBFA-4C8D-852F-33C1801AE913}" type="presParOf" srcId="{E199B6AF-35F0-418A-8BFC-D6D4A9494445}" destId="{36B0BA06-4E1E-4DD4-AAB4-9322F073ED0E}" srcOrd="7" destOrd="0" presId="urn:microsoft.com/office/officeart/2005/8/layout/chart3"/>
    <dgm:cxn modelId="{CA129387-7813-4233-9686-15519A187850}" type="presParOf" srcId="{E199B6AF-35F0-418A-8BFC-D6D4A9494445}" destId="{277C5E13-6903-4A35-9F79-5C0BD1E799B4}" srcOrd="8" destOrd="0" presId="urn:microsoft.com/office/officeart/2005/8/layout/chart3"/>
    <dgm:cxn modelId="{A4FFF849-6FF2-43CF-BA77-BE10D1B04650}" type="presParOf" srcId="{E199B6AF-35F0-418A-8BFC-D6D4A9494445}" destId="{90AD2D71-26C7-470D-83B1-A21FCC1CD2ED}" srcOrd="9" destOrd="0" presId="urn:microsoft.com/office/officeart/2005/8/layout/chart3"/>
    <dgm:cxn modelId="{BA32176E-F6CD-445D-8FC0-1052544483E4}" type="presParOf" srcId="{E199B6AF-35F0-418A-8BFC-D6D4A9494445}" destId="{8AF63528-94F5-487A-95F3-1F8C878DD88E}" srcOrd="10" destOrd="0" presId="urn:microsoft.com/office/officeart/2005/8/layout/chart3"/>
    <dgm:cxn modelId="{F8CC008E-0B36-48CC-81B9-2236F287D2D0}" type="presParOf" srcId="{E199B6AF-35F0-418A-8BFC-D6D4A9494445}" destId="{5405DBE2-B6A1-4BA8-B0ED-D84AA6EAB691}"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27BD52-48A6-4070-9736-7A923981813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B0CD139B-05F5-42CA-BE95-34390868CC49}">
      <dgm:prSet phldrT="[Text]"/>
      <dgm:spPr/>
      <dgm:t>
        <a:bodyPr/>
        <a:lstStyle/>
        <a:p>
          <a:r>
            <a:rPr lang="en-GB" dirty="0" smtClean="0"/>
            <a:t>devolve</a:t>
          </a:r>
          <a:endParaRPr lang="en-GB" dirty="0"/>
        </a:p>
      </dgm:t>
    </dgm:pt>
    <dgm:pt modelId="{F9C581F4-BF0A-4230-BE1C-D064082E5AED}" type="parTrans" cxnId="{21237447-101E-4F05-8DC5-8949AE516250}">
      <dgm:prSet/>
      <dgm:spPr/>
      <dgm:t>
        <a:bodyPr/>
        <a:lstStyle/>
        <a:p>
          <a:endParaRPr lang="en-GB"/>
        </a:p>
      </dgm:t>
    </dgm:pt>
    <dgm:pt modelId="{C0DDA855-7032-404C-BAD9-278790984153}" type="sibTrans" cxnId="{21237447-101E-4F05-8DC5-8949AE516250}">
      <dgm:prSet/>
      <dgm:spPr/>
      <dgm:t>
        <a:bodyPr/>
        <a:lstStyle/>
        <a:p>
          <a:endParaRPr lang="en-GB"/>
        </a:p>
      </dgm:t>
    </dgm:pt>
    <dgm:pt modelId="{2D6FEA9D-1C72-4AD7-8E35-FE85AA0DBFDE}">
      <dgm:prSet phldrT="[Text]"/>
      <dgm:spPr/>
      <dgm:t>
        <a:bodyPr/>
        <a:lstStyle/>
        <a:p>
          <a:r>
            <a:rPr lang="en-GB" dirty="0" smtClean="0"/>
            <a:t>Do for (engage)</a:t>
          </a:r>
          <a:endParaRPr lang="en-GB" dirty="0"/>
        </a:p>
      </dgm:t>
    </dgm:pt>
    <dgm:pt modelId="{778F9F0C-999C-42A9-B4BD-9EA2F74B7D8D}" type="parTrans" cxnId="{1DBB8C15-444E-4021-8E20-16E7FFFC0949}">
      <dgm:prSet/>
      <dgm:spPr/>
      <dgm:t>
        <a:bodyPr/>
        <a:lstStyle/>
        <a:p>
          <a:endParaRPr lang="en-GB"/>
        </a:p>
      </dgm:t>
    </dgm:pt>
    <dgm:pt modelId="{0DB01E8B-2702-4674-A718-117097215BB0}" type="sibTrans" cxnId="{1DBB8C15-444E-4021-8E20-16E7FFFC0949}">
      <dgm:prSet/>
      <dgm:spPr/>
      <dgm:t>
        <a:bodyPr/>
        <a:lstStyle/>
        <a:p>
          <a:endParaRPr lang="en-GB"/>
        </a:p>
      </dgm:t>
    </dgm:pt>
    <dgm:pt modelId="{5D64BF7B-4F9A-4B6A-8FE3-4820C5D23072}">
      <dgm:prSet phldrT="[Text]"/>
      <dgm:spPr/>
      <dgm:t>
        <a:bodyPr/>
        <a:lstStyle/>
        <a:p>
          <a:r>
            <a:rPr lang="en-GB" dirty="0" smtClean="0"/>
            <a:t>Do to (experts know best)</a:t>
          </a:r>
          <a:endParaRPr lang="en-GB" dirty="0"/>
        </a:p>
      </dgm:t>
    </dgm:pt>
    <dgm:pt modelId="{259E9571-484B-433A-9BE3-76F3E8CF01C5}" type="parTrans" cxnId="{4C3C85B6-80BC-480A-AB38-F570281D369B}">
      <dgm:prSet/>
      <dgm:spPr/>
      <dgm:t>
        <a:bodyPr/>
        <a:lstStyle/>
        <a:p>
          <a:endParaRPr lang="en-GB"/>
        </a:p>
      </dgm:t>
    </dgm:pt>
    <dgm:pt modelId="{9D211F67-55AC-4EBA-A1D2-EDF120362CA7}" type="sibTrans" cxnId="{4C3C85B6-80BC-480A-AB38-F570281D369B}">
      <dgm:prSet/>
      <dgm:spPr/>
      <dgm:t>
        <a:bodyPr/>
        <a:lstStyle/>
        <a:p>
          <a:endParaRPr lang="en-GB"/>
        </a:p>
      </dgm:t>
    </dgm:pt>
    <dgm:pt modelId="{6412B08E-52B3-4A5B-AB9C-100CCCDBEFEC}">
      <dgm:prSet/>
      <dgm:spPr/>
      <dgm:t>
        <a:bodyPr/>
        <a:lstStyle/>
        <a:p>
          <a:r>
            <a:rPr lang="en-GB" dirty="0" smtClean="0"/>
            <a:t>Do with (co-produce)</a:t>
          </a:r>
          <a:endParaRPr lang="en-GB" dirty="0"/>
        </a:p>
      </dgm:t>
    </dgm:pt>
    <dgm:pt modelId="{760F4F17-B82A-456F-97C1-2A5F27E99381}" type="parTrans" cxnId="{20FFA9E9-9ED8-4360-9ADD-F7851E4A9C86}">
      <dgm:prSet/>
      <dgm:spPr/>
      <dgm:t>
        <a:bodyPr/>
        <a:lstStyle/>
        <a:p>
          <a:endParaRPr lang="en-US"/>
        </a:p>
      </dgm:t>
    </dgm:pt>
    <dgm:pt modelId="{289B8115-4C97-48CF-812C-07EE3F8A75A0}" type="sibTrans" cxnId="{20FFA9E9-9ED8-4360-9ADD-F7851E4A9C86}">
      <dgm:prSet/>
      <dgm:spPr/>
      <dgm:t>
        <a:bodyPr/>
        <a:lstStyle/>
        <a:p>
          <a:endParaRPr lang="en-US"/>
        </a:p>
      </dgm:t>
    </dgm:pt>
    <dgm:pt modelId="{53ACC440-B56E-4DFA-AC88-16E3DFF3F5E7}" type="pres">
      <dgm:prSet presAssocID="{8427BD52-48A6-4070-9736-7A923981813F}" presName="Name0" presStyleCnt="0">
        <dgm:presLayoutVars>
          <dgm:dir/>
          <dgm:animLvl val="lvl"/>
          <dgm:resizeHandles val="exact"/>
        </dgm:presLayoutVars>
      </dgm:prSet>
      <dgm:spPr/>
      <dgm:t>
        <a:bodyPr/>
        <a:lstStyle/>
        <a:p>
          <a:endParaRPr lang="en-GB"/>
        </a:p>
      </dgm:t>
    </dgm:pt>
    <dgm:pt modelId="{784F34E4-BFB5-44A8-8EEC-E069CAD428D1}" type="pres">
      <dgm:prSet presAssocID="{5D64BF7B-4F9A-4B6A-8FE3-4820C5D23072}" presName="boxAndChildren" presStyleCnt="0"/>
      <dgm:spPr/>
    </dgm:pt>
    <dgm:pt modelId="{AEE1DDEA-F6D9-4871-8EB4-61E043E15B34}" type="pres">
      <dgm:prSet presAssocID="{5D64BF7B-4F9A-4B6A-8FE3-4820C5D23072}" presName="parentTextBox" presStyleLbl="node1" presStyleIdx="0" presStyleCnt="4"/>
      <dgm:spPr/>
      <dgm:t>
        <a:bodyPr/>
        <a:lstStyle/>
        <a:p>
          <a:endParaRPr lang="en-GB"/>
        </a:p>
      </dgm:t>
    </dgm:pt>
    <dgm:pt modelId="{501C98B4-F859-4098-8052-B12CAA04AB1B}" type="pres">
      <dgm:prSet presAssocID="{0DB01E8B-2702-4674-A718-117097215BB0}" presName="sp" presStyleCnt="0"/>
      <dgm:spPr/>
    </dgm:pt>
    <dgm:pt modelId="{AC408A3D-03D8-4036-AD50-EAE88086A8E5}" type="pres">
      <dgm:prSet presAssocID="{2D6FEA9D-1C72-4AD7-8E35-FE85AA0DBFDE}" presName="arrowAndChildren" presStyleCnt="0"/>
      <dgm:spPr/>
    </dgm:pt>
    <dgm:pt modelId="{2F6B0BFD-D9BB-4564-B0C6-25BF2F7BA373}" type="pres">
      <dgm:prSet presAssocID="{2D6FEA9D-1C72-4AD7-8E35-FE85AA0DBFDE}" presName="parentTextArrow" presStyleLbl="node1" presStyleIdx="1" presStyleCnt="4"/>
      <dgm:spPr/>
      <dgm:t>
        <a:bodyPr/>
        <a:lstStyle/>
        <a:p>
          <a:endParaRPr lang="en-GB"/>
        </a:p>
      </dgm:t>
    </dgm:pt>
    <dgm:pt modelId="{19805DF4-80A8-46DA-8F7E-A7EEB46F4A9E}" type="pres">
      <dgm:prSet presAssocID="{289B8115-4C97-48CF-812C-07EE3F8A75A0}" presName="sp" presStyleCnt="0"/>
      <dgm:spPr/>
    </dgm:pt>
    <dgm:pt modelId="{78112323-2B8D-4B96-985A-7A6B4F7CEB92}" type="pres">
      <dgm:prSet presAssocID="{6412B08E-52B3-4A5B-AB9C-100CCCDBEFEC}" presName="arrowAndChildren" presStyleCnt="0"/>
      <dgm:spPr/>
    </dgm:pt>
    <dgm:pt modelId="{4A0FC93C-9B76-470A-BC18-9981007CF442}" type="pres">
      <dgm:prSet presAssocID="{6412B08E-52B3-4A5B-AB9C-100CCCDBEFEC}" presName="parentTextArrow" presStyleLbl="node1" presStyleIdx="2" presStyleCnt="4"/>
      <dgm:spPr/>
      <dgm:t>
        <a:bodyPr/>
        <a:lstStyle/>
        <a:p>
          <a:endParaRPr lang="en-GB"/>
        </a:p>
      </dgm:t>
    </dgm:pt>
    <dgm:pt modelId="{A33FAF12-DEDD-4A86-954F-FE514FB45DD0}" type="pres">
      <dgm:prSet presAssocID="{C0DDA855-7032-404C-BAD9-278790984153}" presName="sp" presStyleCnt="0"/>
      <dgm:spPr/>
    </dgm:pt>
    <dgm:pt modelId="{4CCC2B06-4A02-43C2-A777-FB29FD609F13}" type="pres">
      <dgm:prSet presAssocID="{B0CD139B-05F5-42CA-BE95-34390868CC49}" presName="arrowAndChildren" presStyleCnt="0"/>
      <dgm:spPr/>
    </dgm:pt>
    <dgm:pt modelId="{F86EACCF-9523-4DF2-B432-AC00E9C9EBFD}" type="pres">
      <dgm:prSet presAssocID="{B0CD139B-05F5-42CA-BE95-34390868CC49}" presName="parentTextArrow" presStyleLbl="node1" presStyleIdx="3" presStyleCnt="4"/>
      <dgm:spPr/>
      <dgm:t>
        <a:bodyPr/>
        <a:lstStyle/>
        <a:p>
          <a:endParaRPr lang="en-GB"/>
        </a:p>
      </dgm:t>
    </dgm:pt>
  </dgm:ptLst>
  <dgm:cxnLst>
    <dgm:cxn modelId="{20FFA9E9-9ED8-4360-9ADD-F7851E4A9C86}" srcId="{8427BD52-48A6-4070-9736-7A923981813F}" destId="{6412B08E-52B3-4A5B-AB9C-100CCCDBEFEC}" srcOrd="1" destOrd="0" parTransId="{760F4F17-B82A-456F-97C1-2A5F27E99381}" sibTransId="{289B8115-4C97-48CF-812C-07EE3F8A75A0}"/>
    <dgm:cxn modelId="{21237447-101E-4F05-8DC5-8949AE516250}" srcId="{8427BD52-48A6-4070-9736-7A923981813F}" destId="{B0CD139B-05F5-42CA-BE95-34390868CC49}" srcOrd="0" destOrd="0" parTransId="{F9C581F4-BF0A-4230-BE1C-D064082E5AED}" sibTransId="{C0DDA855-7032-404C-BAD9-278790984153}"/>
    <dgm:cxn modelId="{4C3C85B6-80BC-480A-AB38-F570281D369B}" srcId="{8427BD52-48A6-4070-9736-7A923981813F}" destId="{5D64BF7B-4F9A-4B6A-8FE3-4820C5D23072}" srcOrd="3" destOrd="0" parTransId="{259E9571-484B-433A-9BE3-76F3E8CF01C5}" sibTransId="{9D211F67-55AC-4EBA-A1D2-EDF120362CA7}"/>
    <dgm:cxn modelId="{C0759867-E081-4313-9D20-87AE2F9C9928}" type="presOf" srcId="{B0CD139B-05F5-42CA-BE95-34390868CC49}" destId="{F86EACCF-9523-4DF2-B432-AC00E9C9EBFD}" srcOrd="0" destOrd="0" presId="urn:microsoft.com/office/officeart/2005/8/layout/process4"/>
    <dgm:cxn modelId="{EC03692F-B67B-4C01-9A8E-0248FBE69A12}" type="presOf" srcId="{8427BD52-48A6-4070-9736-7A923981813F}" destId="{53ACC440-B56E-4DFA-AC88-16E3DFF3F5E7}" srcOrd="0" destOrd="0" presId="urn:microsoft.com/office/officeart/2005/8/layout/process4"/>
    <dgm:cxn modelId="{D54D2CE0-DD9C-49D7-B9F7-B04B6EE87577}" type="presOf" srcId="{2D6FEA9D-1C72-4AD7-8E35-FE85AA0DBFDE}" destId="{2F6B0BFD-D9BB-4564-B0C6-25BF2F7BA373}" srcOrd="0" destOrd="0" presId="urn:microsoft.com/office/officeart/2005/8/layout/process4"/>
    <dgm:cxn modelId="{D6F2BC22-0487-4AB2-A740-EA341E51247D}" type="presOf" srcId="{5D64BF7B-4F9A-4B6A-8FE3-4820C5D23072}" destId="{AEE1DDEA-F6D9-4871-8EB4-61E043E15B34}" srcOrd="0" destOrd="0" presId="urn:microsoft.com/office/officeart/2005/8/layout/process4"/>
    <dgm:cxn modelId="{D5439838-3404-4F14-A958-E1CF965EC2CF}" type="presOf" srcId="{6412B08E-52B3-4A5B-AB9C-100CCCDBEFEC}" destId="{4A0FC93C-9B76-470A-BC18-9981007CF442}" srcOrd="0" destOrd="0" presId="urn:microsoft.com/office/officeart/2005/8/layout/process4"/>
    <dgm:cxn modelId="{1DBB8C15-444E-4021-8E20-16E7FFFC0949}" srcId="{8427BD52-48A6-4070-9736-7A923981813F}" destId="{2D6FEA9D-1C72-4AD7-8E35-FE85AA0DBFDE}" srcOrd="2" destOrd="0" parTransId="{778F9F0C-999C-42A9-B4BD-9EA2F74B7D8D}" sibTransId="{0DB01E8B-2702-4674-A718-117097215BB0}"/>
    <dgm:cxn modelId="{24C5F0A6-4679-41AC-B02C-26A9117ED250}" type="presParOf" srcId="{53ACC440-B56E-4DFA-AC88-16E3DFF3F5E7}" destId="{784F34E4-BFB5-44A8-8EEC-E069CAD428D1}" srcOrd="0" destOrd="0" presId="urn:microsoft.com/office/officeart/2005/8/layout/process4"/>
    <dgm:cxn modelId="{EF520E54-5BC9-4479-B600-D38CF1AD67B9}" type="presParOf" srcId="{784F34E4-BFB5-44A8-8EEC-E069CAD428D1}" destId="{AEE1DDEA-F6D9-4871-8EB4-61E043E15B34}" srcOrd="0" destOrd="0" presId="urn:microsoft.com/office/officeart/2005/8/layout/process4"/>
    <dgm:cxn modelId="{275C7C08-1DDB-43E8-8E24-B7F901F962A5}" type="presParOf" srcId="{53ACC440-B56E-4DFA-AC88-16E3DFF3F5E7}" destId="{501C98B4-F859-4098-8052-B12CAA04AB1B}" srcOrd="1" destOrd="0" presId="urn:microsoft.com/office/officeart/2005/8/layout/process4"/>
    <dgm:cxn modelId="{09678B45-6318-4FF3-9446-47C4812A2D61}" type="presParOf" srcId="{53ACC440-B56E-4DFA-AC88-16E3DFF3F5E7}" destId="{AC408A3D-03D8-4036-AD50-EAE88086A8E5}" srcOrd="2" destOrd="0" presId="urn:microsoft.com/office/officeart/2005/8/layout/process4"/>
    <dgm:cxn modelId="{C865C40F-2CAA-4C89-A2D7-E93B54CA4825}" type="presParOf" srcId="{AC408A3D-03D8-4036-AD50-EAE88086A8E5}" destId="{2F6B0BFD-D9BB-4564-B0C6-25BF2F7BA373}" srcOrd="0" destOrd="0" presId="urn:microsoft.com/office/officeart/2005/8/layout/process4"/>
    <dgm:cxn modelId="{983D8ADD-75CB-4952-A202-4A59544E57C8}" type="presParOf" srcId="{53ACC440-B56E-4DFA-AC88-16E3DFF3F5E7}" destId="{19805DF4-80A8-46DA-8F7E-A7EEB46F4A9E}" srcOrd="3" destOrd="0" presId="urn:microsoft.com/office/officeart/2005/8/layout/process4"/>
    <dgm:cxn modelId="{6A07B1EC-8A54-4614-B475-D5EE95934490}" type="presParOf" srcId="{53ACC440-B56E-4DFA-AC88-16E3DFF3F5E7}" destId="{78112323-2B8D-4B96-985A-7A6B4F7CEB92}" srcOrd="4" destOrd="0" presId="urn:microsoft.com/office/officeart/2005/8/layout/process4"/>
    <dgm:cxn modelId="{0BF7FC72-9624-40A8-9240-6A3E6B3DC4BA}" type="presParOf" srcId="{78112323-2B8D-4B96-985A-7A6B4F7CEB92}" destId="{4A0FC93C-9B76-470A-BC18-9981007CF442}" srcOrd="0" destOrd="0" presId="urn:microsoft.com/office/officeart/2005/8/layout/process4"/>
    <dgm:cxn modelId="{206FE04B-8D27-4F20-AB56-885F545E1DC0}" type="presParOf" srcId="{53ACC440-B56E-4DFA-AC88-16E3DFF3F5E7}" destId="{A33FAF12-DEDD-4A86-954F-FE514FB45DD0}" srcOrd="5" destOrd="0" presId="urn:microsoft.com/office/officeart/2005/8/layout/process4"/>
    <dgm:cxn modelId="{238E2477-02ED-4327-9F4B-41F51BEEAF00}" type="presParOf" srcId="{53ACC440-B56E-4DFA-AC88-16E3DFF3F5E7}" destId="{4CCC2B06-4A02-43C2-A777-FB29FD609F13}" srcOrd="6" destOrd="0" presId="urn:microsoft.com/office/officeart/2005/8/layout/process4"/>
    <dgm:cxn modelId="{E051F14F-75A3-4C4B-A9CF-8048769B6A2B}" type="presParOf" srcId="{4CCC2B06-4A02-43C2-A777-FB29FD609F13}" destId="{F86EACCF-9523-4DF2-B432-AC00E9C9EBF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E07C1E-4AE1-4213-BBE4-D21E3994780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47AF8C8-5226-412F-9521-285F01CEF602}">
      <dgm:prSet phldrT="[Text]" custT="1">
        <dgm:style>
          <a:lnRef idx="1">
            <a:schemeClr val="accent4"/>
          </a:lnRef>
          <a:fillRef idx="2">
            <a:schemeClr val="accent4"/>
          </a:fillRef>
          <a:effectRef idx="1">
            <a:schemeClr val="accent4"/>
          </a:effectRef>
          <a:fontRef idx="minor">
            <a:schemeClr val="dk1"/>
          </a:fontRef>
        </dgm:style>
      </dgm:prSet>
      <dgm:spPr/>
      <dgm:t>
        <a:bodyPr/>
        <a:lstStyle/>
        <a:p>
          <a:pPr>
            <a:buNone/>
          </a:pPr>
          <a:r>
            <a:rPr lang="en-GB" sz="1200" dirty="0"/>
            <a:t>Trauma-informed care (TIC) and trauma specific (TS) interventions should be based in the community.</a:t>
          </a:r>
        </a:p>
      </dgm:t>
    </dgm:pt>
    <dgm:pt modelId="{5CC37646-2D97-4CDA-BA5F-340F7FB3AD9A}" type="parTrans" cxnId="{752A017C-90A4-4849-AB7E-5A5F0EBA119A}">
      <dgm:prSet/>
      <dgm:spPr/>
      <dgm:t>
        <a:bodyPr/>
        <a:lstStyle/>
        <a:p>
          <a:endParaRPr lang="en-GB"/>
        </a:p>
      </dgm:t>
    </dgm:pt>
    <dgm:pt modelId="{5227A7E6-778F-472F-A20D-391253BDA2E9}" type="sibTrans" cxnId="{752A017C-90A4-4849-AB7E-5A5F0EBA119A}">
      <dgm:prSet/>
      <dgm:spPr/>
      <dgm:t>
        <a:bodyPr/>
        <a:lstStyle/>
        <a:p>
          <a:endParaRPr lang="en-GB"/>
        </a:p>
      </dgm:t>
    </dgm:pt>
    <dgm:pt modelId="{9677FC6A-7AC9-4818-B692-76857CA94448}">
      <dgm:prSet phldrT="[Text]" custT="1">
        <dgm:style>
          <a:lnRef idx="1">
            <a:schemeClr val="accent3"/>
          </a:lnRef>
          <a:fillRef idx="2">
            <a:schemeClr val="accent3"/>
          </a:fillRef>
          <a:effectRef idx="1">
            <a:schemeClr val="accent3"/>
          </a:effectRef>
          <a:fontRef idx="minor">
            <a:schemeClr val="dk1"/>
          </a:fontRef>
        </dgm:style>
      </dgm:prSet>
      <dgm:spPr/>
      <dgm:t>
        <a:bodyPr/>
        <a:lstStyle/>
        <a:p>
          <a:pPr>
            <a:buNone/>
          </a:pPr>
          <a:r>
            <a:rPr lang="en-GB" sz="1200" dirty="0"/>
            <a:t>In-prison support should not be implemented in a way that inadvertently incentivises up tariffing or increased custodial sentences. No woman should be sent to prison for treatment due to a lack of appropriate community-based TIC.</a:t>
          </a:r>
        </a:p>
      </dgm:t>
    </dgm:pt>
    <dgm:pt modelId="{43C15DBE-F362-48A1-B55A-532B834C4DDA}" type="parTrans" cxnId="{535B2A7F-8BED-47DA-8F18-8E353F4FC45D}">
      <dgm:prSet/>
      <dgm:spPr/>
      <dgm:t>
        <a:bodyPr/>
        <a:lstStyle/>
        <a:p>
          <a:endParaRPr lang="en-GB"/>
        </a:p>
      </dgm:t>
    </dgm:pt>
    <dgm:pt modelId="{8FEFC096-72E7-4B8C-8203-45FDAE764A68}" type="sibTrans" cxnId="{535B2A7F-8BED-47DA-8F18-8E353F4FC45D}">
      <dgm:prSet/>
      <dgm:spPr/>
      <dgm:t>
        <a:bodyPr/>
        <a:lstStyle/>
        <a:p>
          <a:endParaRPr lang="en-GB"/>
        </a:p>
      </dgm:t>
    </dgm:pt>
    <dgm:pt modelId="{E563DC4F-396C-4FEE-87A2-35E992274985}">
      <dgm:prSet phldrT="[Text]">
        <dgm:style>
          <a:lnRef idx="1">
            <a:schemeClr val="accent5"/>
          </a:lnRef>
          <a:fillRef idx="2">
            <a:schemeClr val="accent5"/>
          </a:fillRef>
          <a:effectRef idx="1">
            <a:schemeClr val="accent5"/>
          </a:effectRef>
          <a:fontRef idx="minor">
            <a:schemeClr val="dk1"/>
          </a:fontRef>
        </dgm:style>
      </dgm:prSet>
      <dgm:spPr/>
      <dgm:t>
        <a:bodyPr/>
        <a:lstStyle/>
        <a:p>
          <a:pPr>
            <a:buNone/>
          </a:pPr>
          <a:r>
            <a:rPr lang="en-GB" dirty="0"/>
            <a:t>Where TIC is implemented in prisons, this necessitates a holistic approach with buy-in from senior management and officers. It involves a whole prison approach; one-off training is not sufficient.</a:t>
          </a:r>
        </a:p>
      </dgm:t>
    </dgm:pt>
    <dgm:pt modelId="{C0DFD3D8-8268-4583-9266-15C379E9B3B2}" type="parTrans" cxnId="{8D097357-9A94-4D87-B5FB-ECC7556E1069}">
      <dgm:prSet/>
      <dgm:spPr/>
      <dgm:t>
        <a:bodyPr/>
        <a:lstStyle/>
        <a:p>
          <a:endParaRPr lang="en-GB"/>
        </a:p>
      </dgm:t>
    </dgm:pt>
    <dgm:pt modelId="{3CFB337B-EBD7-4FB0-8165-2AF5E3E9D29B}" type="sibTrans" cxnId="{8D097357-9A94-4D87-B5FB-ECC7556E1069}">
      <dgm:prSet/>
      <dgm:spPr/>
      <dgm:t>
        <a:bodyPr/>
        <a:lstStyle/>
        <a:p>
          <a:endParaRPr lang="en-GB"/>
        </a:p>
      </dgm:t>
    </dgm:pt>
    <dgm:pt modelId="{866C278D-0118-4EAE-9E6B-669497EB5912}">
      <dgm:prSet phldrT="[Text]">
        <dgm:style>
          <a:lnRef idx="1">
            <a:schemeClr val="accent3"/>
          </a:lnRef>
          <a:fillRef idx="2">
            <a:schemeClr val="accent3"/>
          </a:fillRef>
          <a:effectRef idx="1">
            <a:schemeClr val="accent3"/>
          </a:effectRef>
          <a:fontRef idx="minor">
            <a:schemeClr val="dk1"/>
          </a:fontRef>
        </dgm:style>
      </dgm:prSet>
      <dgm:spPr/>
      <dgm:t>
        <a:bodyPr/>
        <a:lstStyle/>
        <a:p>
          <a:r>
            <a:rPr lang="en-GB" dirty="0"/>
            <a:t>Some trauma-informed and trauma specific work is required to meet the needs of the small number of women serving IPP or long sentences</a:t>
          </a:r>
        </a:p>
      </dgm:t>
    </dgm:pt>
    <dgm:pt modelId="{480FB465-85A1-422D-884B-D6240C51E7C9}" type="parTrans" cxnId="{BC473DDD-9871-42BE-86FF-C9C3958EDA36}">
      <dgm:prSet/>
      <dgm:spPr/>
      <dgm:t>
        <a:bodyPr/>
        <a:lstStyle/>
        <a:p>
          <a:endParaRPr lang="en-GB"/>
        </a:p>
      </dgm:t>
    </dgm:pt>
    <dgm:pt modelId="{8EFAAF0B-6C35-4AE2-9674-1EB17C59B097}" type="sibTrans" cxnId="{BC473DDD-9871-42BE-86FF-C9C3958EDA36}">
      <dgm:prSet/>
      <dgm:spPr/>
      <dgm:t>
        <a:bodyPr/>
        <a:lstStyle/>
        <a:p>
          <a:endParaRPr lang="en-GB"/>
        </a:p>
      </dgm:t>
    </dgm:pt>
    <dgm:pt modelId="{64C30E4F-8AB0-4EFB-AD32-5C0CB02293CC}">
      <dgm:prSet phldrT="[Text]">
        <dgm:style>
          <a:lnRef idx="1">
            <a:schemeClr val="accent2"/>
          </a:lnRef>
          <a:fillRef idx="2">
            <a:schemeClr val="accent2"/>
          </a:fillRef>
          <a:effectRef idx="1">
            <a:schemeClr val="accent2"/>
          </a:effectRef>
          <a:fontRef idx="minor">
            <a:schemeClr val="dk1"/>
          </a:fontRef>
        </dgm:style>
      </dgm:prSet>
      <dgm:spPr/>
      <dgm:t>
        <a:bodyPr/>
        <a:lstStyle/>
        <a:p>
          <a:r>
            <a:rPr lang="en-GB" dirty="0"/>
            <a:t>Assessments need to be made on an individual prison basis to reflect on the risks and benefits of implementing TIC and the possibility of causing inadvertent harm.</a:t>
          </a:r>
        </a:p>
      </dgm:t>
    </dgm:pt>
    <dgm:pt modelId="{E566B870-5373-4FBD-9ABC-57EFB892AA06}" type="parTrans" cxnId="{24EDEECF-A3E7-4520-999A-E272CC15981F}">
      <dgm:prSet/>
      <dgm:spPr/>
      <dgm:t>
        <a:bodyPr/>
        <a:lstStyle/>
        <a:p>
          <a:endParaRPr lang="en-GB"/>
        </a:p>
      </dgm:t>
    </dgm:pt>
    <dgm:pt modelId="{A11676A4-2780-4D1B-A96B-5FCA8698AAF4}" type="sibTrans" cxnId="{24EDEECF-A3E7-4520-999A-E272CC15981F}">
      <dgm:prSet/>
      <dgm:spPr/>
      <dgm:t>
        <a:bodyPr/>
        <a:lstStyle/>
        <a:p>
          <a:endParaRPr lang="en-GB"/>
        </a:p>
      </dgm:t>
    </dgm:pt>
    <dgm:pt modelId="{8D6F63E1-201E-4EFD-9727-63C055A4C4E3}" type="pres">
      <dgm:prSet presAssocID="{67E07C1E-4AE1-4213-BBE4-D21E39947808}" presName="diagram" presStyleCnt="0">
        <dgm:presLayoutVars>
          <dgm:dir/>
          <dgm:resizeHandles val="exact"/>
        </dgm:presLayoutVars>
      </dgm:prSet>
      <dgm:spPr/>
      <dgm:t>
        <a:bodyPr/>
        <a:lstStyle/>
        <a:p>
          <a:endParaRPr lang="en-US"/>
        </a:p>
      </dgm:t>
    </dgm:pt>
    <dgm:pt modelId="{19F40E4D-AEC4-45AC-8276-26ADF2553AA0}" type="pres">
      <dgm:prSet presAssocID="{047AF8C8-5226-412F-9521-285F01CEF602}" presName="node" presStyleLbl="node1" presStyleIdx="0" presStyleCnt="5" custScaleX="61418" custScaleY="42713" custLinFactNeighborX="-18059" custLinFactNeighborY="-35977">
        <dgm:presLayoutVars>
          <dgm:bulletEnabled val="1"/>
        </dgm:presLayoutVars>
      </dgm:prSet>
      <dgm:spPr/>
      <dgm:t>
        <a:bodyPr/>
        <a:lstStyle/>
        <a:p>
          <a:endParaRPr lang="en-US"/>
        </a:p>
      </dgm:t>
    </dgm:pt>
    <dgm:pt modelId="{17B1CCC0-EC4F-479A-AAB9-CB49740ED16F}" type="pres">
      <dgm:prSet presAssocID="{5227A7E6-778F-472F-A20D-391253BDA2E9}" presName="sibTrans" presStyleCnt="0"/>
      <dgm:spPr/>
    </dgm:pt>
    <dgm:pt modelId="{BAAC9F3F-E49D-4DB1-BE42-F4DC3A457374}" type="pres">
      <dgm:prSet presAssocID="{9677FC6A-7AC9-4818-B692-76857CA94448}" presName="node" presStyleLbl="node1" presStyleIdx="1" presStyleCnt="5" custScaleX="81648" custScaleY="78635" custLinFactNeighborX="-7515" custLinFactNeighborY="101">
        <dgm:presLayoutVars>
          <dgm:bulletEnabled val="1"/>
        </dgm:presLayoutVars>
      </dgm:prSet>
      <dgm:spPr/>
      <dgm:t>
        <a:bodyPr/>
        <a:lstStyle/>
        <a:p>
          <a:endParaRPr lang="en-US"/>
        </a:p>
      </dgm:t>
    </dgm:pt>
    <dgm:pt modelId="{C834FC5B-A6BC-4852-99EC-13A465A4687C}" type="pres">
      <dgm:prSet presAssocID="{8FEFC096-72E7-4B8C-8203-45FDAE764A68}" presName="sibTrans" presStyleCnt="0"/>
      <dgm:spPr/>
    </dgm:pt>
    <dgm:pt modelId="{65836822-045F-4FE7-8127-60B1C26136BB}" type="pres">
      <dgm:prSet presAssocID="{64C30E4F-8AB0-4EFB-AD32-5C0CB02293CC}" presName="node" presStyleLbl="node1" presStyleIdx="2" presStyleCnt="5" custScaleX="50966" custScaleY="68120" custLinFactNeighborX="97" custLinFactNeighborY="-8089">
        <dgm:presLayoutVars>
          <dgm:bulletEnabled val="1"/>
        </dgm:presLayoutVars>
      </dgm:prSet>
      <dgm:spPr/>
      <dgm:t>
        <a:bodyPr/>
        <a:lstStyle/>
        <a:p>
          <a:endParaRPr lang="en-US"/>
        </a:p>
      </dgm:t>
    </dgm:pt>
    <dgm:pt modelId="{D8FE3063-F98B-46B4-BAFF-383D3818892B}" type="pres">
      <dgm:prSet presAssocID="{A11676A4-2780-4D1B-A96B-5FCA8698AAF4}" presName="sibTrans" presStyleCnt="0"/>
      <dgm:spPr/>
    </dgm:pt>
    <dgm:pt modelId="{1C9695D7-C1DB-48E8-B9EE-89E76E3D3274}" type="pres">
      <dgm:prSet presAssocID="{E563DC4F-396C-4FEE-87A2-35E992274985}" presName="node" presStyleLbl="node1" presStyleIdx="3" presStyleCnt="5" custScaleX="60570" custScaleY="50483" custLinFactNeighborX="-39375" custLinFactNeighborY="-41357">
        <dgm:presLayoutVars>
          <dgm:bulletEnabled val="1"/>
        </dgm:presLayoutVars>
      </dgm:prSet>
      <dgm:spPr/>
      <dgm:t>
        <a:bodyPr/>
        <a:lstStyle/>
        <a:p>
          <a:endParaRPr lang="en-US"/>
        </a:p>
      </dgm:t>
    </dgm:pt>
    <dgm:pt modelId="{0D886F24-F455-4633-9860-E4AA150A23C3}" type="pres">
      <dgm:prSet presAssocID="{3CFB337B-EBD7-4FB0-8165-2AF5E3E9D29B}" presName="sibTrans" presStyleCnt="0"/>
      <dgm:spPr/>
    </dgm:pt>
    <dgm:pt modelId="{163E2C23-DBA1-45B4-850B-F974ABF78472}" type="pres">
      <dgm:prSet presAssocID="{866C278D-0118-4EAE-9E6B-669497EB5912}" presName="node" presStyleLbl="node1" presStyleIdx="4" presStyleCnt="5" custScaleX="67755" custScaleY="39606" custLinFactNeighborX="-68998" custLinFactNeighborY="21212">
        <dgm:presLayoutVars>
          <dgm:bulletEnabled val="1"/>
        </dgm:presLayoutVars>
      </dgm:prSet>
      <dgm:spPr/>
      <dgm:t>
        <a:bodyPr/>
        <a:lstStyle/>
        <a:p>
          <a:endParaRPr lang="en-US"/>
        </a:p>
      </dgm:t>
    </dgm:pt>
  </dgm:ptLst>
  <dgm:cxnLst>
    <dgm:cxn modelId="{752A017C-90A4-4849-AB7E-5A5F0EBA119A}" srcId="{67E07C1E-4AE1-4213-BBE4-D21E39947808}" destId="{047AF8C8-5226-412F-9521-285F01CEF602}" srcOrd="0" destOrd="0" parTransId="{5CC37646-2D97-4CDA-BA5F-340F7FB3AD9A}" sibTransId="{5227A7E6-778F-472F-A20D-391253BDA2E9}"/>
    <dgm:cxn modelId="{FB535BCE-A964-4A14-AC5F-BA59B32B7E77}" type="presOf" srcId="{64C30E4F-8AB0-4EFB-AD32-5C0CB02293CC}" destId="{65836822-045F-4FE7-8127-60B1C26136BB}" srcOrd="0" destOrd="0" presId="urn:microsoft.com/office/officeart/2005/8/layout/default"/>
    <dgm:cxn modelId="{8D097357-9A94-4D87-B5FB-ECC7556E1069}" srcId="{67E07C1E-4AE1-4213-BBE4-D21E39947808}" destId="{E563DC4F-396C-4FEE-87A2-35E992274985}" srcOrd="3" destOrd="0" parTransId="{C0DFD3D8-8268-4583-9266-15C379E9B3B2}" sibTransId="{3CFB337B-EBD7-4FB0-8165-2AF5E3E9D29B}"/>
    <dgm:cxn modelId="{24EDEECF-A3E7-4520-999A-E272CC15981F}" srcId="{67E07C1E-4AE1-4213-BBE4-D21E39947808}" destId="{64C30E4F-8AB0-4EFB-AD32-5C0CB02293CC}" srcOrd="2" destOrd="0" parTransId="{E566B870-5373-4FBD-9ABC-57EFB892AA06}" sibTransId="{A11676A4-2780-4D1B-A96B-5FCA8698AAF4}"/>
    <dgm:cxn modelId="{1F98A339-5B5A-4DB2-B598-50A2CBF398CE}" type="presOf" srcId="{047AF8C8-5226-412F-9521-285F01CEF602}" destId="{19F40E4D-AEC4-45AC-8276-26ADF2553AA0}" srcOrd="0" destOrd="0" presId="urn:microsoft.com/office/officeart/2005/8/layout/default"/>
    <dgm:cxn modelId="{9DF14626-F664-407E-8E68-9B771DB4F381}" type="presOf" srcId="{9677FC6A-7AC9-4818-B692-76857CA94448}" destId="{BAAC9F3F-E49D-4DB1-BE42-F4DC3A457374}" srcOrd="0" destOrd="0" presId="urn:microsoft.com/office/officeart/2005/8/layout/default"/>
    <dgm:cxn modelId="{A3C09373-9EE5-4C84-BCCC-A70B82027D43}" type="presOf" srcId="{866C278D-0118-4EAE-9E6B-669497EB5912}" destId="{163E2C23-DBA1-45B4-850B-F974ABF78472}" srcOrd="0" destOrd="0" presId="urn:microsoft.com/office/officeart/2005/8/layout/default"/>
    <dgm:cxn modelId="{F4F10271-0E24-4049-9F58-2E9145C78209}" type="presOf" srcId="{E563DC4F-396C-4FEE-87A2-35E992274985}" destId="{1C9695D7-C1DB-48E8-B9EE-89E76E3D3274}" srcOrd="0" destOrd="0" presId="urn:microsoft.com/office/officeart/2005/8/layout/default"/>
    <dgm:cxn modelId="{39D3579E-0229-47A7-8DDB-B98258853646}" type="presOf" srcId="{67E07C1E-4AE1-4213-BBE4-D21E39947808}" destId="{8D6F63E1-201E-4EFD-9727-63C055A4C4E3}" srcOrd="0" destOrd="0" presId="urn:microsoft.com/office/officeart/2005/8/layout/default"/>
    <dgm:cxn modelId="{535B2A7F-8BED-47DA-8F18-8E353F4FC45D}" srcId="{67E07C1E-4AE1-4213-BBE4-D21E39947808}" destId="{9677FC6A-7AC9-4818-B692-76857CA94448}" srcOrd="1" destOrd="0" parTransId="{43C15DBE-F362-48A1-B55A-532B834C4DDA}" sibTransId="{8FEFC096-72E7-4B8C-8203-45FDAE764A68}"/>
    <dgm:cxn modelId="{BC473DDD-9871-42BE-86FF-C9C3958EDA36}" srcId="{67E07C1E-4AE1-4213-BBE4-D21E39947808}" destId="{866C278D-0118-4EAE-9E6B-669497EB5912}" srcOrd="4" destOrd="0" parTransId="{480FB465-85A1-422D-884B-D6240C51E7C9}" sibTransId="{8EFAAF0B-6C35-4AE2-9674-1EB17C59B097}"/>
    <dgm:cxn modelId="{05A3C0C3-1BE7-49C4-890E-A9006E2F73DD}" type="presParOf" srcId="{8D6F63E1-201E-4EFD-9727-63C055A4C4E3}" destId="{19F40E4D-AEC4-45AC-8276-26ADF2553AA0}" srcOrd="0" destOrd="0" presId="urn:microsoft.com/office/officeart/2005/8/layout/default"/>
    <dgm:cxn modelId="{DB73BADC-1441-42CC-9B67-DC87926E14D7}" type="presParOf" srcId="{8D6F63E1-201E-4EFD-9727-63C055A4C4E3}" destId="{17B1CCC0-EC4F-479A-AAB9-CB49740ED16F}" srcOrd="1" destOrd="0" presId="urn:microsoft.com/office/officeart/2005/8/layout/default"/>
    <dgm:cxn modelId="{379A1440-63FD-46BC-8A5E-650DB783F7A4}" type="presParOf" srcId="{8D6F63E1-201E-4EFD-9727-63C055A4C4E3}" destId="{BAAC9F3F-E49D-4DB1-BE42-F4DC3A457374}" srcOrd="2" destOrd="0" presId="urn:microsoft.com/office/officeart/2005/8/layout/default"/>
    <dgm:cxn modelId="{91AAA52F-5228-476A-AB85-BED1DA73EFE8}" type="presParOf" srcId="{8D6F63E1-201E-4EFD-9727-63C055A4C4E3}" destId="{C834FC5B-A6BC-4852-99EC-13A465A4687C}" srcOrd="3" destOrd="0" presId="urn:microsoft.com/office/officeart/2005/8/layout/default"/>
    <dgm:cxn modelId="{333FFF6A-BA0D-4A3D-9980-170C3D34E9E7}" type="presParOf" srcId="{8D6F63E1-201E-4EFD-9727-63C055A4C4E3}" destId="{65836822-045F-4FE7-8127-60B1C26136BB}" srcOrd="4" destOrd="0" presId="urn:microsoft.com/office/officeart/2005/8/layout/default"/>
    <dgm:cxn modelId="{046D2AAE-3A32-4A06-BA8F-2F11620656FE}" type="presParOf" srcId="{8D6F63E1-201E-4EFD-9727-63C055A4C4E3}" destId="{D8FE3063-F98B-46B4-BAFF-383D3818892B}" srcOrd="5" destOrd="0" presId="urn:microsoft.com/office/officeart/2005/8/layout/default"/>
    <dgm:cxn modelId="{2A6E614F-26E1-4426-BF32-12D2D0DFB20B}" type="presParOf" srcId="{8D6F63E1-201E-4EFD-9727-63C055A4C4E3}" destId="{1C9695D7-C1DB-48E8-B9EE-89E76E3D3274}" srcOrd="6" destOrd="0" presId="urn:microsoft.com/office/officeart/2005/8/layout/default"/>
    <dgm:cxn modelId="{93159612-87EE-4629-95A1-E4256D146A67}" type="presParOf" srcId="{8D6F63E1-201E-4EFD-9727-63C055A4C4E3}" destId="{0D886F24-F455-4633-9860-E4AA150A23C3}" srcOrd="7" destOrd="0" presId="urn:microsoft.com/office/officeart/2005/8/layout/default"/>
    <dgm:cxn modelId="{37A19F3F-B2B2-4921-B2B7-5350418D952B}" type="presParOf" srcId="{8D6F63E1-201E-4EFD-9727-63C055A4C4E3}" destId="{163E2C23-DBA1-45B4-850B-F974ABF7847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F04123-55EF-46AF-BB5B-50121520D29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D357397-AE5B-4F7D-B27F-142B726DBCB7}">
      <dgm:prSet phldrT="[Text]"/>
      <dgm:spPr/>
      <dgm:t>
        <a:bodyPr/>
        <a:lstStyle/>
        <a:p>
          <a:r>
            <a:rPr lang="en-US" dirty="0" smtClean="0"/>
            <a:t>peers</a:t>
          </a:r>
          <a:endParaRPr lang="en-US" dirty="0"/>
        </a:p>
      </dgm:t>
    </dgm:pt>
    <dgm:pt modelId="{A0891650-E9B6-41B0-8A3E-C437B1159B39}" type="parTrans" cxnId="{D0FBE34E-6D8D-4BF5-8129-DB6920F665C2}">
      <dgm:prSet/>
      <dgm:spPr/>
      <dgm:t>
        <a:bodyPr/>
        <a:lstStyle/>
        <a:p>
          <a:endParaRPr lang="en-US"/>
        </a:p>
      </dgm:t>
    </dgm:pt>
    <dgm:pt modelId="{1FE16194-CB5A-4023-8A10-33B16B1FDC52}" type="sibTrans" cxnId="{D0FBE34E-6D8D-4BF5-8129-DB6920F665C2}">
      <dgm:prSet/>
      <dgm:spPr/>
      <dgm:t>
        <a:bodyPr/>
        <a:lstStyle/>
        <a:p>
          <a:endParaRPr lang="en-US"/>
        </a:p>
      </dgm:t>
    </dgm:pt>
    <dgm:pt modelId="{7AB13A94-4A55-4159-AFE2-12A6D7D7A648}">
      <dgm:prSet phldrT="[Text]"/>
      <dgm:spPr/>
      <dgm:t>
        <a:bodyPr/>
        <a:lstStyle/>
        <a:p>
          <a:r>
            <a:rPr lang="en-US" dirty="0" smtClean="0"/>
            <a:t>staff wellbeing</a:t>
          </a:r>
          <a:endParaRPr lang="en-US" dirty="0"/>
        </a:p>
      </dgm:t>
    </dgm:pt>
    <dgm:pt modelId="{E94BD29B-1F24-47AC-A672-D6C598FD6E00}" type="parTrans" cxnId="{6B5B0E64-2773-4E75-A9B2-046F1D8A1D85}">
      <dgm:prSet/>
      <dgm:spPr/>
      <dgm:t>
        <a:bodyPr/>
        <a:lstStyle/>
        <a:p>
          <a:endParaRPr lang="en-US"/>
        </a:p>
      </dgm:t>
    </dgm:pt>
    <dgm:pt modelId="{E508F043-F356-4FDE-94C0-6474D5394680}" type="sibTrans" cxnId="{6B5B0E64-2773-4E75-A9B2-046F1D8A1D85}">
      <dgm:prSet/>
      <dgm:spPr/>
      <dgm:t>
        <a:bodyPr/>
        <a:lstStyle/>
        <a:p>
          <a:endParaRPr lang="en-US"/>
        </a:p>
      </dgm:t>
    </dgm:pt>
    <dgm:pt modelId="{B0215B68-5EC3-40D7-8CD9-7A9BEFE51AD9}">
      <dgm:prSet phldrT="[Text]"/>
      <dgm:spPr/>
      <dgm:t>
        <a:bodyPr/>
        <a:lstStyle/>
        <a:p>
          <a:r>
            <a:rPr lang="en-US" dirty="0" smtClean="0"/>
            <a:t>disclosures</a:t>
          </a:r>
          <a:endParaRPr lang="en-US" dirty="0"/>
        </a:p>
      </dgm:t>
    </dgm:pt>
    <dgm:pt modelId="{680749E4-62DA-4141-82B8-7D624E018561}" type="parTrans" cxnId="{DD70561A-A114-4C0D-929B-61B1AA73EA64}">
      <dgm:prSet/>
      <dgm:spPr/>
      <dgm:t>
        <a:bodyPr/>
        <a:lstStyle/>
        <a:p>
          <a:endParaRPr lang="en-US"/>
        </a:p>
      </dgm:t>
    </dgm:pt>
    <dgm:pt modelId="{67F4C9CE-C5C8-4F2F-A0AD-E31549C0F983}" type="sibTrans" cxnId="{DD70561A-A114-4C0D-929B-61B1AA73EA64}">
      <dgm:prSet/>
      <dgm:spPr/>
      <dgm:t>
        <a:bodyPr/>
        <a:lstStyle/>
        <a:p>
          <a:endParaRPr lang="en-US"/>
        </a:p>
      </dgm:t>
    </dgm:pt>
    <dgm:pt modelId="{89A8EBDF-6123-4B71-9F68-CCEAA2A34540}">
      <dgm:prSet phldrT="[Text]"/>
      <dgm:spPr/>
      <dgm:t>
        <a:bodyPr/>
        <a:lstStyle/>
        <a:p>
          <a:r>
            <a:rPr lang="en-US" dirty="0" smtClean="0"/>
            <a:t>interventions</a:t>
          </a:r>
          <a:endParaRPr lang="en-US" dirty="0"/>
        </a:p>
      </dgm:t>
    </dgm:pt>
    <dgm:pt modelId="{D937302C-7C72-4E92-A676-75174AE52852}" type="parTrans" cxnId="{A0E2E225-871C-44AD-90E9-8827302F0AA7}">
      <dgm:prSet/>
      <dgm:spPr/>
      <dgm:t>
        <a:bodyPr/>
        <a:lstStyle/>
        <a:p>
          <a:endParaRPr lang="en-US"/>
        </a:p>
      </dgm:t>
    </dgm:pt>
    <dgm:pt modelId="{56310807-534A-4AA7-949B-74CDAF300E5C}" type="sibTrans" cxnId="{A0E2E225-871C-44AD-90E9-8827302F0AA7}">
      <dgm:prSet/>
      <dgm:spPr/>
      <dgm:t>
        <a:bodyPr/>
        <a:lstStyle/>
        <a:p>
          <a:endParaRPr lang="en-US"/>
        </a:p>
      </dgm:t>
    </dgm:pt>
    <dgm:pt modelId="{EFB0F060-9353-4866-BA5F-9CE1241AD3A4}">
      <dgm:prSet phldrT="[Text]"/>
      <dgm:spPr/>
      <dgm:t>
        <a:bodyPr/>
        <a:lstStyle/>
        <a:p>
          <a:r>
            <a:rPr lang="en-US" dirty="0" smtClean="0"/>
            <a:t>crises</a:t>
          </a:r>
          <a:endParaRPr lang="en-US" dirty="0"/>
        </a:p>
      </dgm:t>
    </dgm:pt>
    <dgm:pt modelId="{83226715-7093-426E-B711-F8E7C16B23AC}" type="parTrans" cxnId="{2784BF97-1A61-4FC5-9013-6E8724A90F6F}">
      <dgm:prSet/>
      <dgm:spPr/>
      <dgm:t>
        <a:bodyPr/>
        <a:lstStyle/>
        <a:p>
          <a:endParaRPr lang="en-US"/>
        </a:p>
      </dgm:t>
    </dgm:pt>
    <dgm:pt modelId="{06F327FF-AB2A-4829-BF0E-58E7C95B43BC}" type="sibTrans" cxnId="{2784BF97-1A61-4FC5-9013-6E8724A90F6F}">
      <dgm:prSet/>
      <dgm:spPr/>
      <dgm:t>
        <a:bodyPr/>
        <a:lstStyle/>
        <a:p>
          <a:endParaRPr lang="en-US"/>
        </a:p>
      </dgm:t>
    </dgm:pt>
    <dgm:pt modelId="{2765EE88-E654-4018-962B-8256119675C7}">
      <dgm:prSet/>
      <dgm:spPr/>
      <dgm:t>
        <a:bodyPr/>
        <a:lstStyle/>
        <a:p>
          <a:r>
            <a:rPr lang="en-US" dirty="0" smtClean="0"/>
            <a:t>environment</a:t>
          </a:r>
          <a:endParaRPr lang="en-US" dirty="0"/>
        </a:p>
      </dgm:t>
    </dgm:pt>
    <dgm:pt modelId="{6DB8C6A1-68E8-4ED0-B9FD-83B8A99BD705}" type="parTrans" cxnId="{F2E127D9-6D58-49D0-86A2-0A9A2D59E6C0}">
      <dgm:prSet/>
      <dgm:spPr/>
      <dgm:t>
        <a:bodyPr/>
        <a:lstStyle/>
        <a:p>
          <a:endParaRPr lang="en-US"/>
        </a:p>
      </dgm:t>
    </dgm:pt>
    <dgm:pt modelId="{0D2ABE46-0A17-47BA-B6E0-3189384C2E8E}" type="sibTrans" cxnId="{F2E127D9-6D58-49D0-86A2-0A9A2D59E6C0}">
      <dgm:prSet/>
      <dgm:spPr/>
      <dgm:t>
        <a:bodyPr/>
        <a:lstStyle/>
        <a:p>
          <a:endParaRPr lang="en-US"/>
        </a:p>
      </dgm:t>
    </dgm:pt>
    <dgm:pt modelId="{3607C7A5-4DAB-42B5-BBAB-0738D9BDB9DF}" type="pres">
      <dgm:prSet presAssocID="{33F04123-55EF-46AF-BB5B-50121520D297}" presName="diagram" presStyleCnt="0">
        <dgm:presLayoutVars>
          <dgm:dir/>
          <dgm:resizeHandles val="exact"/>
        </dgm:presLayoutVars>
      </dgm:prSet>
      <dgm:spPr/>
    </dgm:pt>
    <dgm:pt modelId="{78E8B466-8AC4-45E7-A59A-FA7D28463672}" type="pres">
      <dgm:prSet presAssocID="{ED357397-AE5B-4F7D-B27F-142B726DBCB7}" presName="node" presStyleLbl="node1" presStyleIdx="0" presStyleCnt="6">
        <dgm:presLayoutVars>
          <dgm:bulletEnabled val="1"/>
        </dgm:presLayoutVars>
      </dgm:prSet>
      <dgm:spPr/>
    </dgm:pt>
    <dgm:pt modelId="{0C2C3F26-9EF0-4FB6-8CD0-67BA2A7C01E8}" type="pres">
      <dgm:prSet presAssocID="{1FE16194-CB5A-4023-8A10-33B16B1FDC52}" presName="sibTrans" presStyleCnt="0"/>
      <dgm:spPr/>
    </dgm:pt>
    <dgm:pt modelId="{983767CE-2937-44EA-854C-087A475D8AEF}" type="pres">
      <dgm:prSet presAssocID="{7AB13A94-4A55-4159-AFE2-12A6D7D7A648}" presName="node" presStyleLbl="node1" presStyleIdx="1" presStyleCnt="6">
        <dgm:presLayoutVars>
          <dgm:bulletEnabled val="1"/>
        </dgm:presLayoutVars>
      </dgm:prSet>
      <dgm:spPr/>
      <dgm:t>
        <a:bodyPr/>
        <a:lstStyle/>
        <a:p>
          <a:endParaRPr lang="en-US"/>
        </a:p>
      </dgm:t>
    </dgm:pt>
    <dgm:pt modelId="{BDF50C83-1947-4488-9F85-45FE4EE6A063}" type="pres">
      <dgm:prSet presAssocID="{E508F043-F356-4FDE-94C0-6474D5394680}" presName="sibTrans" presStyleCnt="0"/>
      <dgm:spPr/>
    </dgm:pt>
    <dgm:pt modelId="{D5D812FA-A83E-4A56-9339-2FFFD9EEBD6D}" type="pres">
      <dgm:prSet presAssocID="{B0215B68-5EC3-40D7-8CD9-7A9BEFE51AD9}" presName="node" presStyleLbl="node1" presStyleIdx="2" presStyleCnt="6">
        <dgm:presLayoutVars>
          <dgm:bulletEnabled val="1"/>
        </dgm:presLayoutVars>
      </dgm:prSet>
      <dgm:spPr/>
    </dgm:pt>
    <dgm:pt modelId="{B6987A3B-2929-468E-8F6A-76337C54639B}" type="pres">
      <dgm:prSet presAssocID="{67F4C9CE-C5C8-4F2F-A0AD-E31549C0F983}" presName="sibTrans" presStyleCnt="0"/>
      <dgm:spPr/>
    </dgm:pt>
    <dgm:pt modelId="{37AF75E3-7921-4152-B8C2-73CB21960761}" type="pres">
      <dgm:prSet presAssocID="{89A8EBDF-6123-4B71-9F68-CCEAA2A34540}" presName="node" presStyleLbl="node1" presStyleIdx="3" presStyleCnt="6">
        <dgm:presLayoutVars>
          <dgm:bulletEnabled val="1"/>
        </dgm:presLayoutVars>
      </dgm:prSet>
      <dgm:spPr/>
    </dgm:pt>
    <dgm:pt modelId="{C0CE68CB-E3D7-49E5-95A5-DD6D785A366F}" type="pres">
      <dgm:prSet presAssocID="{56310807-534A-4AA7-949B-74CDAF300E5C}" presName="sibTrans" presStyleCnt="0"/>
      <dgm:spPr/>
    </dgm:pt>
    <dgm:pt modelId="{D793416E-3707-414A-91A3-9C6042F552BB}" type="pres">
      <dgm:prSet presAssocID="{EFB0F060-9353-4866-BA5F-9CE1241AD3A4}" presName="node" presStyleLbl="node1" presStyleIdx="4" presStyleCnt="6">
        <dgm:presLayoutVars>
          <dgm:bulletEnabled val="1"/>
        </dgm:presLayoutVars>
      </dgm:prSet>
      <dgm:spPr/>
    </dgm:pt>
    <dgm:pt modelId="{4E94564D-8DD6-48B8-93C0-48DCBA5F4F72}" type="pres">
      <dgm:prSet presAssocID="{06F327FF-AB2A-4829-BF0E-58E7C95B43BC}" presName="sibTrans" presStyleCnt="0"/>
      <dgm:spPr/>
    </dgm:pt>
    <dgm:pt modelId="{13F233F0-44A8-4FDB-A488-DF34C76775B2}" type="pres">
      <dgm:prSet presAssocID="{2765EE88-E654-4018-962B-8256119675C7}" presName="node" presStyleLbl="node1" presStyleIdx="5" presStyleCnt="6" custLinFactNeighborX="32" custLinFactNeighborY="-891">
        <dgm:presLayoutVars>
          <dgm:bulletEnabled val="1"/>
        </dgm:presLayoutVars>
      </dgm:prSet>
      <dgm:spPr/>
    </dgm:pt>
  </dgm:ptLst>
  <dgm:cxnLst>
    <dgm:cxn modelId="{68A222D1-B643-4161-9D65-FCEB65F71D3D}" type="presOf" srcId="{EFB0F060-9353-4866-BA5F-9CE1241AD3A4}" destId="{D793416E-3707-414A-91A3-9C6042F552BB}" srcOrd="0" destOrd="0" presId="urn:microsoft.com/office/officeart/2005/8/layout/default"/>
    <dgm:cxn modelId="{F2E127D9-6D58-49D0-86A2-0A9A2D59E6C0}" srcId="{33F04123-55EF-46AF-BB5B-50121520D297}" destId="{2765EE88-E654-4018-962B-8256119675C7}" srcOrd="5" destOrd="0" parTransId="{6DB8C6A1-68E8-4ED0-B9FD-83B8A99BD705}" sibTransId="{0D2ABE46-0A17-47BA-B6E0-3189384C2E8E}"/>
    <dgm:cxn modelId="{6B5B0E64-2773-4E75-A9B2-046F1D8A1D85}" srcId="{33F04123-55EF-46AF-BB5B-50121520D297}" destId="{7AB13A94-4A55-4159-AFE2-12A6D7D7A648}" srcOrd="1" destOrd="0" parTransId="{E94BD29B-1F24-47AC-A672-D6C598FD6E00}" sibTransId="{E508F043-F356-4FDE-94C0-6474D5394680}"/>
    <dgm:cxn modelId="{711E5697-8204-4185-B3D7-5910CD4DABE4}" type="presOf" srcId="{89A8EBDF-6123-4B71-9F68-CCEAA2A34540}" destId="{37AF75E3-7921-4152-B8C2-73CB21960761}" srcOrd="0" destOrd="0" presId="urn:microsoft.com/office/officeart/2005/8/layout/default"/>
    <dgm:cxn modelId="{855F5C44-0881-4CA7-B5B4-E9A2170F9BD9}" type="presOf" srcId="{B0215B68-5EC3-40D7-8CD9-7A9BEFE51AD9}" destId="{D5D812FA-A83E-4A56-9339-2FFFD9EEBD6D}" srcOrd="0" destOrd="0" presId="urn:microsoft.com/office/officeart/2005/8/layout/default"/>
    <dgm:cxn modelId="{578D8524-F648-4378-AC51-57D3BACD1A55}" type="presOf" srcId="{ED357397-AE5B-4F7D-B27F-142B726DBCB7}" destId="{78E8B466-8AC4-45E7-A59A-FA7D28463672}" srcOrd="0" destOrd="0" presId="urn:microsoft.com/office/officeart/2005/8/layout/default"/>
    <dgm:cxn modelId="{A0E2E225-871C-44AD-90E9-8827302F0AA7}" srcId="{33F04123-55EF-46AF-BB5B-50121520D297}" destId="{89A8EBDF-6123-4B71-9F68-CCEAA2A34540}" srcOrd="3" destOrd="0" parTransId="{D937302C-7C72-4E92-A676-75174AE52852}" sibTransId="{56310807-534A-4AA7-949B-74CDAF300E5C}"/>
    <dgm:cxn modelId="{2784BF97-1A61-4FC5-9013-6E8724A90F6F}" srcId="{33F04123-55EF-46AF-BB5B-50121520D297}" destId="{EFB0F060-9353-4866-BA5F-9CE1241AD3A4}" srcOrd="4" destOrd="0" parTransId="{83226715-7093-426E-B711-F8E7C16B23AC}" sibTransId="{06F327FF-AB2A-4829-BF0E-58E7C95B43BC}"/>
    <dgm:cxn modelId="{EB96E55A-A946-4973-9630-B081A64465BA}" type="presOf" srcId="{7AB13A94-4A55-4159-AFE2-12A6D7D7A648}" destId="{983767CE-2937-44EA-854C-087A475D8AEF}" srcOrd="0" destOrd="0" presId="urn:microsoft.com/office/officeart/2005/8/layout/default"/>
    <dgm:cxn modelId="{502D861F-4C3F-443E-94AD-3EDBD6D4242B}" type="presOf" srcId="{33F04123-55EF-46AF-BB5B-50121520D297}" destId="{3607C7A5-4DAB-42B5-BBAB-0738D9BDB9DF}" srcOrd="0" destOrd="0" presId="urn:microsoft.com/office/officeart/2005/8/layout/default"/>
    <dgm:cxn modelId="{D28624B0-3CD4-4E39-B937-45EDB96FD689}" type="presOf" srcId="{2765EE88-E654-4018-962B-8256119675C7}" destId="{13F233F0-44A8-4FDB-A488-DF34C76775B2}" srcOrd="0" destOrd="0" presId="urn:microsoft.com/office/officeart/2005/8/layout/default"/>
    <dgm:cxn modelId="{DD70561A-A114-4C0D-929B-61B1AA73EA64}" srcId="{33F04123-55EF-46AF-BB5B-50121520D297}" destId="{B0215B68-5EC3-40D7-8CD9-7A9BEFE51AD9}" srcOrd="2" destOrd="0" parTransId="{680749E4-62DA-4141-82B8-7D624E018561}" sibTransId="{67F4C9CE-C5C8-4F2F-A0AD-E31549C0F983}"/>
    <dgm:cxn modelId="{D0FBE34E-6D8D-4BF5-8129-DB6920F665C2}" srcId="{33F04123-55EF-46AF-BB5B-50121520D297}" destId="{ED357397-AE5B-4F7D-B27F-142B726DBCB7}" srcOrd="0" destOrd="0" parTransId="{A0891650-E9B6-41B0-8A3E-C437B1159B39}" sibTransId="{1FE16194-CB5A-4023-8A10-33B16B1FDC52}"/>
    <dgm:cxn modelId="{560F9904-F52F-4DF6-BD69-B8BD01BB9555}" type="presParOf" srcId="{3607C7A5-4DAB-42B5-BBAB-0738D9BDB9DF}" destId="{78E8B466-8AC4-45E7-A59A-FA7D28463672}" srcOrd="0" destOrd="0" presId="urn:microsoft.com/office/officeart/2005/8/layout/default"/>
    <dgm:cxn modelId="{A9983303-1868-410F-B200-81161730FB70}" type="presParOf" srcId="{3607C7A5-4DAB-42B5-BBAB-0738D9BDB9DF}" destId="{0C2C3F26-9EF0-4FB6-8CD0-67BA2A7C01E8}" srcOrd="1" destOrd="0" presId="urn:microsoft.com/office/officeart/2005/8/layout/default"/>
    <dgm:cxn modelId="{090E0A99-3678-4DD8-9ACA-64F67AB0850F}" type="presParOf" srcId="{3607C7A5-4DAB-42B5-BBAB-0738D9BDB9DF}" destId="{983767CE-2937-44EA-854C-087A475D8AEF}" srcOrd="2" destOrd="0" presId="urn:microsoft.com/office/officeart/2005/8/layout/default"/>
    <dgm:cxn modelId="{59C50107-D72E-4F79-AB56-5CDA7D98DAC9}" type="presParOf" srcId="{3607C7A5-4DAB-42B5-BBAB-0738D9BDB9DF}" destId="{BDF50C83-1947-4488-9F85-45FE4EE6A063}" srcOrd="3" destOrd="0" presId="urn:microsoft.com/office/officeart/2005/8/layout/default"/>
    <dgm:cxn modelId="{128A0E6E-6C34-46AD-8C83-BD5B48C3B213}" type="presParOf" srcId="{3607C7A5-4DAB-42B5-BBAB-0738D9BDB9DF}" destId="{D5D812FA-A83E-4A56-9339-2FFFD9EEBD6D}" srcOrd="4" destOrd="0" presId="urn:microsoft.com/office/officeart/2005/8/layout/default"/>
    <dgm:cxn modelId="{643BD8CC-C0DF-403B-A571-47B88B01774A}" type="presParOf" srcId="{3607C7A5-4DAB-42B5-BBAB-0738D9BDB9DF}" destId="{B6987A3B-2929-468E-8F6A-76337C54639B}" srcOrd="5" destOrd="0" presId="urn:microsoft.com/office/officeart/2005/8/layout/default"/>
    <dgm:cxn modelId="{E8082EE3-FFC2-4679-A96A-EE8B87163398}" type="presParOf" srcId="{3607C7A5-4DAB-42B5-BBAB-0738D9BDB9DF}" destId="{37AF75E3-7921-4152-B8C2-73CB21960761}" srcOrd="6" destOrd="0" presId="urn:microsoft.com/office/officeart/2005/8/layout/default"/>
    <dgm:cxn modelId="{D8431E06-97FF-4E59-82AC-369E8C358C70}" type="presParOf" srcId="{3607C7A5-4DAB-42B5-BBAB-0738D9BDB9DF}" destId="{C0CE68CB-E3D7-49E5-95A5-DD6D785A366F}" srcOrd="7" destOrd="0" presId="urn:microsoft.com/office/officeart/2005/8/layout/default"/>
    <dgm:cxn modelId="{A232CD70-3D87-42D6-B440-D525E6950050}" type="presParOf" srcId="{3607C7A5-4DAB-42B5-BBAB-0738D9BDB9DF}" destId="{D793416E-3707-414A-91A3-9C6042F552BB}" srcOrd="8" destOrd="0" presId="urn:microsoft.com/office/officeart/2005/8/layout/default"/>
    <dgm:cxn modelId="{CCA65FC2-BD34-4907-A341-BEC10A310B86}" type="presParOf" srcId="{3607C7A5-4DAB-42B5-BBAB-0738D9BDB9DF}" destId="{4E94564D-8DD6-48B8-93C0-48DCBA5F4F72}" srcOrd="9" destOrd="0" presId="urn:microsoft.com/office/officeart/2005/8/layout/default"/>
    <dgm:cxn modelId="{E36C7C87-5A4E-42E2-A5CD-C7A643379EB9}" type="presParOf" srcId="{3607C7A5-4DAB-42B5-BBAB-0738D9BDB9DF}" destId="{13F233F0-44A8-4FDB-A488-DF34C76775B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0DA09-5A74-401F-B4ED-6946E8193066}">
      <dsp:nvSpPr>
        <dsp:cNvPr id="0" name=""/>
        <dsp:cNvSpPr/>
      </dsp:nvSpPr>
      <dsp:spPr>
        <a:xfrm>
          <a:off x="2384349" y="214254"/>
          <a:ext cx="3084385" cy="3084385"/>
        </a:xfrm>
        <a:prstGeom prst="pie">
          <a:avLst>
            <a:gd name="adj1" fmla="val 16200000"/>
            <a:gd name="adj2" fmla="val 19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policy</a:t>
          </a:r>
          <a:endParaRPr lang="en-US" sz="1300" kern="1200" dirty="0"/>
        </a:p>
      </dsp:txBody>
      <dsp:txXfrm>
        <a:off x="3959589" y="544724"/>
        <a:ext cx="899612" cy="660939"/>
      </dsp:txXfrm>
    </dsp:sp>
    <dsp:sp modelId="{E51245E5-CB2E-47D7-9F0D-D3700AA51A41}">
      <dsp:nvSpPr>
        <dsp:cNvPr id="0" name=""/>
        <dsp:cNvSpPr/>
      </dsp:nvSpPr>
      <dsp:spPr>
        <a:xfrm>
          <a:off x="2292552" y="373247"/>
          <a:ext cx="3084385" cy="3084385"/>
        </a:xfrm>
        <a:prstGeom prst="pie">
          <a:avLst>
            <a:gd name="adj1" fmla="val 198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Staff wellbeing</a:t>
          </a:r>
          <a:endParaRPr lang="en-US" sz="1300" kern="1200" dirty="0"/>
        </a:p>
      </dsp:txBody>
      <dsp:txXfrm>
        <a:off x="4403888" y="1603329"/>
        <a:ext cx="932659" cy="624220"/>
      </dsp:txXfrm>
    </dsp:sp>
    <dsp:sp modelId="{2ADDFF6F-DFA4-411E-991A-ABE963343EA8}">
      <dsp:nvSpPr>
        <dsp:cNvPr id="0" name=""/>
        <dsp:cNvSpPr/>
      </dsp:nvSpPr>
      <dsp:spPr>
        <a:xfrm>
          <a:off x="2332772" y="356931"/>
          <a:ext cx="3084385" cy="3084385"/>
        </a:xfrm>
        <a:prstGeom prst="pie">
          <a:avLst>
            <a:gd name="adj1" fmla="val 18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Unintended harms</a:t>
          </a:r>
          <a:endParaRPr lang="en-US" sz="1300" kern="1200" dirty="0"/>
        </a:p>
      </dsp:txBody>
      <dsp:txXfrm>
        <a:off x="3908012" y="2449907"/>
        <a:ext cx="899612" cy="660939"/>
      </dsp:txXfrm>
    </dsp:sp>
    <dsp:sp modelId="{0AF17026-B85A-461B-9392-FF2085169052}">
      <dsp:nvSpPr>
        <dsp:cNvPr id="0" name=""/>
        <dsp:cNvSpPr/>
      </dsp:nvSpPr>
      <dsp:spPr>
        <a:xfrm>
          <a:off x="2332772" y="356931"/>
          <a:ext cx="3084385" cy="3084385"/>
        </a:xfrm>
        <a:prstGeom prst="pie">
          <a:avLst>
            <a:gd name="adj1" fmla="val 54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evidence</a:t>
          </a:r>
          <a:endParaRPr lang="en-US" sz="1300" kern="1200" dirty="0"/>
        </a:p>
      </dsp:txBody>
      <dsp:txXfrm>
        <a:off x="2942306" y="2449907"/>
        <a:ext cx="899612" cy="660939"/>
      </dsp:txXfrm>
    </dsp:sp>
    <dsp:sp modelId="{277C5E13-6903-4A35-9F79-5C0BD1E799B4}">
      <dsp:nvSpPr>
        <dsp:cNvPr id="0" name=""/>
        <dsp:cNvSpPr/>
      </dsp:nvSpPr>
      <dsp:spPr>
        <a:xfrm>
          <a:off x="2292552" y="373247"/>
          <a:ext cx="3084385" cy="3084385"/>
        </a:xfrm>
        <a:prstGeom prst="pie">
          <a:avLst>
            <a:gd name="adj1" fmla="val 9000000"/>
            <a:gd name="adj2" fmla="val 126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World view</a:t>
          </a:r>
          <a:endParaRPr lang="en-US" sz="1300" kern="1200" dirty="0"/>
        </a:p>
      </dsp:txBody>
      <dsp:txXfrm>
        <a:off x="2340286" y="1603329"/>
        <a:ext cx="932659" cy="624220"/>
      </dsp:txXfrm>
    </dsp:sp>
    <dsp:sp modelId="{8AF63528-94F5-487A-95F3-1F8C878DD88E}">
      <dsp:nvSpPr>
        <dsp:cNvPr id="0" name=""/>
        <dsp:cNvSpPr/>
      </dsp:nvSpPr>
      <dsp:spPr>
        <a:xfrm>
          <a:off x="2332772" y="356931"/>
          <a:ext cx="3084385" cy="3084385"/>
        </a:xfrm>
        <a:prstGeom prst="pie">
          <a:avLst>
            <a:gd name="adj1" fmla="val 126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Lived experience</a:t>
          </a:r>
          <a:endParaRPr lang="en-US" sz="1300" kern="1200" dirty="0"/>
        </a:p>
      </dsp:txBody>
      <dsp:txXfrm>
        <a:off x="2942306" y="687400"/>
        <a:ext cx="899612" cy="660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1DDEA-F6D9-4871-8EB4-61E043E15B34}">
      <dsp:nvSpPr>
        <dsp:cNvPr id="0" name=""/>
        <dsp:cNvSpPr/>
      </dsp:nvSpPr>
      <dsp:spPr>
        <a:xfrm>
          <a:off x="0" y="2894045"/>
          <a:ext cx="7056784" cy="6331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Do to (experts know best)</a:t>
          </a:r>
          <a:endParaRPr lang="en-GB" sz="2300" kern="1200" dirty="0"/>
        </a:p>
      </dsp:txBody>
      <dsp:txXfrm>
        <a:off x="0" y="2894045"/>
        <a:ext cx="7056784" cy="633146"/>
      </dsp:txXfrm>
    </dsp:sp>
    <dsp:sp modelId="{2F6B0BFD-D9BB-4564-B0C6-25BF2F7BA373}">
      <dsp:nvSpPr>
        <dsp:cNvPr id="0" name=""/>
        <dsp:cNvSpPr/>
      </dsp:nvSpPr>
      <dsp:spPr>
        <a:xfrm rot="10800000">
          <a:off x="0" y="1929763"/>
          <a:ext cx="7056784" cy="97377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Do for (engage)</a:t>
          </a:r>
          <a:endParaRPr lang="en-GB" sz="2300" kern="1200" dirty="0"/>
        </a:p>
      </dsp:txBody>
      <dsp:txXfrm rot="10800000">
        <a:off x="0" y="1929763"/>
        <a:ext cx="7056784" cy="632732"/>
      </dsp:txXfrm>
    </dsp:sp>
    <dsp:sp modelId="{4A0FC93C-9B76-470A-BC18-9981007CF442}">
      <dsp:nvSpPr>
        <dsp:cNvPr id="0" name=""/>
        <dsp:cNvSpPr/>
      </dsp:nvSpPr>
      <dsp:spPr>
        <a:xfrm rot="10800000">
          <a:off x="0" y="965481"/>
          <a:ext cx="7056784" cy="97377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Do with (co-produce)</a:t>
          </a:r>
          <a:endParaRPr lang="en-GB" sz="2300" kern="1200" dirty="0"/>
        </a:p>
      </dsp:txBody>
      <dsp:txXfrm rot="10800000">
        <a:off x="0" y="965481"/>
        <a:ext cx="7056784" cy="632732"/>
      </dsp:txXfrm>
    </dsp:sp>
    <dsp:sp modelId="{F86EACCF-9523-4DF2-B432-AC00E9C9EBFD}">
      <dsp:nvSpPr>
        <dsp:cNvPr id="0" name=""/>
        <dsp:cNvSpPr/>
      </dsp:nvSpPr>
      <dsp:spPr>
        <a:xfrm rot="10800000">
          <a:off x="0" y="1199"/>
          <a:ext cx="7056784" cy="97377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devolve</a:t>
          </a:r>
          <a:endParaRPr lang="en-GB" sz="2300" kern="1200" dirty="0"/>
        </a:p>
      </dsp:txBody>
      <dsp:txXfrm rot="10800000">
        <a:off x="0" y="1199"/>
        <a:ext cx="7056784" cy="632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40E4D-AEC4-45AC-8276-26ADF2553AA0}">
      <dsp:nvSpPr>
        <dsp:cNvPr id="0" name=""/>
        <dsp:cNvSpPr/>
      </dsp:nvSpPr>
      <dsp:spPr>
        <a:xfrm>
          <a:off x="0" y="0"/>
          <a:ext cx="2601206" cy="1085401"/>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None/>
          </a:pPr>
          <a:r>
            <a:rPr lang="en-GB" sz="1200" kern="1200" dirty="0"/>
            <a:t>Trauma-informed care (TIC) and trauma specific (TS) interventions should be based in the community.</a:t>
          </a:r>
        </a:p>
      </dsp:txBody>
      <dsp:txXfrm>
        <a:off x="0" y="0"/>
        <a:ext cx="2601206" cy="1085401"/>
      </dsp:txXfrm>
    </dsp:sp>
    <dsp:sp modelId="{BAAC9F3F-E49D-4DB1-BE42-F4DC3A457374}">
      <dsp:nvSpPr>
        <dsp:cNvPr id="0" name=""/>
        <dsp:cNvSpPr/>
      </dsp:nvSpPr>
      <dsp:spPr>
        <a:xfrm>
          <a:off x="2710559" y="58201"/>
          <a:ext cx="3457998" cy="199823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None/>
          </a:pPr>
          <a:r>
            <a:rPr lang="en-GB" sz="1200" kern="1200" dirty="0"/>
            <a:t>In-prison support should not be implemented in a way that inadvertently incentivises up tariffing or increased custodial sentences. No woman should be sent to prison for treatment due to a lack of appropriate community-based TIC.</a:t>
          </a:r>
        </a:p>
      </dsp:txBody>
      <dsp:txXfrm>
        <a:off x="2710559" y="58201"/>
        <a:ext cx="3457998" cy="1998234"/>
      </dsp:txXfrm>
    </dsp:sp>
    <dsp:sp modelId="{65836822-045F-4FE7-8127-60B1C26136BB}">
      <dsp:nvSpPr>
        <dsp:cNvPr id="0" name=""/>
        <dsp:cNvSpPr/>
      </dsp:nvSpPr>
      <dsp:spPr>
        <a:xfrm>
          <a:off x="6914469" y="0"/>
          <a:ext cx="2158538" cy="173103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Assessments need to be made on an individual prison basis to reflect on the risks and benefits of implementing TIC and the possibility of causing inadvertent harm.</a:t>
          </a:r>
        </a:p>
      </dsp:txBody>
      <dsp:txXfrm>
        <a:off x="6914469" y="0"/>
        <a:ext cx="2158538" cy="1731032"/>
      </dsp:txXfrm>
    </dsp:sp>
    <dsp:sp modelId="{1C9695D7-C1DB-48E8-B9EE-89E76E3D3274}">
      <dsp:nvSpPr>
        <dsp:cNvPr id="0" name=""/>
        <dsp:cNvSpPr/>
      </dsp:nvSpPr>
      <dsp:spPr>
        <a:xfrm>
          <a:off x="0" y="1426450"/>
          <a:ext cx="2565292" cy="1282849"/>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None/>
          </a:pPr>
          <a:r>
            <a:rPr lang="en-GB" sz="1200" kern="1200" dirty="0"/>
            <a:t>Where TIC is implemented in prisons, this necessitates a holistic approach with buy-in from senior management and officers. It involves a whole prison approach; one-off training is not sufficient.</a:t>
          </a:r>
        </a:p>
      </dsp:txBody>
      <dsp:txXfrm>
        <a:off x="0" y="1426450"/>
        <a:ext cx="2565292" cy="1282849"/>
      </dsp:txXfrm>
    </dsp:sp>
    <dsp:sp modelId="{163E2C23-DBA1-45B4-850B-F974ABF78472}">
      <dsp:nvSpPr>
        <dsp:cNvPr id="0" name=""/>
        <dsp:cNvSpPr/>
      </dsp:nvSpPr>
      <dsp:spPr>
        <a:xfrm>
          <a:off x="1673876" y="2809430"/>
          <a:ext cx="2869594" cy="100644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Some trauma-informed and trauma specific work is required to meet the needs of the small number of women serving IPP or long sentences</a:t>
          </a:r>
        </a:p>
      </dsp:txBody>
      <dsp:txXfrm>
        <a:off x="1673876" y="2809430"/>
        <a:ext cx="2869594" cy="1006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8B466-8AC4-45E7-A59A-FA7D28463672}">
      <dsp:nvSpPr>
        <dsp:cNvPr id="0" name=""/>
        <dsp:cNvSpPr/>
      </dsp:nvSpPr>
      <dsp:spPr>
        <a:xfrm>
          <a:off x="0" y="259432"/>
          <a:ext cx="2425402" cy="14552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peers</a:t>
          </a:r>
          <a:endParaRPr lang="en-US" sz="3000" kern="1200" dirty="0"/>
        </a:p>
      </dsp:txBody>
      <dsp:txXfrm>
        <a:off x="0" y="259432"/>
        <a:ext cx="2425402" cy="1455241"/>
      </dsp:txXfrm>
    </dsp:sp>
    <dsp:sp modelId="{983767CE-2937-44EA-854C-087A475D8AEF}">
      <dsp:nvSpPr>
        <dsp:cNvPr id="0" name=""/>
        <dsp:cNvSpPr/>
      </dsp:nvSpPr>
      <dsp:spPr>
        <a:xfrm>
          <a:off x="2667942" y="259432"/>
          <a:ext cx="2425402" cy="14552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staff wellbeing</a:t>
          </a:r>
          <a:endParaRPr lang="en-US" sz="3000" kern="1200" dirty="0"/>
        </a:p>
      </dsp:txBody>
      <dsp:txXfrm>
        <a:off x="2667942" y="259432"/>
        <a:ext cx="2425402" cy="1455241"/>
      </dsp:txXfrm>
    </dsp:sp>
    <dsp:sp modelId="{D5D812FA-A83E-4A56-9339-2FFFD9EEBD6D}">
      <dsp:nvSpPr>
        <dsp:cNvPr id="0" name=""/>
        <dsp:cNvSpPr/>
      </dsp:nvSpPr>
      <dsp:spPr>
        <a:xfrm>
          <a:off x="5335885" y="259432"/>
          <a:ext cx="2425402" cy="14552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disclosures</a:t>
          </a:r>
          <a:endParaRPr lang="en-US" sz="3000" kern="1200" dirty="0"/>
        </a:p>
      </dsp:txBody>
      <dsp:txXfrm>
        <a:off x="5335885" y="259432"/>
        <a:ext cx="2425402" cy="1455241"/>
      </dsp:txXfrm>
    </dsp:sp>
    <dsp:sp modelId="{37AF75E3-7921-4152-B8C2-73CB21960761}">
      <dsp:nvSpPr>
        <dsp:cNvPr id="0" name=""/>
        <dsp:cNvSpPr/>
      </dsp:nvSpPr>
      <dsp:spPr>
        <a:xfrm>
          <a:off x="0" y="1957214"/>
          <a:ext cx="2425402" cy="14552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interventions</a:t>
          </a:r>
          <a:endParaRPr lang="en-US" sz="3000" kern="1200" dirty="0"/>
        </a:p>
      </dsp:txBody>
      <dsp:txXfrm>
        <a:off x="0" y="1957214"/>
        <a:ext cx="2425402" cy="1455241"/>
      </dsp:txXfrm>
    </dsp:sp>
    <dsp:sp modelId="{D793416E-3707-414A-91A3-9C6042F552BB}">
      <dsp:nvSpPr>
        <dsp:cNvPr id="0" name=""/>
        <dsp:cNvSpPr/>
      </dsp:nvSpPr>
      <dsp:spPr>
        <a:xfrm>
          <a:off x="2667942" y="1957214"/>
          <a:ext cx="2425402" cy="14552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crises</a:t>
          </a:r>
          <a:endParaRPr lang="en-US" sz="3000" kern="1200" dirty="0"/>
        </a:p>
      </dsp:txBody>
      <dsp:txXfrm>
        <a:off x="2667942" y="1957214"/>
        <a:ext cx="2425402" cy="1455241"/>
      </dsp:txXfrm>
    </dsp:sp>
    <dsp:sp modelId="{13F233F0-44A8-4FDB-A488-DF34C76775B2}">
      <dsp:nvSpPr>
        <dsp:cNvPr id="0" name=""/>
        <dsp:cNvSpPr/>
      </dsp:nvSpPr>
      <dsp:spPr>
        <a:xfrm>
          <a:off x="5335885" y="1944247"/>
          <a:ext cx="2425402" cy="14552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environment</a:t>
          </a:r>
          <a:endParaRPr lang="en-US" sz="3000" kern="1200" dirty="0"/>
        </a:p>
      </dsp:txBody>
      <dsp:txXfrm>
        <a:off x="5335885" y="1944247"/>
        <a:ext cx="2425402" cy="145524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FE634-EC0C-4588-873B-0D580CC05A0A}" type="datetimeFigureOut">
              <a:rPr lang="en-GB" smtClean="0"/>
              <a:t>13/07/2022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472A7-1430-468F-BC50-88403290CF56}" type="slidenum">
              <a:rPr lang="en-GB" smtClean="0"/>
              <a:t>‹#›</a:t>
            </a:fld>
            <a:endParaRPr lang="en-GB"/>
          </a:p>
        </p:txBody>
      </p:sp>
    </p:spTree>
    <p:extLst>
      <p:ext uri="{BB962C8B-B14F-4D97-AF65-F5344CB8AC3E}">
        <p14:creationId xmlns:p14="http://schemas.microsoft.com/office/powerpoint/2010/main" val="411026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STUCTURE: the things that services choose to deliver and the way the services are organised and commissioned.</a:t>
            </a:r>
          </a:p>
          <a:p>
            <a:pPr marL="0" indent="0">
              <a:buNone/>
            </a:pPr>
            <a:r>
              <a:rPr lang="en-GB" dirty="0" smtClean="0"/>
              <a:t>Trauma informed services deliver a range of interventions aimed at healing and growth and are organised collectively to bridge all the needs of the population seamlessly.</a:t>
            </a:r>
          </a:p>
          <a:p>
            <a:r>
              <a:rPr lang="en-GB" dirty="0" smtClean="0"/>
              <a:t>PROCESS: the way that services deliver what they do and the language they use to describe things.</a:t>
            </a:r>
          </a:p>
          <a:p>
            <a:pPr marL="0" indent="0">
              <a:buNone/>
            </a:pPr>
            <a:r>
              <a:rPr lang="en-GB" dirty="0" smtClean="0"/>
              <a:t>Such processes of delivery and engagement need to be focused on addressing power issues and safety (both physical and psychological). It can help to use language that demonstrates that people are understood as reacting to context, allows multiple perspectives and is free enough of jargon that allows more people to join in the conversation. </a:t>
            </a:r>
          </a:p>
          <a:p>
            <a:r>
              <a:rPr lang="en-GB" dirty="0" smtClean="0"/>
              <a:t>INTERPERSONAL: the relationships within and between services and with people who engage with services for support.</a:t>
            </a:r>
          </a:p>
          <a:p>
            <a:pPr marL="0" indent="0">
              <a:buNone/>
            </a:pPr>
            <a:r>
              <a:rPr lang="en-GB" dirty="0" smtClean="0"/>
              <a:t>Trauma informed relationships are based on mutual respect, authenticity, moral courage and empathy. It is not envisioned that disagreements won’t happen but rather they are approached with a motivation to repair damage to relationships in order to promote trust. This implies that leaders need to be appointed and held to account for the way they contribute positively to such a culture.</a:t>
            </a:r>
          </a:p>
          <a:p>
            <a:endParaRPr lang="en-GB" dirty="0"/>
          </a:p>
        </p:txBody>
      </p:sp>
      <p:sp>
        <p:nvSpPr>
          <p:cNvPr id="4" name="Slide Number Placeholder 3"/>
          <p:cNvSpPr>
            <a:spLocks noGrp="1"/>
          </p:cNvSpPr>
          <p:nvPr>
            <p:ph type="sldNum" sz="quarter" idx="10"/>
          </p:nvPr>
        </p:nvSpPr>
        <p:spPr/>
        <p:txBody>
          <a:bodyPr/>
          <a:lstStyle/>
          <a:p>
            <a:fld id="{50823A51-5A12-4883-AB1A-03F3E261AC72}" type="slidenum">
              <a:rPr lang="en-GB" smtClean="0"/>
              <a:t>4</a:t>
            </a:fld>
            <a:endParaRPr lang="en-GB"/>
          </a:p>
        </p:txBody>
      </p:sp>
    </p:spTree>
    <p:extLst>
      <p:ext uri="{BB962C8B-B14F-4D97-AF65-F5344CB8AC3E}">
        <p14:creationId xmlns:p14="http://schemas.microsoft.com/office/powerpoint/2010/main" val="279854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WHAT IS TRAUMA</a:t>
            </a:r>
          </a:p>
          <a:p>
            <a:r>
              <a:rPr lang="en-GB" altLang="en-US" dirty="0" smtClean="0"/>
              <a:t>Events which provoke fear or pain</a:t>
            </a:r>
          </a:p>
          <a:p>
            <a:r>
              <a:rPr lang="en-GB" altLang="en-US" dirty="0" smtClean="0"/>
              <a:t>Events which provoke loss</a:t>
            </a:r>
          </a:p>
          <a:p>
            <a:r>
              <a:rPr lang="en-GB" altLang="en-US" dirty="0" smtClean="0"/>
              <a:t>Events that exclude us from others</a:t>
            </a:r>
          </a:p>
          <a:p>
            <a:r>
              <a:rPr lang="en-GB" altLang="en-US" dirty="0" smtClean="0"/>
              <a:t>Relationships which inflict harm on others</a:t>
            </a:r>
          </a:p>
          <a:p>
            <a:r>
              <a:rPr lang="en-GB" altLang="en-US" dirty="0" smtClean="0"/>
              <a:t>Absence of care or neglect</a:t>
            </a:r>
          </a:p>
          <a:p>
            <a:r>
              <a:rPr lang="en-GB" altLang="en-US" dirty="0" smtClean="0"/>
              <a:t>Witnessing the above</a:t>
            </a:r>
          </a:p>
          <a:p>
            <a:endParaRPr lang="en-GB" altLang="en-US" dirty="0" smtClean="0"/>
          </a:p>
        </p:txBody>
      </p:sp>
      <p:sp>
        <p:nvSpPr>
          <p:cNvPr id="4" name="Slide Number Placeholder 3"/>
          <p:cNvSpPr>
            <a:spLocks noGrp="1"/>
          </p:cNvSpPr>
          <p:nvPr>
            <p:ph type="sldNum" sz="quarter" idx="5"/>
          </p:nvPr>
        </p:nvSpPr>
        <p:spPr/>
        <p:txBody>
          <a:bodyPr/>
          <a:lstStyle/>
          <a:p>
            <a:pPr>
              <a:defRPr/>
            </a:pPr>
            <a:fld id="{829AF084-5603-47F2-A3A9-F80BE141D577}" type="slidenum">
              <a:rPr lang="en-GB" smtClean="0"/>
              <a:pPr>
                <a:defRPr/>
              </a:pPr>
              <a:t>36</a:t>
            </a:fld>
            <a:endParaRPr lang="en-GB"/>
          </a:p>
        </p:txBody>
      </p:sp>
    </p:spTree>
    <p:extLst>
      <p:ext uri="{BB962C8B-B14F-4D97-AF65-F5344CB8AC3E}">
        <p14:creationId xmlns:p14="http://schemas.microsoft.com/office/powerpoint/2010/main" val="170863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WHAT IS TRAUMA</a:t>
            </a:r>
          </a:p>
          <a:p>
            <a:r>
              <a:rPr lang="en-GB" altLang="en-US" dirty="0" smtClean="0"/>
              <a:t>Events which provoke fear or pain</a:t>
            </a:r>
          </a:p>
          <a:p>
            <a:r>
              <a:rPr lang="en-GB" altLang="en-US" dirty="0" smtClean="0"/>
              <a:t>Events which provoke loss</a:t>
            </a:r>
          </a:p>
          <a:p>
            <a:r>
              <a:rPr lang="en-GB" altLang="en-US" dirty="0" smtClean="0"/>
              <a:t>Events that exclude us from others</a:t>
            </a:r>
          </a:p>
          <a:p>
            <a:r>
              <a:rPr lang="en-GB" altLang="en-US" dirty="0" smtClean="0"/>
              <a:t>Relationships which inflict harm on others</a:t>
            </a:r>
          </a:p>
          <a:p>
            <a:r>
              <a:rPr lang="en-GB" altLang="en-US" dirty="0" smtClean="0"/>
              <a:t>Absence of care or neglect</a:t>
            </a:r>
          </a:p>
          <a:p>
            <a:r>
              <a:rPr lang="en-GB" altLang="en-US" dirty="0" smtClean="0"/>
              <a:t>Witnessing the above</a:t>
            </a:r>
          </a:p>
          <a:p>
            <a:endParaRPr lang="en-GB" altLang="en-US" dirty="0" smtClean="0"/>
          </a:p>
        </p:txBody>
      </p:sp>
      <p:sp>
        <p:nvSpPr>
          <p:cNvPr id="4" name="Slide Number Placeholder 3"/>
          <p:cNvSpPr>
            <a:spLocks noGrp="1"/>
          </p:cNvSpPr>
          <p:nvPr>
            <p:ph type="sldNum" sz="quarter" idx="5"/>
          </p:nvPr>
        </p:nvSpPr>
        <p:spPr/>
        <p:txBody>
          <a:bodyPr/>
          <a:lstStyle/>
          <a:p>
            <a:pPr>
              <a:defRPr/>
            </a:pPr>
            <a:fld id="{829AF084-5603-47F2-A3A9-F80BE141D577}" type="slidenum">
              <a:rPr lang="en-GB" smtClean="0"/>
              <a:pPr>
                <a:defRPr/>
              </a:pPr>
              <a:t>37</a:t>
            </a:fld>
            <a:endParaRPr lang="en-GB"/>
          </a:p>
        </p:txBody>
      </p:sp>
    </p:spTree>
    <p:extLst>
      <p:ext uri="{BB962C8B-B14F-4D97-AF65-F5344CB8AC3E}">
        <p14:creationId xmlns:p14="http://schemas.microsoft.com/office/powerpoint/2010/main" val="2332422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1239"/>
            <a:ext cx="7772400" cy="1102519"/>
          </a:xfrm>
        </p:spPr>
        <p:txBody>
          <a:bodyPr anchor="t" anchorCtr="0"/>
          <a:lstStyle>
            <a:lvl1pPr algn="ctr">
              <a:defRPr>
                <a:solidFill>
                  <a:schemeClr val="tx1"/>
                </a:solidFill>
              </a:defRPr>
            </a:lvl1pPr>
          </a:lstStyle>
          <a:p>
            <a:r>
              <a:rPr lang="en-US" smtClean="0"/>
              <a:t>Click to edit Master title style</a:t>
            </a:r>
            <a:endParaRPr lang="en-GB"/>
          </a:p>
        </p:txBody>
      </p:sp>
    </p:spTree>
    <p:extLst>
      <p:ext uri="{BB962C8B-B14F-4D97-AF65-F5344CB8AC3E}">
        <p14:creationId xmlns:p14="http://schemas.microsoft.com/office/powerpoint/2010/main" val="227279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1239"/>
            <a:ext cx="3382144" cy="2038623"/>
          </a:xfrm>
        </p:spPr>
        <p:txBody>
          <a:bodyPr anchor="ctr" anchorCtr="0"/>
          <a:lstStyle>
            <a:lvl1pPr algn="l">
              <a:defRPr>
                <a:solidFill>
                  <a:schemeClr val="tx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91263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0"/>
          </p:nvPr>
        </p:nvSpPr>
        <p:spPr>
          <a:xfrm>
            <a:off x="914400" y="770400"/>
            <a:ext cx="7762056" cy="33135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8025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0"/>
          </p:nvPr>
        </p:nvSpPr>
        <p:spPr>
          <a:xfrm>
            <a:off x="914400" y="770400"/>
            <a:ext cx="7762056" cy="33135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738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0"/>
          </p:nvPr>
        </p:nvSpPr>
        <p:spPr>
          <a:xfrm>
            <a:off x="914400" y="770400"/>
            <a:ext cx="7762056" cy="33135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459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E934-D4A4-4189-AB79-0FE4DA8729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80EFBB-7F1E-499D-B0E8-3F2875EC14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F9FB06-5DC4-421B-8027-AC400B1D4B0E}"/>
              </a:ext>
            </a:extLst>
          </p:cNvPr>
          <p:cNvSpPr>
            <a:spLocks noGrp="1"/>
          </p:cNvSpPr>
          <p:nvPr>
            <p:ph type="dt" sz="half" idx="10"/>
          </p:nvPr>
        </p:nvSpPr>
        <p:spPr/>
        <p:txBody>
          <a:bodyPr/>
          <a:lstStyle/>
          <a:p>
            <a:fld id="{B7680329-B992-4DF4-B545-4D7168B6A419}" type="datetimeFigureOut">
              <a:rPr lang="en-GB" smtClean="0"/>
              <a:t>13/07/2022</a:t>
            </a:fld>
            <a:endParaRPr lang="en-GB"/>
          </a:p>
        </p:txBody>
      </p:sp>
      <p:sp>
        <p:nvSpPr>
          <p:cNvPr id="5" name="Footer Placeholder 4">
            <a:extLst>
              <a:ext uri="{FF2B5EF4-FFF2-40B4-BE49-F238E27FC236}">
                <a16:creationId xmlns:a16="http://schemas.microsoft.com/office/drawing/2014/main" id="{69632FC9-EFEB-4137-AE3F-6F5B2366FB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77F8E0-0691-45FD-A1A4-BC99BEE2B111}"/>
              </a:ext>
            </a:extLst>
          </p:cNvPr>
          <p:cNvSpPr>
            <a:spLocks noGrp="1"/>
          </p:cNvSpPr>
          <p:nvPr>
            <p:ph type="sldNum" sz="quarter" idx="12"/>
          </p:nvPr>
        </p:nvSpPr>
        <p:spPr/>
        <p:txBody>
          <a:bodyPr/>
          <a:lstStyle/>
          <a:p>
            <a:fld id="{1ACB5DE1-E194-4497-A0DB-AD57411D8CA6}" type="slidenum">
              <a:rPr lang="en-GB" smtClean="0"/>
              <a:t>‹#›</a:t>
            </a:fld>
            <a:endParaRPr lang="en-GB"/>
          </a:p>
        </p:txBody>
      </p:sp>
    </p:spTree>
    <p:extLst>
      <p:ext uri="{BB962C8B-B14F-4D97-AF65-F5344CB8AC3E}">
        <p14:creationId xmlns:p14="http://schemas.microsoft.com/office/powerpoint/2010/main" val="107048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63724C-E7A2-4A6D-A4BD-CDB6C1C03172}" type="datetimeFigureOut">
              <a:rPr lang="en-US" smtClean="0"/>
              <a:t>7/13/2022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28927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6A47A-0E02-4AFC-B6B0-903061C06424}" type="datetimeFigureOut">
              <a:rPr lang="en-GB" smtClean="0"/>
              <a:t>13/07/2022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F9A8CD-1B56-4504-8FAF-02EA0CAB6F44}" type="slidenum">
              <a:rPr lang="en-GB" smtClean="0"/>
              <a:t>‹#›</a:t>
            </a:fld>
            <a:endParaRPr lang="en-GB"/>
          </a:p>
        </p:txBody>
      </p:sp>
    </p:spTree>
    <p:extLst>
      <p:ext uri="{BB962C8B-B14F-4D97-AF65-F5344CB8AC3E}">
        <p14:creationId xmlns:p14="http://schemas.microsoft.com/office/powerpoint/2010/main" val="384134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7344"/>
            <a:ext cx="7762056" cy="517471"/>
          </a:xfrm>
          <a:prstGeom prst="rect">
            <a:avLst/>
          </a:prstGeom>
        </p:spPr>
        <p:txBody>
          <a:bodyPr vert="horz" lIns="91440" tIns="45720" rIns="91440" bIns="45720" rtlCol="0" anchor="b" anchorCtr="0">
            <a:normAutofit/>
          </a:bodyPr>
          <a:lstStyle/>
          <a:p>
            <a:r>
              <a:rPr lang="en-US" smtClean="0"/>
              <a:t>Click to edit Master title style</a:t>
            </a:r>
            <a:endParaRPr lang="en-GB"/>
          </a:p>
        </p:txBody>
      </p:sp>
      <p:sp>
        <p:nvSpPr>
          <p:cNvPr id="3" name="Text Placeholder 2"/>
          <p:cNvSpPr>
            <a:spLocks noGrp="1"/>
          </p:cNvSpPr>
          <p:nvPr>
            <p:ph type="body" idx="1"/>
          </p:nvPr>
        </p:nvSpPr>
        <p:spPr>
          <a:xfrm>
            <a:off x="914400" y="771550"/>
            <a:ext cx="7762056" cy="3672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6943110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7" r:id="rId7"/>
    <p:sldLayoutId id="2147483658" r:id="rId8"/>
  </p:sldLayoutIdLst>
  <p:txStyles>
    <p:titleStyle>
      <a:lvl1pPr algn="l" defTabSz="914400" rtl="0" eaLnBrk="1" latinLnBrk="0" hangingPunct="1">
        <a:spcBef>
          <a:spcPct val="0"/>
        </a:spcBef>
        <a:buNone/>
        <a:defRPr sz="2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ur02.safelinks.protection.outlook.com/?url=https%3A%2F%2Fopennarrativesystem.co.uk%2FTICA&amp;data=04%7C01%7Clee2.walton%40northumbria.ac.uk%7Cb417aa23cfdd4846267d08d9df581783%7Ce757cfdd1f354457af8f7c9c6b1437e3%7C0%7C0%7C637786391727927574%7CUnknown%7CTWFpbGZsb3d8eyJWIjoiMC4wLjAwMDAiLCJQIjoiV2luMzIiLCJBTiI6Ik1haWwiLCJXVCI6Mn0%3D%7C3000&amp;sdata=yrjArxoyQRn8Xv8OQAdv1A2AWWyi4BGlAt0avuHFFQw%3D&amp;reserved=0"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opennarrativesystem.co.uk/cms.php?siteID=1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mailto:Angela.kennedy@cntw.nhs.uk" TargetMode="External"/><Relationship Id="rId2" Type="http://schemas.openxmlformats.org/officeDocument/2006/relationships/hyperlink" Target="mailto:divya.dinraj@ahsn-nenc.org.uk"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GB" dirty="0">
                <a:latin typeface="Calibri" panose="020F0502020204030204" pitchFamily="34" charset="0"/>
                <a:ea typeface="Times New Roman" panose="02020603050405020304" pitchFamily="18" charset="0"/>
              </a:rPr>
              <a:t>The delivery of Trauma- Informed care within the female prisons in the North of England </a:t>
            </a:r>
            <a:br>
              <a:rPr lang="en-GB" dirty="0">
                <a:latin typeface="Calibri" panose="020F0502020204030204" pitchFamily="34" charset="0"/>
                <a:ea typeface="Times New Roman" panose="02020603050405020304" pitchFamily="18" charset="0"/>
              </a:rPr>
            </a:br>
            <a:r>
              <a:rPr lang="en-GB" dirty="0">
                <a:latin typeface="Calibri" panose="020F0502020204030204" pitchFamily="34" charset="0"/>
                <a:ea typeface="Times New Roman" panose="02020603050405020304" pitchFamily="18" charset="0"/>
              </a:rPr>
              <a:t/>
            </a:r>
            <a:br>
              <a:rPr lang="en-GB" dirty="0">
                <a:latin typeface="Calibri" panose="020F0502020204030204" pitchFamily="34" charset="0"/>
                <a:ea typeface="Times New Roman" panose="02020603050405020304" pitchFamily="18" charset="0"/>
              </a:rPr>
            </a:br>
            <a:r>
              <a:rPr lang="en-GB" dirty="0" smtClean="0">
                <a:latin typeface="Calibri" panose="020F0502020204030204" pitchFamily="34" charset="0"/>
                <a:ea typeface="Times New Roman" panose="02020603050405020304" pitchFamily="18" charset="0"/>
              </a:rPr>
              <a:t>Dr Angela Kennedy</a:t>
            </a:r>
            <a:endParaRPr lang="en-GB" dirty="0"/>
          </a:p>
        </p:txBody>
      </p:sp>
    </p:spTree>
    <p:extLst>
      <p:ext uri="{BB962C8B-B14F-4D97-AF65-F5344CB8AC3E}">
        <p14:creationId xmlns:p14="http://schemas.microsoft.com/office/powerpoint/2010/main" val="18782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DC4A56C8-585B-4CDC-BE79-1893E28BC280}"/>
              </a:ext>
            </a:extLst>
          </p:cNvPr>
          <p:cNvSpPr>
            <a:spLocks noChangeArrowheads="1"/>
          </p:cNvSpPr>
          <p:nvPr/>
        </p:nvSpPr>
        <p:spPr bwMode="auto">
          <a:xfrm>
            <a:off x="1143001" y="667619"/>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GB" sz="1013"/>
          </a:p>
        </p:txBody>
      </p:sp>
      <p:sp>
        <p:nvSpPr>
          <p:cNvPr id="19" name="Rectangle 6">
            <a:extLst>
              <a:ext uri="{FF2B5EF4-FFF2-40B4-BE49-F238E27FC236}">
                <a16:creationId xmlns:a16="http://schemas.microsoft.com/office/drawing/2014/main" id="{97C87AF0-FE0D-46EE-B2AA-909CE233EA4C}"/>
              </a:ext>
            </a:extLst>
          </p:cNvPr>
          <p:cNvSpPr>
            <a:spLocks noChangeArrowheads="1"/>
          </p:cNvSpPr>
          <p:nvPr/>
        </p:nvSpPr>
        <p:spPr bwMode="auto">
          <a:xfrm>
            <a:off x="1580197" y="846856"/>
            <a:ext cx="5642420" cy="36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justLow" defTabSz="514337" eaLnBrk="0" fontAlgn="base" hangingPunct="0">
              <a:spcBef>
                <a:spcPct val="0"/>
              </a:spcBef>
              <a:spcAft>
                <a:spcPct val="0"/>
              </a:spcAft>
            </a:pPr>
            <a:r>
              <a:rPr lang="en-GB" altLang="en-US" sz="1013" b="1" dirty="0">
                <a:latin typeface="Calibri" panose="020F0502020204030204" pitchFamily="34" charset="0"/>
                <a:ea typeface="Calibri" panose="020F0502020204030204" pitchFamily="34" charset="0"/>
                <a:cs typeface="Calibri" panose="020F0502020204030204" pitchFamily="34" charset="0"/>
              </a:rPr>
              <a:t>Finding 2: The largest and most difficult barrier to the adoption of trauma-informed care is that services are currently too piecemeal for trauma survivors.</a:t>
            </a:r>
            <a:endParaRPr lang="en-GB" altLang="en-US" sz="1575" dirty="0">
              <a:latin typeface="Arial" panose="020B0604020202020204" pitchFamily="34" charset="0"/>
            </a:endParaRPr>
          </a:p>
        </p:txBody>
      </p:sp>
      <p:grpSp>
        <p:nvGrpSpPr>
          <p:cNvPr id="27" name="Group 26">
            <a:extLst>
              <a:ext uri="{FF2B5EF4-FFF2-40B4-BE49-F238E27FC236}">
                <a16:creationId xmlns:a16="http://schemas.microsoft.com/office/drawing/2014/main" id="{9B6135BB-BC62-4618-B13A-4A87DF83BEFC}"/>
              </a:ext>
            </a:extLst>
          </p:cNvPr>
          <p:cNvGrpSpPr/>
          <p:nvPr/>
        </p:nvGrpSpPr>
        <p:grpSpPr>
          <a:xfrm>
            <a:off x="2161310" y="1381992"/>
            <a:ext cx="5369536" cy="3241963"/>
            <a:chOff x="6971077" y="2488129"/>
            <a:chExt cx="4385091" cy="3879750"/>
          </a:xfrm>
        </p:grpSpPr>
        <p:pic>
          <p:nvPicPr>
            <p:cNvPr id="23" name="Picture 22">
              <a:extLst>
                <a:ext uri="{FF2B5EF4-FFF2-40B4-BE49-F238E27FC236}">
                  <a16:creationId xmlns:a16="http://schemas.microsoft.com/office/drawing/2014/main" id="{B3515EC2-920A-4C7A-9ECA-A0E29B1CFB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71077" y="3349905"/>
              <a:ext cx="4385091" cy="3017974"/>
            </a:xfrm>
            <a:prstGeom prst="rect">
              <a:avLst/>
            </a:prstGeom>
          </p:spPr>
        </p:pic>
        <p:sp>
          <p:nvSpPr>
            <p:cNvPr id="26" name="TextBox 25">
              <a:extLst>
                <a:ext uri="{FF2B5EF4-FFF2-40B4-BE49-F238E27FC236}">
                  <a16:creationId xmlns:a16="http://schemas.microsoft.com/office/drawing/2014/main" id="{7E0D5419-F41A-4AEF-8AFD-831A3EC7F04B}"/>
                </a:ext>
              </a:extLst>
            </p:cNvPr>
            <p:cNvSpPr txBox="1"/>
            <p:nvPr/>
          </p:nvSpPr>
          <p:spPr>
            <a:xfrm>
              <a:off x="6971077" y="2488129"/>
              <a:ext cx="4385091" cy="421349"/>
            </a:xfrm>
            <a:prstGeom prst="rect">
              <a:avLst/>
            </a:prstGeom>
            <a:noFill/>
          </p:spPr>
          <p:txBody>
            <a:bodyPr wrap="square">
              <a:spAutoFit/>
            </a:bodyPr>
            <a:lstStyle/>
            <a:p>
              <a:pPr algn="just"/>
              <a:r>
                <a:rPr lang="en-GB" sz="788" b="1" dirty="0">
                  <a:latin typeface="Calibri" panose="020F0502020204030204" pitchFamily="34" charset="0"/>
                  <a:ea typeface="Calibri" panose="020F0502020204030204" pitchFamily="34" charset="0"/>
                </a:rPr>
                <a:t>Inferential links between largest/most difficult barriers and indicators identified in Finding 1 as providing most evidence of the adoption of trauma-informed care</a:t>
              </a:r>
              <a:r>
                <a:rPr lang="en-GB" sz="900" dirty="0">
                  <a:latin typeface="Calibri" panose="020F0502020204030204" pitchFamily="34" charset="0"/>
                  <a:ea typeface="Calibri" panose="020F0502020204030204" pitchFamily="34" charset="0"/>
                </a:rPr>
                <a:t>. </a:t>
              </a:r>
              <a:endParaRPr lang="en-GB" sz="900" dirty="0"/>
            </a:p>
          </p:txBody>
        </p:sp>
      </p:grpSp>
    </p:spTree>
    <p:extLst>
      <p:ext uri="{BB962C8B-B14F-4D97-AF65-F5344CB8AC3E}">
        <p14:creationId xmlns:p14="http://schemas.microsoft.com/office/powerpoint/2010/main" val="3526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3AEE7CD0-4E1C-43BA-AA94-BFB2CD7BC84C}"/>
              </a:ext>
            </a:extLst>
          </p:cNvPr>
          <p:cNvSpPr txBox="1"/>
          <p:nvPr/>
        </p:nvSpPr>
        <p:spPr>
          <a:xfrm>
            <a:off x="3533114" y="900684"/>
            <a:ext cx="2077770" cy="334707"/>
          </a:xfrm>
          <a:prstGeom prst="rect">
            <a:avLst/>
          </a:prstGeom>
          <a:noFill/>
        </p:spPr>
        <p:txBody>
          <a:bodyPr wrap="square" rtlCol="0">
            <a:spAutoFit/>
          </a:bodyPr>
          <a:lstStyle/>
          <a:p>
            <a:r>
              <a:rPr lang="en-GB" sz="1575" dirty="0">
                <a:solidFill>
                  <a:srgbClr val="005EB8"/>
                </a:solidFill>
                <a:latin typeface="Mukta Vaani" panose="020B0000000000000000" pitchFamily="34" charset="0"/>
                <a:cs typeface="Mukta Vaani" panose="020B0000000000000000" pitchFamily="34" charset="0"/>
              </a:rPr>
              <a:t>The ROOTS Framework</a:t>
            </a:r>
          </a:p>
        </p:txBody>
      </p:sp>
      <p:pic>
        <p:nvPicPr>
          <p:cNvPr id="27" name="Picture 26">
            <a:extLst>
              <a:ext uri="{FF2B5EF4-FFF2-40B4-BE49-F238E27FC236}">
                <a16:creationId xmlns:a16="http://schemas.microsoft.com/office/drawing/2014/main" id="{A9BC2199-A3C8-48A6-9C6F-E2B7A99DD2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19987" y="1310215"/>
            <a:ext cx="1741043" cy="1287791"/>
          </a:xfrm>
          <a:prstGeom prst="rect">
            <a:avLst/>
          </a:prstGeom>
        </p:spPr>
      </p:pic>
      <p:sp>
        <p:nvSpPr>
          <p:cNvPr id="4" name="Footer Placeholder 3">
            <a:extLst>
              <a:ext uri="{FF2B5EF4-FFF2-40B4-BE49-F238E27FC236}">
                <a16:creationId xmlns:a16="http://schemas.microsoft.com/office/drawing/2014/main" id="{05B2FD5C-DA3E-4E94-865F-6051025C20F7}"/>
              </a:ext>
            </a:extLst>
          </p:cNvPr>
          <p:cNvSpPr>
            <a:spLocks noGrp="1"/>
          </p:cNvSpPr>
          <p:nvPr>
            <p:ph type="ftr" sz="quarter" idx="11"/>
          </p:nvPr>
        </p:nvSpPr>
        <p:spPr>
          <a:xfrm>
            <a:off x="1143000" y="4293293"/>
            <a:ext cx="4586288" cy="205383"/>
          </a:xfrm>
        </p:spPr>
        <p:txBody>
          <a:bodyPr/>
          <a:lstStyle/>
          <a:p>
            <a:r>
              <a:rPr lang="en-GB" dirty="0"/>
              <a:t>			</a:t>
            </a:r>
          </a:p>
        </p:txBody>
      </p:sp>
      <p:sp>
        <p:nvSpPr>
          <p:cNvPr id="5" name="Slide Number Placeholder 4">
            <a:extLst>
              <a:ext uri="{FF2B5EF4-FFF2-40B4-BE49-F238E27FC236}">
                <a16:creationId xmlns:a16="http://schemas.microsoft.com/office/drawing/2014/main" id="{775BEDA2-91EF-4368-9B91-4830BD690B4D}"/>
              </a:ext>
            </a:extLst>
          </p:cNvPr>
          <p:cNvSpPr>
            <a:spLocks noGrp="1"/>
          </p:cNvSpPr>
          <p:nvPr>
            <p:ph type="sldNum" sz="quarter" idx="12"/>
          </p:nvPr>
        </p:nvSpPr>
        <p:spPr>
          <a:xfrm>
            <a:off x="5986463" y="4293293"/>
            <a:ext cx="1543050" cy="205383"/>
          </a:xfrm>
        </p:spPr>
        <p:txBody>
          <a:bodyPr/>
          <a:lstStyle/>
          <a:p>
            <a:endParaRPr lang="en-GB" dirty="0"/>
          </a:p>
        </p:txBody>
      </p:sp>
      <p:sp>
        <p:nvSpPr>
          <p:cNvPr id="7" name="TextBox 6">
            <a:extLst>
              <a:ext uri="{FF2B5EF4-FFF2-40B4-BE49-F238E27FC236}">
                <a16:creationId xmlns:a16="http://schemas.microsoft.com/office/drawing/2014/main" id="{8A63BDFF-0965-4BEB-A7D4-5554FEFC7C13}"/>
              </a:ext>
            </a:extLst>
          </p:cNvPr>
          <p:cNvSpPr txBox="1"/>
          <p:nvPr/>
        </p:nvSpPr>
        <p:spPr>
          <a:xfrm>
            <a:off x="4080295" y="3041161"/>
            <a:ext cx="983412" cy="334707"/>
          </a:xfrm>
          <a:prstGeom prst="rect">
            <a:avLst/>
          </a:prstGeom>
          <a:noFill/>
        </p:spPr>
        <p:txBody>
          <a:bodyPr wrap="square" rtlCol="0">
            <a:spAutoFit/>
          </a:bodyPr>
          <a:lstStyle/>
          <a:p>
            <a:r>
              <a:rPr lang="en-GB" sz="1575" dirty="0">
                <a:solidFill>
                  <a:srgbClr val="005EB8"/>
                </a:solidFill>
                <a:latin typeface="Mukta Vaani" panose="020B0000000000000000" pitchFamily="34" charset="0"/>
                <a:cs typeface="Mukta Vaani" panose="020B0000000000000000" pitchFamily="34" charset="0"/>
              </a:rPr>
              <a:t>Credibility</a:t>
            </a:r>
          </a:p>
        </p:txBody>
      </p:sp>
      <p:sp>
        <p:nvSpPr>
          <p:cNvPr id="8" name="TextBox 7">
            <a:extLst>
              <a:ext uri="{FF2B5EF4-FFF2-40B4-BE49-F238E27FC236}">
                <a16:creationId xmlns:a16="http://schemas.microsoft.com/office/drawing/2014/main" id="{3EA847CF-9617-4325-B9D6-06219F064960}"/>
              </a:ext>
            </a:extLst>
          </p:cNvPr>
          <p:cNvSpPr txBox="1"/>
          <p:nvPr/>
        </p:nvSpPr>
        <p:spPr>
          <a:xfrm>
            <a:off x="3836219" y="3315258"/>
            <a:ext cx="1458824" cy="183255"/>
          </a:xfrm>
          <a:prstGeom prst="rect">
            <a:avLst/>
          </a:prstGeom>
          <a:noFill/>
        </p:spPr>
        <p:txBody>
          <a:bodyPr wrap="square" rtlCol="0" anchor="ctr">
            <a:spAutoFit/>
          </a:bodyPr>
          <a:lstStyle/>
          <a:p>
            <a:r>
              <a:rPr lang="en-GB" sz="591" spc="169" dirty="0">
                <a:latin typeface="Mukta Vaani" panose="020B0000000000000000" pitchFamily="34" charset="0"/>
                <a:cs typeface="Mukta Vaani" panose="020B0000000000000000" pitchFamily="34" charset="0"/>
              </a:rPr>
              <a:t>HOW WAS IT DEVELOPED?</a:t>
            </a:r>
          </a:p>
        </p:txBody>
      </p:sp>
      <p:grpSp>
        <p:nvGrpSpPr>
          <p:cNvPr id="26" name="Group 25">
            <a:extLst>
              <a:ext uri="{FF2B5EF4-FFF2-40B4-BE49-F238E27FC236}">
                <a16:creationId xmlns:a16="http://schemas.microsoft.com/office/drawing/2014/main" id="{F11FBA7F-0CE6-4234-BC84-3352486E03A4}"/>
              </a:ext>
            </a:extLst>
          </p:cNvPr>
          <p:cNvGrpSpPr/>
          <p:nvPr/>
        </p:nvGrpSpPr>
        <p:grpSpPr>
          <a:xfrm>
            <a:off x="1461281" y="3560814"/>
            <a:ext cx="6356715" cy="678624"/>
            <a:chOff x="493895" y="3216851"/>
            <a:chExt cx="11300827" cy="1206440"/>
          </a:xfrm>
        </p:grpSpPr>
        <p:sp>
          <p:nvSpPr>
            <p:cNvPr id="9" name="TextBox 8">
              <a:extLst>
                <a:ext uri="{FF2B5EF4-FFF2-40B4-BE49-F238E27FC236}">
                  <a16:creationId xmlns:a16="http://schemas.microsoft.com/office/drawing/2014/main" id="{67DAF304-168F-4259-B590-EA45A2D6FAB2}"/>
                </a:ext>
              </a:extLst>
            </p:cNvPr>
            <p:cNvSpPr txBox="1"/>
            <p:nvPr/>
          </p:nvSpPr>
          <p:spPr>
            <a:xfrm>
              <a:off x="8726749" y="3766702"/>
              <a:ext cx="3067973" cy="656589"/>
            </a:xfrm>
            <a:prstGeom prst="rect">
              <a:avLst/>
            </a:prstGeom>
            <a:noFill/>
          </p:spPr>
          <p:txBody>
            <a:bodyPr wrap="square" rtlCol="0">
              <a:spAutoFit/>
            </a:bodyPr>
            <a:lstStyle/>
            <a:p>
              <a:r>
                <a:rPr lang="en-GB" sz="900" dirty="0">
                  <a:latin typeface="Mukta Vaani" panose="020B0000000000000000" pitchFamily="34" charset="0"/>
                  <a:cs typeface="Mukta Vaani" panose="020B0000000000000000" pitchFamily="34" charset="0"/>
                </a:rPr>
                <a:t>Focus groups were used to pilot test the framework</a:t>
              </a:r>
            </a:p>
          </p:txBody>
        </p:sp>
        <p:sp>
          <p:nvSpPr>
            <p:cNvPr id="12" name="Rectangle 11">
              <a:extLst>
                <a:ext uri="{FF2B5EF4-FFF2-40B4-BE49-F238E27FC236}">
                  <a16:creationId xmlns:a16="http://schemas.microsoft.com/office/drawing/2014/main" id="{1F0B058A-1A97-4ADE-8340-1AEDD48E89ED}"/>
                </a:ext>
              </a:extLst>
            </p:cNvPr>
            <p:cNvSpPr/>
            <p:nvPr/>
          </p:nvSpPr>
          <p:spPr>
            <a:xfrm>
              <a:off x="549615" y="3216851"/>
              <a:ext cx="2811578" cy="366772"/>
            </a:xfrm>
            <a:prstGeom prst="rect">
              <a:avLst/>
            </a:prstGeom>
            <a:solidFill>
              <a:srgbClr val="30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spc="169" dirty="0"/>
                <a:t>Step 1</a:t>
              </a:r>
            </a:p>
          </p:txBody>
        </p:sp>
        <p:cxnSp>
          <p:nvCxnSpPr>
            <p:cNvPr id="16" name="Straight Arrow Connector 15">
              <a:extLst>
                <a:ext uri="{FF2B5EF4-FFF2-40B4-BE49-F238E27FC236}">
                  <a16:creationId xmlns:a16="http://schemas.microsoft.com/office/drawing/2014/main" id="{1D1A8F5E-3AC1-44B6-9622-D60837CACB28}"/>
                </a:ext>
              </a:extLst>
            </p:cNvPr>
            <p:cNvCxnSpPr/>
            <p:nvPr/>
          </p:nvCxnSpPr>
          <p:spPr>
            <a:xfrm>
              <a:off x="3561869" y="3429000"/>
              <a:ext cx="95346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41139A9F-FFA4-46DD-908D-BC21E54728EA}"/>
                </a:ext>
              </a:extLst>
            </p:cNvPr>
            <p:cNvSpPr/>
            <p:nvPr/>
          </p:nvSpPr>
          <p:spPr>
            <a:xfrm>
              <a:off x="4716006" y="3216851"/>
              <a:ext cx="2811578" cy="366772"/>
            </a:xfrm>
            <a:prstGeom prst="rect">
              <a:avLst/>
            </a:prstGeom>
            <a:solidFill>
              <a:srgbClr val="30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spc="169" dirty="0"/>
                <a:t>Step 2</a:t>
              </a:r>
            </a:p>
          </p:txBody>
        </p:sp>
        <p:sp>
          <p:nvSpPr>
            <p:cNvPr id="19" name="Rectangle 18">
              <a:extLst>
                <a:ext uri="{FF2B5EF4-FFF2-40B4-BE49-F238E27FC236}">
                  <a16:creationId xmlns:a16="http://schemas.microsoft.com/office/drawing/2014/main" id="{F5DC0AB2-7E91-4EF0-9472-E2B645299C1F}"/>
                </a:ext>
              </a:extLst>
            </p:cNvPr>
            <p:cNvSpPr/>
            <p:nvPr/>
          </p:nvSpPr>
          <p:spPr>
            <a:xfrm>
              <a:off x="8830807" y="3216851"/>
              <a:ext cx="2811578" cy="366772"/>
            </a:xfrm>
            <a:prstGeom prst="rect">
              <a:avLst/>
            </a:prstGeom>
            <a:solidFill>
              <a:srgbClr val="303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spc="169" dirty="0"/>
                <a:t>Step 3</a:t>
              </a:r>
            </a:p>
          </p:txBody>
        </p:sp>
        <p:cxnSp>
          <p:nvCxnSpPr>
            <p:cNvPr id="20" name="Straight Arrow Connector 19">
              <a:extLst>
                <a:ext uri="{FF2B5EF4-FFF2-40B4-BE49-F238E27FC236}">
                  <a16:creationId xmlns:a16="http://schemas.microsoft.com/office/drawing/2014/main" id="{C768CB62-4026-4BC6-B41E-64349FF64EDA}"/>
                </a:ext>
              </a:extLst>
            </p:cNvPr>
            <p:cNvCxnSpPr/>
            <p:nvPr/>
          </p:nvCxnSpPr>
          <p:spPr>
            <a:xfrm>
              <a:off x="7735853" y="3423821"/>
              <a:ext cx="95346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E26C7A28-FF6D-46AB-94D5-25BE467F7832}"/>
                </a:ext>
              </a:extLst>
            </p:cNvPr>
            <p:cNvSpPr txBox="1"/>
            <p:nvPr/>
          </p:nvSpPr>
          <p:spPr>
            <a:xfrm>
              <a:off x="4601740" y="3751518"/>
              <a:ext cx="2925844" cy="656589"/>
            </a:xfrm>
            <a:prstGeom prst="rect">
              <a:avLst/>
            </a:prstGeom>
            <a:noFill/>
          </p:spPr>
          <p:txBody>
            <a:bodyPr wrap="square" rtlCol="0">
              <a:spAutoFit/>
            </a:bodyPr>
            <a:lstStyle/>
            <a:p>
              <a:r>
                <a:rPr lang="en-GB" sz="900"/>
                <a:t>Trauma-informed Care </a:t>
              </a:r>
              <a:r>
                <a:rPr lang="en-GB" sz="900" dirty="0"/>
                <a:t>leads meetings and Delphi study</a:t>
              </a:r>
              <a:endParaRPr lang="en-GB" sz="900" dirty="0">
                <a:latin typeface="Mukta Vaani" panose="020B0000000000000000" pitchFamily="34" charset="0"/>
                <a:cs typeface="Mukta Vaani" panose="020B0000000000000000" pitchFamily="34" charset="0"/>
              </a:endParaRPr>
            </a:p>
          </p:txBody>
        </p:sp>
        <p:sp>
          <p:nvSpPr>
            <p:cNvPr id="22" name="TextBox 21">
              <a:extLst>
                <a:ext uri="{FF2B5EF4-FFF2-40B4-BE49-F238E27FC236}">
                  <a16:creationId xmlns:a16="http://schemas.microsoft.com/office/drawing/2014/main" id="{57924620-EF81-4C33-8A92-5AA465C57D86}"/>
                </a:ext>
              </a:extLst>
            </p:cNvPr>
            <p:cNvSpPr txBox="1"/>
            <p:nvPr/>
          </p:nvSpPr>
          <p:spPr>
            <a:xfrm>
              <a:off x="493895" y="3766702"/>
              <a:ext cx="2867298" cy="656589"/>
            </a:xfrm>
            <a:prstGeom prst="rect">
              <a:avLst/>
            </a:prstGeom>
            <a:noFill/>
          </p:spPr>
          <p:txBody>
            <a:bodyPr wrap="square" rtlCol="0">
              <a:spAutoFit/>
            </a:bodyPr>
            <a:lstStyle/>
            <a:p>
              <a:r>
                <a:rPr lang="en-GB" sz="900" dirty="0">
                  <a:latin typeface="Mukta Vaani" panose="020B0000000000000000" pitchFamily="34" charset="0"/>
                  <a:cs typeface="Mukta Vaani" panose="020B0000000000000000" pitchFamily="34" charset="0"/>
                </a:rPr>
                <a:t>Literature review and national summit</a:t>
              </a:r>
            </a:p>
          </p:txBody>
        </p:sp>
      </p:grpSp>
      <p:sp>
        <p:nvSpPr>
          <p:cNvPr id="23" name="Date Placeholder 22">
            <a:extLst>
              <a:ext uri="{FF2B5EF4-FFF2-40B4-BE49-F238E27FC236}">
                <a16:creationId xmlns:a16="http://schemas.microsoft.com/office/drawing/2014/main" id="{E1CF7CE1-DD3A-4986-91FE-44A676CC25AA}"/>
              </a:ext>
            </a:extLst>
          </p:cNvPr>
          <p:cNvSpPr>
            <a:spLocks noGrp="1"/>
          </p:cNvSpPr>
          <p:nvPr>
            <p:ph type="dt" sz="half" idx="10"/>
          </p:nvPr>
        </p:nvSpPr>
        <p:spPr>
          <a:xfrm>
            <a:off x="3513504" y="691003"/>
            <a:ext cx="2116992" cy="153380"/>
          </a:xfrm>
        </p:spPr>
        <p:txBody>
          <a:bodyPr/>
          <a:lstStyle/>
          <a:p>
            <a:endParaRPr lang="en-GB" dirty="0"/>
          </a:p>
        </p:txBody>
      </p:sp>
      <p:sp>
        <p:nvSpPr>
          <p:cNvPr id="28" name="TextBox 27">
            <a:extLst>
              <a:ext uri="{FF2B5EF4-FFF2-40B4-BE49-F238E27FC236}">
                <a16:creationId xmlns:a16="http://schemas.microsoft.com/office/drawing/2014/main" id="{9511D38B-FA33-44A3-80C1-B79181BFF1BC}"/>
              </a:ext>
            </a:extLst>
          </p:cNvPr>
          <p:cNvSpPr txBox="1"/>
          <p:nvPr/>
        </p:nvSpPr>
        <p:spPr>
          <a:xfrm>
            <a:off x="3101761" y="1843673"/>
            <a:ext cx="528428" cy="282898"/>
          </a:xfrm>
          <a:prstGeom prst="rect">
            <a:avLst/>
          </a:prstGeom>
          <a:noFill/>
        </p:spPr>
        <p:txBody>
          <a:bodyPr wrap="square" rtlCol="0" anchor="ctr">
            <a:spAutoFit/>
          </a:bodyPr>
          <a:lstStyle/>
          <a:p>
            <a:pPr algn="ctr"/>
            <a:r>
              <a:rPr lang="en-GB" sz="619" spc="169" dirty="0">
                <a:latin typeface="Mukta Vaani" panose="020B0000000000000000" pitchFamily="34" charset="0"/>
                <a:cs typeface="Mukta Vaani" panose="020B0000000000000000" pitchFamily="34" charset="0"/>
              </a:rPr>
              <a:t>SAFETY</a:t>
            </a:r>
          </a:p>
          <a:p>
            <a:pPr algn="ctr"/>
            <a:r>
              <a:rPr lang="en-GB" sz="619" b="1" spc="169" dirty="0">
                <a:latin typeface="Mukta Vaani" panose="020B0000000000000000" pitchFamily="34" charset="0"/>
                <a:cs typeface="Mukta Vaani" panose="020B0000000000000000" pitchFamily="34" charset="0"/>
              </a:rPr>
              <a:t>11</a:t>
            </a:r>
          </a:p>
        </p:txBody>
      </p:sp>
      <p:sp>
        <p:nvSpPr>
          <p:cNvPr id="29" name="TextBox 28">
            <a:extLst>
              <a:ext uri="{FF2B5EF4-FFF2-40B4-BE49-F238E27FC236}">
                <a16:creationId xmlns:a16="http://schemas.microsoft.com/office/drawing/2014/main" id="{0660BFE0-FC64-47CC-9BF8-FD5337D29E84}"/>
              </a:ext>
            </a:extLst>
          </p:cNvPr>
          <p:cNvSpPr txBox="1"/>
          <p:nvPr/>
        </p:nvSpPr>
        <p:spPr>
          <a:xfrm>
            <a:off x="2989055" y="2198024"/>
            <a:ext cx="753842" cy="282898"/>
          </a:xfrm>
          <a:prstGeom prst="rect">
            <a:avLst/>
          </a:prstGeom>
          <a:noFill/>
        </p:spPr>
        <p:txBody>
          <a:bodyPr wrap="square" rtlCol="0" anchor="ctr">
            <a:spAutoFit/>
          </a:bodyPr>
          <a:lstStyle/>
          <a:p>
            <a:pPr algn="ctr"/>
            <a:r>
              <a:rPr lang="en-GB" sz="619" spc="169" dirty="0">
                <a:latin typeface="Mukta Vaani" panose="020B0000000000000000" pitchFamily="34" charset="0"/>
                <a:cs typeface="Mukta Vaani" panose="020B0000000000000000" pitchFamily="34" charset="0"/>
              </a:rPr>
              <a:t>LANGUAGE</a:t>
            </a:r>
          </a:p>
          <a:p>
            <a:pPr algn="ctr"/>
            <a:r>
              <a:rPr lang="en-GB" sz="619" b="1" spc="169" dirty="0">
                <a:latin typeface="Mukta Vaani" panose="020B0000000000000000" pitchFamily="34" charset="0"/>
                <a:cs typeface="Mukta Vaani" panose="020B0000000000000000" pitchFamily="34" charset="0"/>
              </a:rPr>
              <a:t>8</a:t>
            </a:r>
          </a:p>
        </p:txBody>
      </p:sp>
      <p:sp>
        <p:nvSpPr>
          <p:cNvPr id="30" name="TextBox 29">
            <a:extLst>
              <a:ext uri="{FF2B5EF4-FFF2-40B4-BE49-F238E27FC236}">
                <a16:creationId xmlns:a16="http://schemas.microsoft.com/office/drawing/2014/main" id="{A4089209-1C4C-4CBA-9B04-720AE7C97B21}"/>
              </a:ext>
            </a:extLst>
          </p:cNvPr>
          <p:cNvSpPr txBox="1"/>
          <p:nvPr/>
        </p:nvSpPr>
        <p:spPr>
          <a:xfrm>
            <a:off x="3345194" y="2407682"/>
            <a:ext cx="496529" cy="378180"/>
          </a:xfrm>
          <a:prstGeom prst="rect">
            <a:avLst/>
          </a:prstGeom>
          <a:noFill/>
        </p:spPr>
        <p:txBody>
          <a:bodyPr wrap="square" rtlCol="0" anchor="ctr">
            <a:spAutoFit/>
          </a:bodyPr>
          <a:lstStyle/>
          <a:p>
            <a:pPr algn="ctr"/>
            <a:r>
              <a:rPr lang="en-GB" sz="619" spc="169" dirty="0">
                <a:latin typeface="Mukta Vaani" panose="020B0000000000000000" pitchFamily="34" charset="0"/>
                <a:cs typeface="Mukta Vaani" panose="020B0000000000000000" pitchFamily="34" charset="0"/>
              </a:rPr>
              <a:t>SOCIAL</a:t>
            </a:r>
          </a:p>
          <a:p>
            <a:pPr algn="ctr"/>
            <a:r>
              <a:rPr lang="en-GB" sz="619" b="1" spc="169" dirty="0">
                <a:latin typeface="Mukta Vaani" panose="020B0000000000000000" pitchFamily="34" charset="0"/>
                <a:cs typeface="Mukta Vaani" panose="020B0000000000000000" pitchFamily="34" charset="0"/>
              </a:rPr>
              <a:t>7</a:t>
            </a:r>
          </a:p>
        </p:txBody>
      </p:sp>
      <p:sp>
        <p:nvSpPr>
          <p:cNvPr id="31" name="TextBox 30">
            <a:extLst>
              <a:ext uri="{FF2B5EF4-FFF2-40B4-BE49-F238E27FC236}">
                <a16:creationId xmlns:a16="http://schemas.microsoft.com/office/drawing/2014/main" id="{1C03F5C3-80DC-41A6-BC38-8A10361E9BF6}"/>
              </a:ext>
            </a:extLst>
          </p:cNvPr>
          <p:cNvSpPr txBox="1"/>
          <p:nvPr/>
        </p:nvSpPr>
        <p:spPr>
          <a:xfrm>
            <a:off x="3686369" y="2636380"/>
            <a:ext cx="1089650" cy="378180"/>
          </a:xfrm>
          <a:prstGeom prst="rect">
            <a:avLst/>
          </a:prstGeom>
          <a:noFill/>
        </p:spPr>
        <p:txBody>
          <a:bodyPr wrap="square" rtlCol="0" anchor="ctr">
            <a:spAutoFit/>
          </a:bodyPr>
          <a:lstStyle/>
          <a:p>
            <a:pPr algn="ctr"/>
            <a:r>
              <a:rPr lang="en-GB" sz="619" spc="169" dirty="0">
                <a:latin typeface="Mukta Vaani" panose="020B0000000000000000" pitchFamily="34" charset="0"/>
                <a:cs typeface="Mukta Vaani" panose="020B0000000000000000" pitchFamily="34" charset="0"/>
              </a:rPr>
              <a:t>TRAUMA-SPECIFIC INTERVENTIONS</a:t>
            </a:r>
          </a:p>
          <a:p>
            <a:pPr algn="ctr"/>
            <a:r>
              <a:rPr lang="en-GB" sz="619" b="1" spc="169" dirty="0">
                <a:latin typeface="Mukta Vaani" panose="020B0000000000000000" pitchFamily="34" charset="0"/>
                <a:cs typeface="Mukta Vaani" panose="020B0000000000000000" pitchFamily="34" charset="0"/>
              </a:rPr>
              <a:t>7</a:t>
            </a:r>
          </a:p>
        </p:txBody>
      </p:sp>
      <p:sp>
        <p:nvSpPr>
          <p:cNvPr id="32" name="TextBox 31">
            <a:extLst>
              <a:ext uri="{FF2B5EF4-FFF2-40B4-BE49-F238E27FC236}">
                <a16:creationId xmlns:a16="http://schemas.microsoft.com/office/drawing/2014/main" id="{E20D7A5D-C029-4655-9246-5E17B8728C7F}"/>
              </a:ext>
            </a:extLst>
          </p:cNvPr>
          <p:cNvSpPr txBox="1"/>
          <p:nvPr/>
        </p:nvSpPr>
        <p:spPr>
          <a:xfrm>
            <a:off x="4603305" y="2575785"/>
            <a:ext cx="1089650" cy="282898"/>
          </a:xfrm>
          <a:prstGeom prst="rect">
            <a:avLst/>
          </a:prstGeom>
          <a:noFill/>
        </p:spPr>
        <p:txBody>
          <a:bodyPr wrap="square" rtlCol="0" anchor="ctr">
            <a:spAutoFit/>
          </a:bodyPr>
          <a:lstStyle/>
          <a:p>
            <a:pPr algn="ctr"/>
            <a:r>
              <a:rPr lang="en-GB" sz="619" spc="169" dirty="0">
                <a:latin typeface="Mukta Vaani" panose="020B0000000000000000" pitchFamily="34" charset="0"/>
                <a:cs typeface="Mukta Vaani" panose="020B0000000000000000" pitchFamily="34" charset="0"/>
              </a:rPr>
              <a:t>EMPOWERMENT</a:t>
            </a:r>
          </a:p>
          <a:p>
            <a:pPr algn="ctr"/>
            <a:r>
              <a:rPr lang="en-GB" sz="619" b="1" spc="169" dirty="0">
                <a:latin typeface="Mukta Vaani" panose="020B0000000000000000" pitchFamily="34" charset="0"/>
                <a:cs typeface="Mukta Vaani" panose="020B0000000000000000" pitchFamily="34" charset="0"/>
              </a:rPr>
              <a:t>7</a:t>
            </a:r>
          </a:p>
        </p:txBody>
      </p:sp>
      <p:sp>
        <p:nvSpPr>
          <p:cNvPr id="33" name="TextBox 32">
            <a:extLst>
              <a:ext uri="{FF2B5EF4-FFF2-40B4-BE49-F238E27FC236}">
                <a16:creationId xmlns:a16="http://schemas.microsoft.com/office/drawing/2014/main" id="{E36D4373-0231-44FD-A724-5D63760AB089}"/>
              </a:ext>
            </a:extLst>
          </p:cNvPr>
          <p:cNvSpPr txBox="1"/>
          <p:nvPr/>
        </p:nvSpPr>
        <p:spPr>
          <a:xfrm>
            <a:off x="5256932" y="2368296"/>
            <a:ext cx="1089650" cy="282898"/>
          </a:xfrm>
          <a:prstGeom prst="rect">
            <a:avLst/>
          </a:prstGeom>
          <a:noFill/>
        </p:spPr>
        <p:txBody>
          <a:bodyPr wrap="square" rtlCol="0" anchor="ctr">
            <a:spAutoFit/>
          </a:bodyPr>
          <a:lstStyle/>
          <a:p>
            <a:pPr algn="ctr"/>
            <a:r>
              <a:rPr lang="en-GB" sz="619" spc="169" dirty="0">
                <a:latin typeface="Mukta Vaani" panose="020B0000000000000000" pitchFamily="34" charset="0"/>
                <a:cs typeface="Mukta Vaani" panose="020B0000000000000000" pitchFamily="34" charset="0"/>
              </a:rPr>
              <a:t>WHOLE SYSTEM</a:t>
            </a:r>
          </a:p>
          <a:p>
            <a:pPr algn="ctr"/>
            <a:r>
              <a:rPr lang="en-GB" sz="619" b="1" spc="169" dirty="0">
                <a:latin typeface="Mukta Vaani" panose="020B0000000000000000" pitchFamily="34" charset="0"/>
                <a:cs typeface="Mukta Vaani" panose="020B0000000000000000" pitchFamily="34" charset="0"/>
              </a:rPr>
              <a:t>6</a:t>
            </a:r>
          </a:p>
        </p:txBody>
      </p:sp>
      <p:sp>
        <p:nvSpPr>
          <p:cNvPr id="34" name="TextBox 33">
            <a:extLst>
              <a:ext uri="{FF2B5EF4-FFF2-40B4-BE49-F238E27FC236}">
                <a16:creationId xmlns:a16="http://schemas.microsoft.com/office/drawing/2014/main" id="{F5BCB62C-9445-45AC-9A85-AE09F149C202}"/>
              </a:ext>
            </a:extLst>
          </p:cNvPr>
          <p:cNvSpPr txBox="1"/>
          <p:nvPr/>
        </p:nvSpPr>
        <p:spPr>
          <a:xfrm>
            <a:off x="5292886" y="1820314"/>
            <a:ext cx="1234106" cy="378180"/>
          </a:xfrm>
          <a:prstGeom prst="rect">
            <a:avLst/>
          </a:prstGeom>
          <a:noFill/>
        </p:spPr>
        <p:txBody>
          <a:bodyPr wrap="square" rtlCol="0" anchor="ctr">
            <a:spAutoFit/>
          </a:bodyPr>
          <a:lstStyle/>
          <a:p>
            <a:pPr algn="ctr"/>
            <a:r>
              <a:rPr lang="en-GB" sz="619" spc="169" dirty="0">
                <a:latin typeface="Mukta Vaani" panose="020B0000000000000000" pitchFamily="34" charset="0"/>
                <a:cs typeface="Mukta Vaani" panose="020B0000000000000000" pitchFamily="34" charset="0"/>
              </a:rPr>
              <a:t>TRANSFORMATIONAL LEADERSHIP</a:t>
            </a:r>
          </a:p>
          <a:p>
            <a:pPr algn="ctr"/>
            <a:r>
              <a:rPr lang="en-GB" sz="619" b="1" spc="169" dirty="0">
                <a:latin typeface="Mukta Vaani" panose="020B0000000000000000" pitchFamily="34" charset="0"/>
                <a:cs typeface="Mukta Vaani" panose="020B0000000000000000" pitchFamily="34" charset="0"/>
              </a:rPr>
              <a:t>8</a:t>
            </a:r>
          </a:p>
        </p:txBody>
      </p:sp>
      <p:sp>
        <p:nvSpPr>
          <p:cNvPr id="38" name="TextBox 37">
            <a:extLst>
              <a:ext uri="{FF2B5EF4-FFF2-40B4-BE49-F238E27FC236}">
                <a16:creationId xmlns:a16="http://schemas.microsoft.com/office/drawing/2014/main" id="{3685D0F8-2779-4E8C-90B1-FF3576AA1A18}"/>
              </a:ext>
            </a:extLst>
          </p:cNvPr>
          <p:cNvSpPr txBox="1"/>
          <p:nvPr/>
        </p:nvSpPr>
        <p:spPr>
          <a:xfrm>
            <a:off x="3913189" y="1337314"/>
            <a:ext cx="1150518" cy="274178"/>
          </a:xfrm>
          <a:prstGeom prst="rect">
            <a:avLst/>
          </a:prstGeom>
          <a:noFill/>
        </p:spPr>
        <p:txBody>
          <a:bodyPr wrap="square" rtlCol="0" anchor="ctr">
            <a:spAutoFit/>
          </a:bodyPr>
          <a:lstStyle/>
          <a:p>
            <a:r>
              <a:rPr lang="en-GB" sz="591" spc="169" dirty="0">
                <a:latin typeface="Mukta Vaani" panose="020B0000000000000000" pitchFamily="34" charset="0"/>
                <a:cs typeface="Mukta Vaani" panose="020B0000000000000000" pitchFamily="34" charset="0"/>
              </a:rPr>
              <a:t>DOMAINS AND ITEMS</a:t>
            </a:r>
          </a:p>
        </p:txBody>
      </p:sp>
      <p:sp>
        <p:nvSpPr>
          <p:cNvPr id="2" name="Rectangle 1"/>
          <p:cNvSpPr/>
          <p:nvPr/>
        </p:nvSpPr>
        <p:spPr>
          <a:xfrm>
            <a:off x="845730" y="-1675"/>
            <a:ext cx="7686709" cy="400110"/>
          </a:xfrm>
          <a:prstGeom prst="rect">
            <a:avLst/>
          </a:prstGeom>
        </p:spPr>
        <p:txBody>
          <a:bodyPr wrap="square">
            <a:spAutoFit/>
          </a:bodyPr>
          <a:lstStyle/>
          <a:p>
            <a:r>
              <a:rPr lang="en-US" sz="2000" dirty="0">
                <a:solidFill>
                  <a:schemeClr val="bg1"/>
                </a:solidFill>
              </a:rPr>
              <a:t>Monitoring the Implementation of Trauma-informed Care</a:t>
            </a:r>
            <a:endParaRPr lang="en-GB" sz="2000" dirty="0">
              <a:solidFill>
                <a:schemeClr val="bg1"/>
              </a:solidFill>
            </a:endParaRPr>
          </a:p>
        </p:txBody>
      </p:sp>
    </p:spTree>
    <p:extLst>
      <p:ext uri="{BB962C8B-B14F-4D97-AF65-F5344CB8AC3E}">
        <p14:creationId xmlns:p14="http://schemas.microsoft.com/office/powerpoint/2010/main" val="1320193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Goals of ROOTS </a:t>
            </a:r>
            <a:endParaRPr lang="en-GB" dirty="0"/>
          </a:p>
        </p:txBody>
      </p:sp>
      <p:sp>
        <p:nvSpPr>
          <p:cNvPr id="3" name="Content Placeholder 2"/>
          <p:cNvSpPr>
            <a:spLocks noGrp="1"/>
          </p:cNvSpPr>
          <p:nvPr>
            <p:ph idx="1"/>
          </p:nvPr>
        </p:nvSpPr>
        <p:spPr>
          <a:xfrm>
            <a:off x="3131840" y="771550"/>
            <a:ext cx="5544616" cy="3672408"/>
          </a:xfrm>
        </p:spPr>
        <p:txBody>
          <a:bodyPr>
            <a:normAutofit/>
          </a:bodyPr>
          <a:lstStyle/>
          <a:p>
            <a:pPr eaLnBrk="0" fontAlgn="base" hangingPunct="0">
              <a:spcBef>
                <a:spcPct val="0"/>
              </a:spcBef>
              <a:spcAft>
                <a:spcPct val="0"/>
              </a:spcAft>
            </a:pPr>
            <a:r>
              <a:rPr lang="en-US" altLang="en-US" dirty="0">
                <a:latin typeface="Arial" panose="020B0604020202020204" pitchFamily="34" charset="0"/>
              </a:rPr>
              <a:t>Change in individuals or </a:t>
            </a:r>
            <a:r>
              <a:rPr lang="en-US" altLang="en-US" dirty="0" err="1">
                <a:latin typeface="Arial" panose="020B0604020202020204" pitchFamily="34" charset="0"/>
              </a:rPr>
              <a:t>organisations</a:t>
            </a:r>
            <a:r>
              <a:rPr lang="en-US" altLang="en-US" dirty="0">
                <a:latin typeface="Arial" panose="020B0604020202020204" pitchFamily="34" charset="0"/>
              </a:rPr>
              <a:t> is rarely linear. </a:t>
            </a:r>
          </a:p>
          <a:p>
            <a:pPr eaLnBrk="0" fontAlgn="base" hangingPunct="0">
              <a:spcBef>
                <a:spcPct val="0"/>
              </a:spcBef>
              <a:spcAft>
                <a:spcPct val="0"/>
              </a:spcAft>
            </a:pPr>
            <a:r>
              <a:rPr lang="en-US" altLang="en-US" dirty="0">
                <a:latin typeface="Arial" panose="020B0604020202020204" pitchFamily="34" charset="0"/>
              </a:rPr>
              <a:t>A reflexive approach that evolves over time is of benefit. </a:t>
            </a:r>
          </a:p>
          <a:p>
            <a:pPr eaLnBrk="0" fontAlgn="base" hangingPunct="0">
              <a:spcBef>
                <a:spcPct val="0"/>
              </a:spcBef>
              <a:spcAft>
                <a:spcPct val="0"/>
              </a:spcAft>
            </a:pPr>
            <a:r>
              <a:rPr lang="en-US" altLang="en-US" dirty="0">
                <a:latin typeface="Arial" panose="020B0604020202020204" pitchFamily="34" charset="0"/>
              </a:rPr>
              <a:t>There is not a ‘one size fits all’ interpretation of trauma-informed implementation. </a:t>
            </a:r>
          </a:p>
          <a:p>
            <a:pPr eaLnBrk="0" fontAlgn="base" hangingPunct="0">
              <a:spcBef>
                <a:spcPct val="0"/>
              </a:spcBef>
              <a:spcAft>
                <a:spcPct val="0"/>
              </a:spcAft>
            </a:pPr>
            <a:r>
              <a:rPr lang="en-US" altLang="en-US" dirty="0">
                <a:latin typeface="Arial" panose="020B0604020202020204" pitchFamily="34" charset="0"/>
              </a:rPr>
              <a:t>Different settings need to define through coproduction what is needed for them. </a:t>
            </a:r>
          </a:p>
          <a:p>
            <a:r>
              <a:rPr lang="en-GB" dirty="0" smtClean="0"/>
              <a:t>consensus </a:t>
            </a:r>
            <a:r>
              <a:rPr lang="en-GB" dirty="0"/>
              <a:t>decision making on practice points, </a:t>
            </a:r>
            <a:endParaRPr lang="en-GB" dirty="0" smtClean="0"/>
          </a:p>
          <a:p>
            <a:r>
              <a:rPr lang="en-GB" dirty="0" smtClean="0"/>
              <a:t>reflecting </a:t>
            </a:r>
            <a:r>
              <a:rPr lang="en-GB" dirty="0"/>
              <a:t>on how well it is embedded using actual </a:t>
            </a:r>
            <a:r>
              <a:rPr lang="en-GB" dirty="0" smtClean="0"/>
              <a:t>examples</a:t>
            </a:r>
          </a:p>
          <a:p>
            <a:r>
              <a:rPr lang="en-GB" dirty="0" smtClean="0"/>
              <a:t>deciding </a:t>
            </a:r>
            <a:r>
              <a:rPr lang="en-GB" dirty="0"/>
              <a:t>how to take it forward that Roots uses what we know about complex system change. </a:t>
            </a:r>
            <a:endParaRPr lang="en-GB" dirty="0" smtClean="0"/>
          </a:p>
          <a:p>
            <a:r>
              <a:rPr lang="en-GB" dirty="0" smtClean="0"/>
              <a:t>It </a:t>
            </a:r>
            <a:r>
              <a:rPr lang="en-GB" dirty="0"/>
              <a:t>builds shared awareness, </a:t>
            </a:r>
            <a:endParaRPr lang="en-GB" dirty="0" smtClean="0"/>
          </a:p>
          <a:p>
            <a:r>
              <a:rPr lang="en-GB" dirty="0" smtClean="0"/>
              <a:t>shared </a:t>
            </a:r>
            <a:r>
              <a:rPr lang="en-GB" dirty="0"/>
              <a:t>motivation and shared goals. </a:t>
            </a:r>
            <a:endParaRPr lang="en-GB" dirty="0" smtClean="0"/>
          </a:p>
          <a:p>
            <a:r>
              <a:rPr lang="en-GB" dirty="0" smtClean="0"/>
              <a:t>It </a:t>
            </a:r>
            <a:r>
              <a:rPr lang="en-GB" dirty="0"/>
              <a:t>assimilates multiple narratives. </a:t>
            </a:r>
            <a:endParaRPr lang="en-GB" dirty="0" smtClean="0"/>
          </a:p>
          <a:p>
            <a:r>
              <a:rPr lang="en-GB" dirty="0" smtClean="0"/>
              <a:t>It </a:t>
            </a:r>
            <a:r>
              <a:rPr lang="en-GB" dirty="0"/>
              <a:t>deepens individual understanding and networks their efforts to others. </a:t>
            </a:r>
            <a:endParaRPr lang="en-GB" dirty="0" smtClean="0"/>
          </a:p>
          <a:p>
            <a:endParaRPr lang="en-GB" dirty="0" smtClean="0"/>
          </a:p>
        </p:txBody>
      </p:sp>
      <p:sp>
        <p:nvSpPr>
          <p:cNvPr id="5" name="Oval 4"/>
          <p:cNvSpPr/>
          <p:nvPr/>
        </p:nvSpPr>
        <p:spPr>
          <a:xfrm>
            <a:off x="1043608" y="1275606"/>
            <a:ext cx="648072"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043608" y="2067694"/>
            <a:ext cx="648072"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50803" y="2859782"/>
            <a:ext cx="648072" cy="6480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961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EC40-0DB6-8A47-B88F-B7E62AE69F26}"/>
              </a:ext>
            </a:extLst>
          </p:cNvPr>
          <p:cNvSpPr>
            <a:spLocks noGrp="1"/>
          </p:cNvSpPr>
          <p:nvPr>
            <p:ph type="title"/>
          </p:nvPr>
        </p:nvSpPr>
        <p:spPr>
          <a:xfrm>
            <a:off x="914400" y="315485"/>
            <a:ext cx="7762056" cy="517471"/>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700" dirty="0">
                <a:solidFill>
                  <a:schemeClr val="bg1"/>
                </a:solidFill>
                <a:latin typeface="Arial" panose="020B0604020202020204" pitchFamily="34" charset="0"/>
                <a:cs typeface="Arial" panose="020B0604020202020204" pitchFamily="34" charset="0"/>
              </a:rPr>
              <a:t>Embracing Complexity…</a:t>
            </a: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endParaRPr lang="en-US" sz="2000" dirty="0">
              <a:solidFill>
                <a:schemeClr val="bg1"/>
              </a:solidFill>
            </a:endParaRPr>
          </a:p>
        </p:txBody>
      </p:sp>
      <p:sp>
        <p:nvSpPr>
          <p:cNvPr id="3" name="Content Placeholder 2">
            <a:extLst>
              <a:ext uri="{FF2B5EF4-FFF2-40B4-BE49-F238E27FC236}">
                <a16:creationId xmlns:a16="http://schemas.microsoft.com/office/drawing/2014/main" id="{47FAD2A1-0405-2343-813F-DAA34E80D9B0}"/>
              </a:ext>
            </a:extLst>
          </p:cNvPr>
          <p:cNvSpPr>
            <a:spLocks noGrp="1"/>
          </p:cNvSpPr>
          <p:nvPr>
            <p:ph type="body" sz="quarter" idx="10"/>
          </p:nvPr>
        </p:nvSpPr>
        <p:spPr>
          <a:xfrm>
            <a:off x="176980" y="574220"/>
            <a:ext cx="3106994" cy="3030537"/>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2400" dirty="0">
                <a:latin typeface="Arial" panose="020B0604020202020204" pitchFamily="34" charset="0"/>
                <a:cs typeface="Arial" panose="020B0604020202020204" pitchFamily="34" charset="0"/>
              </a:rPr>
              <a:t>Lee Walton</a:t>
            </a:r>
          </a:p>
          <a:p>
            <a:pPr indent="0">
              <a:buNone/>
            </a:pPr>
            <a:r>
              <a:rPr lang="en-GB" sz="2400" dirty="0">
                <a:latin typeface="Arial" panose="020B0604020202020204" pitchFamily="34" charset="0"/>
                <a:cs typeface="Arial" panose="020B0604020202020204" pitchFamily="34" charset="0"/>
              </a:rPr>
              <a:t>Garry Elvin</a:t>
            </a:r>
          </a:p>
          <a:p>
            <a:pPr indent="0">
              <a:buNone/>
            </a:pPr>
            <a:r>
              <a:rPr lang="en-GB" sz="2400" dirty="0">
                <a:latin typeface="Arial" panose="020B0604020202020204" pitchFamily="34" charset="0"/>
                <a:cs typeface="Arial" panose="020B0604020202020204" pitchFamily="34" charset="0"/>
              </a:rPr>
              <a:t>Petia Sice</a:t>
            </a:r>
          </a:p>
          <a:p>
            <a:pPr indent="0">
              <a:buNone/>
            </a:pPr>
            <a:endParaRPr lang="en-GB" sz="2400" dirty="0">
              <a:latin typeface="Arial" panose="020B0604020202020204" pitchFamily="34" charset="0"/>
              <a:cs typeface="Arial" panose="020B0604020202020204" pitchFamily="34" charset="0"/>
            </a:endParaRPr>
          </a:p>
          <a:p>
            <a:pPr indent="0">
              <a:buNone/>
            </a:pPr>
            <a:r>
              <a:rPr lang="en-GB" sz="2400" dirty="0">
                <a:latin typeface="Arial" panose="020B0604020202020204" pitchFamily="34" charset="0"/>
                <a:cs typeface="Arial" panose="020B0604020202020204" pitchFamily="34" charset="0"/>
              </a:rPr>
              <a:t>Wellbeing Informatics team at the School of Computing and Information Sciences at </a:t>
            </a:r>
            <a:r>
              <a:rPr lang="en-GB" sz="2400">
                <a:latin typeface="Arial" panose="020B0604020202020204" pitchFamily="34" charset="0"/>
                <a:cs typeface="Arial" panose="020B0604020202020204" pitchFamily="34" charset="0"/>
              </a:rPr>
              <a:t>Northumbria University</a:t>
            </a:r>
            <a:endParaRPr lang="en-GB" sz="2400" dirty="0">
              <a:latin typeface="Arial" panose="020B0604020202020204" pitchFamily="34" charset="0"/>
              <a:cs typeface="Arial" panose="020B0604020202020204" pitchFamily="34" charset="0"/>
            </a:endParaRPr>
          </a:p>
          <a:p>
            <a:pPr indent="0">
              <a:buNone/>
            </a:pPr>
            <a:endParaRPr lang="en-GB" sz="2400" dirty="0">
              <a:latin typeface="Arial" panose="020B0604020202020204" pitchFamily="34" charset="0"/>
              <a:cs typeface="Arial" panose="020B0604020202020204" pitchFamily="34" charset="0"/>
            </a:endParaRPr>
          </a:p>
          <a:p>
            <a:pPr indent="0">
              <a:buNone/>
            </a:pPr>
            <a:endParaRPr lang="en-GB" sz="2400" dirty="0">
              <a:latin typeface="Arial" panose="020B0604020202020204" pitchFamily="34" charset="0"/>
              <a:cs typeface="Arial" panose="020B0604020202020204" pitchFamily="34" charset="0"/>
            </a:endParaRPr>
          </a:p>
          <a:p>
            <a:pPr indent="0">
              <a:lnSpc>
                <a:spcPct val="150000"/>
              </a:lnSpc>
              <a:buNone/>
            </a:pPr>
            <a:endParaRPr lang="en-GB" sz="2400" dirty="0"/>
          </a:p>
          <a:p>
            <a:pPr indent="0">
              <a:buNone/>
            </a:pPr>
            <a:endParaRPr lang="en-GB" sz="2400" dirty="0">
              <a:latin typeface="Arial" panose="020B0604020202020204" pitchFamily="34" charset="0"/>
              <a:cs typeface="Arial" panose="020B0604020202020204" pitchFamily="34" charset="0"/>
            </a:endParaRPr>
          </a:p>
          <a:p>
            <a:pPr indent="0">
              <a:buNone/>
            </a:pPr>
            <a:endParaRPr lang="en-GB" sz="2400" dirty="0">
              <a:latin typeface="Arial" panose="020B0604020202020204" pitchFamily="34" charset="0"/>
              <a:cs typeface="Arial" panose="020B0604020202020204" pitchFamily="34" charset="0"/>
            </a:endParaRPr>
          </a:p>
          <a:p>
            <a:endParaRPr lang="en-US" sz="2400" dirty="0"/>
          </a:p>
        </p:txBody>
      </p:sp>
      <p:sp>
        <p:nvSpPr>
          <p:cNvPr id="5" name="Rectangle 3">
            <a:extLst>
              <a:ext uri="{FF2B5EF4-FFF2-40B4-BE49-F238E27FC236}">
                <a16:creationId xmlns:a16="http://schemas.microsoft.com/office/drawing/2014/main" id="{0293A9CE-07FC-F04B-B2D2-66FB4075F16F}"/>
              </a:ext>
            </a:extLst>
          </p:cNvPr>
          <p:cNvSpPr>
            <a:spLocks noChangeArrowheads="1"/>
          </p:cNvSpPr>
          <p:nvPr/>
        </p:nvSpPr>
        <p:spPr bwMode="auto">
          <a:xfrm>
            <a:off x="-299544" y="-97204"/>
            <a:ext cx="6530441" cy="22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8873" t="19781" r="20141" b="9609"/>
          <a:stretch/>
        </p:blipFill>
        <p:spPr>
          <a:xfrm>
            <a:off x="3412011" y="1013697"/>
            <a:ext cx="4868215" cy="3631843"/>
          </a:xfrm>
          <a:prstGeom prst="rect">
            <a:avLst/>
          </a:prstGeom>
        </p:spPr>
      </p:pic>
    </p:spTree>
    <p:extLst>
      <p:ext uri="{BB962C8B-B14F-4D97-AF65-F5344CB8AC3E}">
        <p14:creationId xmlns:p14="http://schemas.microsoft.com/office/powerpoint/2010/main" val="3856834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00039"/>
            <a:ext cx="3890144" cy="2038623"/>
          </a:xfrm>
        </p:spPr>
        <p:txBody>
          <a:bodyPr>
            <a:normAutofit fontScale="90000"/>
          </a:bodyPr>
          <a:lstStyle/>
          <a:p>
            <a:r>
              <a:rPr lang="en-GB" dirty="0"/>
              <a:t>An open narrative system </a:t>
            </a:r>
            <a:r>
              <a:rPr lang="en-GB" b="0" dirty="0"/>
              <a:t>is a way of exploring narrative based themes to provoke learning and reflection. The aim is to capture the complexity of change in systems. It uses a 3D structure where routes to exploration can deepen and be individualised. The themes are based on an analysis of real good practice examples and these exist as narratives at the deepest level to illustrate practical </a:t>
            </a:r>
            <a:r>
              <a:rPr lang="en-GB" b="0" dirty="0" smtClean="0"/>
              <a:t>application.</a:t>
            </a:r>
            <a:endParaRPr lang="en-US" sz="2400" dirty="0"/>
          </a:p>
        </p:txBody>
      </p:sp>
    </p:spTree>
    <p:extLst>
      <p:ext uri="{BB962C8B-B14F-4D97-AF65-F5344CB8AC3E}">
        <p14:creationId xmlns:p14="http://schemas.microsoft.com/office/powerpoint/2010/main" val="2208256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DD57-CBBF-5C4A-8A6A-842BDC7BB1D1}"/>
              </a:ext>
            </a:extLst>
          </p:cNvPr>
          <p:cNvSpPr>
            <a:spLocks noGrp="1"/>
          </p:cNvSpPr>
          <p:nvPr>
            <p:ph type="title"/>
          </p:nvPr>
        </p:nvSpPr>
        <p:spPr>
          <a:xfrm>
            <a:off x="0" y="1944665"/>
            <a:ext cx="7762056" cy="517471"/>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u="sng" dirty="0">
                <a:solidFill>
                  <a:schemeClr val="bg1"/>
                </a:solidFill>
                <a:hlinkClick r:id="rId2"/>
              </a:rPr>
              <a:t>https://opennarrativesystem.co.uk/TICA</a:t>
            </a:r>
            <a:endParaRPr lang="en-US" sz="2000" dirty="0">
              <a:solidFill>
                <a:schemeClr val="bg1"/>
              </a:solidFill>
            </a:endParaRPr>
          </a:p>
        </p:txBody>
      </p:sp>
      <p:sp>
        <p:nvSpPr>
          <p:cNvPr id="3" name="Content Placeholder 2">
            <a:extLst>
              <a:ext uri="{FF2B5EF4-FFF2-40B4-BE49-F238E27FC236}">
                <a16:creationId xmlns:a16="http://schemas.microsoft.com/office/drawing/2014/main" id="{FE040F33-4CC8-7449-BD65-99DA43CE90F4}"/>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a:p>
            <a:pPr indent="0">
              <a:buNone/>
            </a:pPr>
            <a:endParaRPr lang="en-US"/>
          </a:p>
        </p:txBody>
      </p:sp>
      <p:pic>
        <p:nvPicPr>
          <p:cNvPr id="6" name="Picture 5"/>
          <p:cNvPicPr>
            <a:picLocks noChangeAspect="1"/>
          </p:cNvPicPr>
          <p:nvPr/>
        </p:nvPicPr>
        <p:blipFill rotWithShape="1">
          <a:blip r:embed="rId3"/>
          <a:srcRect l="19856" t="10078" r="24156" b="7074"/>
          <a:stretch/>
        </p:blipFill>
        <p:spPr>
          <a:xfrm>
            <a:off x="3383240" y="739629"/>
            <a:ext cx="5293217" cy="4403872"/>
          </a:xfrm>
          <a:prstGeom prst="rect">
            <a:avLst/>
          </a:prstGeom>
        </p:spPr>
      </p:pic>
    </p:spTree>
    <p:extLst>
      <p:ext uri="{BB962C8B-B14F-4D97-AF65-F5344CB8AC3E}">
        <p14:creationId xmlns:p14="http://schemas.microsoft.com/office/powerpoint/2010/main" val="1454078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Exploring the subtheme of safety within PROCESS</a:t>
            </a:r>
            <a:endParaRPr lang="en-GB" dirty="0"/>
          </a:p>
        </p:txBody>
      </p:sp>
      <p:pic>
        <p:nvPicPr>
          <p:cNvPr id="4" name="Content Placeholder 3"/>
          <p:cNvPicPr>
            <a:picLocks noGrp="1" noChangeAspect="1"/>
          </p:cNvPicPr>
          <p:nvPr>
            <p:ph idx="1"/>
          </p:nvPr>
        </p:nvPicPr>
        <p:blipFill rotWithShape="1">
          <a:blip r:embed="rId2"/>
          <a:srcRect l="19766" t="17571" r="12003" b="10176"/>
          <a:stretch/>
        </p:blipFill>
        <p:spPr>
          <a:xfrm>
            <a:off x="2282781" y="1124612"/>
            <a:ext cx="4723233" cy="2812099"/>
          </a:xfrm>
          <a:prstGeom prst="rect">
            <a:avLst/>
          </a:prstGeom>
        </p:spPr>
      </p:pic>
    </p:spTree>
    <p:extLst>
      <p:ext uri="{BB962C8B-B14F-4D97-AF65-F5344CB8AC3E}">
        <p14:creationId xmlns:p14="http://schemas.microsoft.com/office/powerpoint/2010/main" val="70479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Staff and service user perspectives on safety</a:t>
            </a:r>
            <a:endParaRPr lang="en-GB" dirty="0"/>
          </a:p>
        </p:txBody>
      </p:sp>
      <p:sp>
        <p:nvSpPr>
          <p:cNvPr id="3" name="Content Placeholder 2"/>
          <p:cNvSpPr>
            <a:spLocks noGrp="1"/>
          </p:cNvSpPr>
          <p:nvPr>
            <p:ph idx="1"/>
          </p:nvPr>
        </p:nvSpPr>
        <p:spPr>
          <a:xfrm>
            <a:off x="1828800" y="1221600"/>
            <a:ext cx="2366493" cy="2754306"/>
          </a:xfrm>
        </p:spPr>
        <p:txBody>
          <a:bodyPr>
            <a:normAutofit fontScale="85000" lnSpcReduction="20000"/>
          </a:bodyPr>
          <a:lstStyle/>
          <a:p>
            <a:pPr marL="0" indent="0">
              <a:buNone/>
            </a:pPr>
            <a:r>
              <a:rPr lang="en-GB" b="1" dirty="0" smtClean="0"/>
              <a:t>Service user</a:t>
            </a:r>
          </a:p>
          <a:p>
            <a:pPr marL="0" indent="0">
              <a:buNone/>
            </a:pPr>
            <a:r>
              <a:rPr lang="en-GB" dirty="0" smtClean="0"/>
              <a:t>1</a:t>
            </a:r>
            <a:r>
              <a:rPr lang="en-GB" dirty="0"/>
              <a:t>. I feel safe from physical harm in this service.</a:t>
            </a:r>
            <a:br>
              <a:rPr lang="en-GB" dirty="0"/>
            </a:br>
            <a:r>
              <a:rPr lang="en-GB" dirty="0"/>
              <a:t>2. staff are safe from physical harm here.</a:t>
            </a:r>
            <a:br>
              <a:rPr lang="en-GB" dirty="0"/>
            </a:br>
            <a:r>
              <a:rPr lang="en-GB" dirty="0"/>
              <a:t>3. Staff see everyone as of worth with valid experience and opinion.</a:t>
            </a:r>
            <a:br>
              <a:rPr lang="en-GB" dirty="0"/>
            </a:br>
            <a:r>
              <a:rPr lang="en-GB" dirty="0"/>
              <a:t>4. Staff understand my personal risks as arising from the consequences of my past or current adverse experiences e.g., abuse, housing, finance etc.</a:t>
            </a:r>
            <a:br>
              <a:rPr lang="en-GB" dirty="0"/>
            </a:br>
            <a:r>
              <a:rPr lang="en-GB" dirty="0"/>
              <a:t>5. The triggers and underlying reasons for my personal risks are addressed</a:t>
            </a:r>
          </a:p>
        </p:txBody>
      </p:sp>
      <p:sp>
        <p:nvSpPr>
          <p:cNvPr id="4" name="Content Placeholder 2"/>
          <p:cNvSpPr txBox="1">
            <a:spLocks/>
          </p:cNvSpPr>
          <p:nvPr/>
        </p:nvSpPr>
        <p:spPr>
          <a:xfrm>
            <a:off x="4739571" y="1221600"/>
            <a:ext cx="2366493" cy="275430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050" b="1" dirty="0"/>
              <a:t>Staff</a:t>
            </a:r>
          </a:p>
          <a:p>
            <a:pPr marL="0" indent="0">
              <a:buNone/>
            </a:pPr>
            <a:r>
              <a:rPr lang="en-GB" sz="1050" dirty="0"/>
              <a:t>1. Service users are safe from physical harm.</a:t>
            </a:r>
            <a:br>
              <a:rPr lang="en-GB" sz="1050" dirty="0"/>
            </a:br>
            <a:r>
              <a:rPr lang="en-GB" sz="1050" dirty="0"/>
              <a:t>2. Staff are safe from physical harm.</a:t>
            </a:r>
            <a:br>
              <a:rPr lang="en-GB" sz="1050" dirty="0"/>
            </a:br>
            <a:r>
              <a:rPr lang="en-GB" sz="1050" dirty="0"/>
              <a:t>3. My team/service see’s everyone as of worth with valid experience and opinion.</a:t>
            </a:r>
            <a:br>
              <a:rPr lang="en-GB" sz="1050" dirty="0"/>
            </a:br>
            <a:r>
              <a:rPr lang="en-GB" sz="1050" dirty="0"/>
              <a:t>4. An individual’s risks are understood and formulated in the context of previous experience and trauma.</a:t>
            </a:r>
            <a:br>
              <a:rPr lang="en-GB" sz="1050" dirty="0"/>
            </a:br>
            <a:r>
              <a:rPr lang="en-GB" sz="1050" dirty="0"/>
              <a:t>5. The underlying psychosocial causes of risks are actively addressed.</a:t>
            </a:r>
            <a:endParaRPr lang="en-GB" sz="1050" b="1" dirty="0"/>
          </a:p>
        </p:txBody>
      </p:sp>
    </p:spTree>
    <p:extLst>
      <p:ext uri="{BB962C8B-B14F-4D97-AF65-F5344CB8AC3E}">
        <p14:creationId xmlns:p14="http://schemas.microsoft.com/office/powerpoint/2010/main" val="4032434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Narratives exemplifying safety</a:t>
            </a:r>
            <a:endParaRPr lang="en-GB" dirty="0"/>
          </a:p>
        </p:txBody>
      </p:sp>
      <p:pic>
        <p:nvPicPr>
          <p:cNvPr id="4" name="Content Placeholder 3"/>
          <p:cNvPicPr>
            <a:picLocks noGrp="1" noChangeAspect="1"/>
          </p:cNvPicPr>
          <p:nvPr>
            <p:ph idx="1"/>
          </p:nvPr>
        </p:nvPicPr>
        <p:blipFill rotWithShape="1">
          <a:blip r:embed="rId2"/>
          <a:srcRect l="10499" t="8450" r="12595" b="5617"/>
          <a:stretch/>
        </p:blipFill>
        <p:spPr>
          <a:xfrm>
            <a:off x="1313645" y="805095"/>
            <a:ext cx="5975797" cy="3754026"/>
          </a:xfrm>
          <a:prstGeom prst="rect">
            <a:avLst/>
          </a:prstGeom>
        </p:spPr>
      </p:pic>
    </p:spTree>
    <p:extLst>
      <p:ext uri="{BB962C8B-B14F-4D97-AF65-F5344CB8AC3E}">
        <p14:creationId xmlns:p14="http://schemas.microsoft.com/office/powerpoint/2010/main" val="2249792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Current project</a:t>
            </a:r>
            <a:endParaRPr lang="en-GB" dirty="0"/>
          </a:p>
        </p:txBody>
      </p:sp>
      <p:sp>
        <p:nvSpPr>
          <p:cNvPr id="5" name="Content Placeholder 2">
            <a:extLst>
              <a:ext uri="{FF2B5EF4-FFF2-40B4-BE49-F238E27FC236}">
                <a16:creationId xmlns:a16="http://schemas.microsoft.com/office/drawing/2014/main" id="{71B582A2-2139-489D-AEA3-4B3DECC55009}"/>
              </a:ext>
            </a:extLst>
          </p:cNvPr>
          <p:cNvSpPr>
            <a:spLocks noGrp="1"/>
          </p:cNvSpPr>
          <p:nvPr>
            <p:ph type="body" sz="quarter" idx="10"/>
          </p:nvPr>
        </p:nvSpPr>
        <p:spPr/>
        <p:txBody>
          <a:bodyPr>
            <a:normAutofit fontScale="77500" lnSpcReduction="20000"/>
          </a:bodyPr>
          <a:lstStyle/>
          <a:p>
            <a:pPr marL="0" indent="0">
              <a:buNone/>
            </a:pPr>
            <a:r>
              <a:rPr lang="en-GB" sz="1800" dirty="0">
                <a:effectLst/>
                <a:latin typeface="Calibri" panose="020F0502020204030204" pitchFamily="34" charset="0"/>
                <a:ea typeface="Calibri" panose="020F0502020204030204" pitchFamily="34" charset="0"/>
              </a:rPr>
              <a:t>A directive from the North of England Women’s Prisons Health Partnership Board was to commission a project to scope out the delivery of Trauma- Informed care within the four women’s prisons in the North of England. </a:t>
            </a:r>
          </a:p>
          <a:p>
            <a:pPr marL="0" indent="0">
              <a:buNone/>
            </a:pPr>
            <a:r>
              <a:rPr lang="en-GB" sz="1800" dirty="0">
                <a:effectLst/>
                <a:latin typeface="Calibri" panose="020F0502020204030204" pitchFamily="34" charset="0"/>
                <a:ea typeface="Calibri" panose="020F0502020204030204" pitchFamily="34" charset="0"/>
              </a:rPr>
              <a:t> </a:t>
            </a:r>
          </a:p>
          <a:p>
            <a:pPr marL="0" indent="0">
              <a:buNone/>
            </a:pPr>
            <a:r>
              <a:rPr lang="en-GB" sz="1800" dirty="0">
                <a:effectLst/>
                <a:latin typeface="Calibri" panose="020F0502020204030204" pitchFamily="34" charset="0"/>
                <a:ea typeface="Calibri" panose="020F0502020204030204" pitchFamily="34" charset="0"/>
              </a:rPr>
              <a:t>NHS England have commissioned the national Trauma Informed Community of Action (TICA) to undertake this project, which has three aims: </a:t>
            </a:r>
          </a:p>
          <a:p>
            <a:pPr marL="0" indent="0">
              <a:buNone/>
            </a:pPr>
            <a:r>
              <a:rPr lang="en-GB" sz="18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Identify and evaluate evidence-based practice within this context, through a review of the literature by a suitably qualified researcher making sure that lived experience is included.</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Identify gaps and suitable models. TICA will work with on-site leads to develop a tool that outlines what good might look like and how they can work towards that based on the ROOTS framework.</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Produce a report outlining the potential delivery of trauma-informed models care. TICA will work with a suitable expert in this field to summarise the findings in a project report and handover to the commissioners which will be presented to the North of England Women’s Prisons Health Partnership Board.</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 </a:t>
            </a:r>
          </a:p>
          <a:p>
            <a:endParaRPr lang="en-GB" dirty="0"/>
          </a:p>
        </p:txBody>
      </p:sp>
    </p:spTree>
    <p:extLst>
      <p:ext uri="{BB962C8B-B14F-4D97-AF65-F5344CB8AC3E}">
        <p14:creationId xmlns:p14="http://schemas.microsoft.com/office/powerpoint/2010/main" val="3730528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EC46-16D4-954C-8232-FD2E9A8E9198}"/>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dirty="0">
                <a:solidFill>
                  <a:schemeClr val="bg1"/>
                </a:solidFill>
              </a:rPr>
              <a:t>Background to the project </a:t>
            </a:r>
          </a:p>
        </p:txBody>
      </p:sp>
      <p:sp>
        <p:nvSpPr>
          <p:cNvPr id="3" name="Content Placeholder 2">
            <a:extLst>
              <a:ext uri="{FF2B5EF4-FFF2-40B4-BE49-F238E27FC236}">
                <a16:creationId xmlns:a16="http://schemas.microsoft.com/office/drawing/2014/main" id="{774F4662-A2BC-3044-90D2-0E6124718826}"/>
              </a:ext>
            </a:extLst>
          </p:cNvPr>
          <p:cNvSpPr>
            <a:spLocks noGrp="1"/>
          </p:cNvSpPr>
          <p:nvPr>
            <p:ph idx="1"/>
          </p:nvPr>
        </p:nvSpPr>
        <p:spPr>
          <a:xfrm>
            <a:off x="1828800" y="1275606"/>
            <a:ext cx="5821542" cy="2754306"/>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eaLnBrk="0" fontAlgn="base" hangingPunct="0">
              <a:spcBef>
                <a:spcPct val="0"/>
              </a:spcBef>
              <a:spcAft>
                <a:spcPct val="0"/>
              </a:spcAft>
              <a:buNone/>
              <a:tabLst>
                <a:tab pos="193775" algn="l"/>
              </a:tabLst>
            </a:pPr>
            <a:endParaRPr lang="en-US" altLang="en-US" sz="1200" dirty="0">
              <a:latin typeface="Arial" panose="020B0604020202020204" pitchFamily="34" charset="0"/>
              <a:ea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4622926" y="700947"/>
            <a:ext cx="2621756" cy="3693319"/>
          </a:xfrm>
          <a:prstGeom prst="rect">
            <a:avLst/>
          </a:prstGeom>
        </p:spPr>
      </p:pic>
      <p:pic>
        <p:nvPicPr>
          <p:cNvPr id="5" name="Picture 4"/>
          <p:cNvPicPr>
            <a:picLocks noChangeAspect="1"/>
          </p:cNvPicPr>
          <p:nvPr/>
        </p:nvPicPr>
        <p:blipFill>
          <a:blip r:embed="rId3"/>
          <a:stretch>
            <a:fillRect/>
          </a:stretch>
        </p:blipFill>
        <p:spPr>
          <a:xfrm>
            <a:off x="1232024" y="1540897"/>
            <a:ext cx="3390900" cy="2388590"/>
          </a:xfrm>
          <a:prstGeom prst="rect">
            <a:avLst/>
          </a:prstGeom>
        </p:spPr>
      </p:pic>
    </p:spTree>
    <p:extLst>
      <p:ext uri="{BB962C8B-B14F-4D97-AF65-F5344CB8AC3E}">
        <p14:creationId xmlns:p14="http://schemas.microsoft.com/office/powerpoint/2010/main" val="3692913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93B-BD84-425B-AB0D-1714AC47BEE9}"/>
              </a:ext>
            </a:extLst>
          </p:cNvPr>
          <p:cNvSpPr>
            <a:spLocks noGrp="1"/>
          </p:cNvSpPr>
          <p:nvPr>
            <p:ph type="title"/>
          </p:nvPr>
        </p:nvSpPr>
        <p:spPr/>
        <p:txBody>
          <a:bodyPr/>
          <a:lstStyle/>
          <a:p>
            <a:r>
              <a:rPr lang="en-GB"/>
              <a:t>Objectives</a:t>
            </a:r>
          </a:p>
        </p:txBody>
      </p:sp>
      <p:sp>
        <p:nvSpPr>
          <p:cNvPr id="3" name="Content Placeholder 2">
            <a:extLst>
              <a:ext uri="{FF2B5EF4-FFF2-40B4-BE49-F238E27FC236}">
                <a16:creationId xmlns:a16="http://schemas.microsoft.com/office/drawing/2014/main" id="{D5E4E6D8-363B-417A-ADA3-12A5E2D56AC8}"/>
              </a:ext>
            </a:extLst>
          </p:cNvPr>
          <p:cNvSpPr>
            <a:spLocks noGrp="1"/>
          </p:cNvSpPr>
          <p:nvPr>
            <p:ph idx="1"/>
          </p:nvPr>
        </p:nvSpPr>
        <p:spPr/>
        <p:txBody>
          <a:bodyPr/>
          <a:lstStyle/>
          <a:p>
            <a:pPr marL="257175" indent="-257175">
              <a:lnSpc>
                <a:spcPct val="107000"/>
              </a:lnSpc>
              <a:buFont typeface="Symbol" panose="05050102010706020507" pitchFamily="18" charset="2"/>
              <a:buChar char=""/>
            </a:pPr>
            <a:r>
              <a:rPr lang="en-GB" sz="1350" dirty="0">
                <a:latin typeface="Arial" panose="020B0604020202020204" pitchFamily="34" charset="0"/>
                <a:ea typeface="Calibri" panose="020F0502020204030204" pitchFamily="34" charset="0"/>
                <a:cs typeface="Arial" panose="020B0604020202020204" pitchFamily="34" charset="0"/>
              </a:rPr>
              <a:t>Agree across stakeholders the areas of focus to form the basis of workshops in February 2022.</a:t>
            </a:r>
            <a:endParaRPr lang="en-GB" sz="1350" dirty="0">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GB" sz="1350" dirty="0">
                <a:latin typeface="Arial" panose="020B0604020202020204" pitchFamily="34" charset="0"/>
                <a:ea typeface="Calibri" panose="020F0502020204030204" pitchFamily="34" charset="0"/>
                <a:cs typeface="Arial" panose="020B0604020202020204" pitchFamily="34" charset="0"/>
              </a:rPr>
              <a:t>Co-ordinate system intelligence and resources to inform prevention, intervention, rehabilitation, and recovery pathways</a:t>
            </a:r>
            <a:r>
              <a:rPr lang="en-GB" sz="1350" dirty="0">
                <a:latin typeface="Calibri" panose="020F0502020204030204" pitchFamily="34" charset="0"/>
                <a:ea typeface="Calibri" panose="020F0502020204030204" pitchFamily="34" charset="0"/>
                <a:cs typeface="Arial" panose="020B0604020202020204" pitchFamily="34" charset="0"/>
              </a:rPr>
              <a:t> </a:t>
            </a:r>
            <a:r>
              <a:rPr lang="en-GB" sz="1350" dirty="0">
                <a:latin typeface="Arial" panose="020B0604020202020204" pitchFamily="34" charset="0"/>
                <a:ea typeface="Calibri" panose="020F0502020204030204" pitchFamily="34" charset="0"/>
                <a:cs typeface="Arial" panose="020B0604020202020204" pitchFamily="34" charset="0"/>
              </a:rPr>
              <a:t>.</a:t>
            </a:r>
            <a:endParaRPr lang="en-GB" sz="1350" dirty="0">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GB" sz="1350" dirty="0">
                <a:latin typeface="Arial" panose="020B0604020202020204" pitchFamily="34" charset="0"/>
                <a:ea typeface="Calibri" panose="020F0502020204030204" pitchFamily="34" charset="0"/>
                <a:cs typeface="Arial" panose="020B0604020202020204" pitchFamily="34" charset="0"/>
              </a:rPr>
              <a:t>Public health focus / proactive identification of inequalities; action to collectively address contributory factors to reduce criminal justice contact, support diversion from custody and reduce recidivism risk. </a:t>
            </a:r>
            <a:endParaRPr lang="en-GB" sz="1350" dirty="0">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spcAft>
                <a:spcPts val="600"/>
              </a:spcAft>
              <a:buFont typeface="Symbol" panose="05050102010706020507" pitchFamily="18" charset="2"/>
              <a:buChar char=""/>
            </a:pPr>
            <a:r>
              <a:rPr lang="en-GB" sz="1350" dirty="0">
                <a:latin typeface="Arial" panose="020B0604020202020204" pitchFamily="34" charset="0"/>
                <a:ea typeface="Calibri" panose="020F0502020204030204" pitchFamily="34" charset="0"/>
                <a:cs typeface="Arial" panose="020B0604020202020204" pitchFamily="34" charset="0"/>
              </a:rPr>
              <a:t>Inform needs led commissioning that fully engages all partners. </a:t>
            </a:r>
            <a:endParaRPr lang="en-GB" sz="135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638995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65D9-3B4A-4B71-8BF2-F65C81B654F6}"/>
              </a:ext>
            </a:extLst>
          </p:cNvPr>
          <p:cNvSpPr>
            <a:spLocks noGrp="1"/>
          </p:cNvSpPr>
          <p:nvPr>
            <p:ph type="title"/>
          </p:nvPr>
        </p:nvSpPr>
        <p:spPr/>
        <p:txBody>
          <a:bodyPr/>
          <a:lstStyle/>
          <a:p>
            <a:r>
              <a:rPr lang="en-GB"/>
              <a:t>Principles</a:t>
            </a:r>
          </a:p>
        </p:txBody>
      </p:sp>
      <p:sp>
        <p:nvSpPr>
          <p:cNvPr id="3" name="Content Placeholder 2">
            <a:extLst>
              <a:ext uri="{FF2B5EF4-FFF2-40B4-BE49-F238E27FC236}">
                <a16:creationId xmlns:a16="http://schemas.microsoft.com/office/drawing/2014/main" id="{9BC6A195-76F0-458A-9043-52CE8185E152}"/>
              </a:ext>
            </a:extLst>
          </p:cNvPr>
          <p:cNvSpPr>
            <a:spLocks noGrp="1"/>
          </p:cNvSpPr>
          <p:nvPr>
            <p:ph idx="1"/>
          </p:nvPr>
        </p:nvSpPr>
        <p:spPr/>
        <p:txBody>
          <a:bodyPr/>
          <a:lstStyle/>
          <a:p>
            <a:pPr>
              <a:lnSpc>
                <a:spcPct val="107000"/>
              </a:lnSpc>
              <a:spcAft>
                <a:spcPts val="600"/>
              </a:spcAft>
            </a:pPr>
            <a:endParaRPr lang="en-GB" sz="1350">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GB" sz="1350">
                <a:latin typeface="Arial" panose="020B0604020202020204" pitchFamily="34" charset="0"/>
                <a:ea typeface="Calibri" panose="020F0502020204030204" pitchFamily="34" charset="0"/>
                <a:cs typeface="Arial" panose="020B0604020202020204" pitchFamily="34" charset="0"/>
              </a:rPr>
              <a:t>Equal partnership approach; collaboration not competition. </a:t>
            </a:r>
            <a:endParaRPr lang="en-GB" sz="1350">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GB" sz="1350">
                <a:latin typeface="Arial" panose="020B0604020202020204" pitchFamily="34" charset="0"/>
                <a:ea typeface="Calibri" panose="020F0502020204030204" pitchFamily="34" charset="0"/>
                <a:cs typeface="Arial" panose="020B0604020202020204" pitchFamily="34" charset="0"/>
              </a:rPr>
              <a:t>Expert by experience engagement and coproduction from outset. </a:t>
            </a:r>
            <a:endParaRPr lang="en-GB" sz="1350">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spcAft>
                <a:spcPts val="600"/>
              </a:spcAft>
              <a:buFont typeface="Symbol" panose="05050102010706020507" pitchFamily="18" charset="2"/>
              <a:buChar char=""/>
            </a:pPr>
            <a:r>
              <a:rPr lang="en-GB" sz="1350">
                <a:latin typeface="Arial" panose="020B0604020202020204" pitchFamily="34" charset="0"/>
                <a:ea typeface="Calibri" panose="020F0502020204030204" pitchFamily="34" charset="0"/>
                <a:cs typeface="Arial" panose="020B0604020202020204" pitchFamily="34" charset="0"/>
              </a:rPr>
              <a:t>Aligned with mental health alliance principles and ICS approach.  </a:t>
            </a:r>
            <a:endParaRPr lang="en-GB" sz="1350">
              <a:latin typeface="Calibri" panose="020F050202020403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4164060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0BE8-F3DD-479F-B290-229C0D8F3CE0}"/>
              </a:ext>
            </a:extLst>
          </p:cNvPr>
          <p:cNvSpPr>
            <a:spLocks noGrp="1"/>
          </p:cNvSpPr>
          <p:nvPr>
            <p:ph type="title"/>
          </p:nvPr>
        </p:nvSpPr>
        <p:spPr/>
        <p:txBody>
          <a:bodyPr/>
          <a:lstStyle/>
          <a:p>
            <a:r>
              <a:rPr lang="en-GB"/>
              <a:t>Groups set up to support this work</a:t>
            </a:r>
          </a:p>
        </p:txBody>
      </p:sp>
      <p:sp>
        <p:nvSpPr>
          <p:cNvPr id="3" name="Content Placeholder 2">
            <a:extLst>
              <a:ext uri="{FF2B5EF4-FFF2-40B4-BE49-F238E27FC236}">
                <a16:creationId xmlns:a16="http://schemas.microsoft.com/office/drawing/2014/main" id="{B63D1577-2238-4E97-9F67-87D1212C9418}"/>
              </a:ext>
            </a:extLst>
          </p:cNvPr>
          <p:cNvSpPr>
            <a:spLocks noGrp="1"/>
          </p:cNvSpPr>
          <p:nvPr>
            <p:ph idx="1"/>
          </p:nvPr>
        </p:nvSpPr>
        <p:spPr/>
        <p:txBody>
          <a:bodyPr/>
          <a:lstStyle/>
          <a:p>
            <a:r>
              <a:rPr lang="en-GB" dirty="0"/>
              <a:t>Expert </a:t>
            </a:r>
            <a:r>
              <a:rPr lang="en-GB" dirty="0" smtClean="0"/>
              <a:t>Governance</a:t>
            </a:r>
            <a:r>
              <a:rPr lang="en-GB" dirty="0" smtClean="0"/>
              <a:t> </a:t>
            </a:r>
            <a:r>
              <a:rPr lang="en-GB" dirty="0"/>
              <a:t>Group</a:t>
            </a:r>
          </a:p>
          <a:p>
            <a:r>
              <a:rPr lang="en-GB" dirty="0"/>
              <a:t>Stakeholder Group</a:t>
            </a:r>
          </a:p>
          <a:p>
            <a:r>
              <a:rPr lang="en-GB" dirty="0"/>
              <a:t>Lived </a:t>
            </a:r>
            <a:r>
              <a:rPr lang="en-GB" dirty="0" smtClean="0"/>
              <a:t>Experience led </a:t>
            </a:r>
            <a:r>
              <a:rPr lang="en-GB" dirty="0" smtClean="0"/>
              <a:t>focus groups</a:t>
            </a:r>
          </a:p>
          <a:p>
            <a:r>
              <a:rPr lang="en-GB" dirty="0" smtClean="0"/>
              <a:t>Research pairing</a:t>
            </a:r>
          </a:p>
        </p:txBody>
      </p:sp>
    </p:spTree>
    <p:extLst>
      <p:ext uri="{BB962C8B-B14F-4D97-AF65-F5344CB8AC3E}">
        <p14:creationId xmlns:p14="http://schemas.microsoft.com/office/powerpoint/2010/main" val="1441523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a:xfrm>
            <a:off x="1655676" y="1653649"/>
            <a:ext cx="6345324" cy="2415824"/>
          </a:xfrm>
        </p:spPr>
        <p:txBody>
          <a:bodyPr>
            <a:normAutofit/>
          </a:bodyPr>
          <a:lstStyle/>
          <a:p>
            <a:pPr marL="0" indent="0">
              <a:buNone/>
            </a:pPr>
            <a:r>
              <a:rPr lang="en-GB" sz="2400" dirty="0"/>
              <a:t>Why do we need to consider trauma informed transformation of public services?</a:t>
            </a:r>
          </a:p>
        </p:txBody>
      </p:sp>
    </p:spTree>
    <p:extLst>
      <p:ext uri="{BB962C8B-B14F-4D97-AF65-F5344CB8AC3E}">
        <p14:creationId xmlns:p14="http://schemas.microsoft.com/office/powerpoint/2010/main" val="2948988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8975316"/>
              </p:ext>
            </p:extLst>
          </p:nvPr>
        </p:nvGraphicFramePr>
        <p:xfrm>
          <a:off x="914400" y="771525"/>
          <a:ext cx="7761288" cy="367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842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stats</a:t>
            </a:r>
            <a:endParaRPr lang="en-GB" dirty="0"/>
          </a:p>
        </p:txBody>
      </p:sp>
      <p:sp>
        <p:nvSpPr>
          <p:cNvPr id="3" name="Content Placeholder 2"/>
          <p:cNvSpPr>
            <a:spLocks noGrp="1"/>
          </p:cNvSpPr>
          <p:nvPr>
            <p:ph idx="1"/>
          </p:nvPr>
        </p:nvSpPr>
        <p:spPr/>
        <p:txBody>
          <a:bodyPr>
            <a:normAutofit/>
          </a:bodyPr>
          <a:lstStyle/>
          <a:p>
            <a:pPr marL="0" indent="0">
              <a:buNone/>
            </a:pPr>
            <a:r>
              <a:rPr lang="en-GB" dirty="0"/>
              <a:t>Agenda’s research shows that 1 in 20 women have a history of extensive physical and sexual violence starting from childhood. 33 Of these women: • over half (54%) have a common mental health condition; • a third (31%) have an alcohol problem; • more than a fifth (22%) have run away from home in childhood; • 8% have spent part of their childhood in care (compared to 1% of women in the general population); and • 4% have been permanently excluded from school</a:t>
            </a:r>
            <a:r>
              <a:rPr lang="en-GB" dirty="0" smtClean="0"/>
              <a:t>.</a:t>
            </a:r>
          </a:p>
          <a:p>
            <a:endParaRPr lang="en-GB" dirty="0" smtClean="0"/>
          </a:p>
          <a:p>
            <a:pPr marL="0" indent="0">
              <a:buNone/>
            </a:pPr>
            <a:r>
              <a:rPr lang="en-GB" dirty="0" smtClean="0"/>
              <a:t>Between </a:t>
            </a:r>
            <a:r>
              <a:rPr lang="en-GB" dirty="0"/>
              <a:t>three quarters and 90% of girls in contact with the youth justice system may have experienced abuse from a family member or someone they </a:t>
            </a:r>
            <a:r>
              <a:rPr lang="en-GB" dirty="0" smtClean="0"/>
              <a:t>trusted.</a:t>
            </a:r>
          </a:p>
          <a:p>
            <a:pPr marL="0" indent="0">
              <a:buNone/>
            </a:pPr>
            <a:endParaRPr lang="en-GB" dirty="0" smtClean="0"/>
          </a:p>
          <a:p>
            <a:pPr marL="0" indent="0">
              <a:buNone/>
            </a:pPr>
            <a:r>
              <a:rPr lang="en-GB" dirty="0"/>
              <a:t>63% of girls and young women (16–24) serving sentences in the community have experienced rape or domestic abuse in their own intimate partner relationships15</a:t>
            </a:r>
          </a:p>
          <a:p>
            <a:pPr marL="0" indent="0">
              <a:buNone/>
            </a:pPr>
            <a:endParaRPr lang="en-GB" dirty="0"/>
          </a:p>
          <a:p>
            <a:endParaRPr lang="en-GB" dirty="0"/>
          </a:p>
        </p:txBody>
      </p:sp>
    </p:spTree>
    <p:extLst>
      <p:ext uri="{BB962C8B-B14F-4D97-AF65-F5344CB8AC3E}">
        <p14:creationId xmlns:p14="http://schemas.microsoft.com/office/powerpoint/2010/main" val="2601557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Needs analysis</a:t>
            </a:r>
            <a:endParaRPr lang="en-GB" dirty="0"/>
          </a:p>
        </p:txBody>
      </p:sp>
      <p:sp>
        <p:nvSpPr>
          <p:cNvPr id="3" name="Content Placeholder 2"/>
          <p:cNvSpPr>
            <a:spLocks noGrp="1"/>
          </p:cNvSpPr>
          <p:nvPr>
            <p:ph idx="1"/>
          </p:nvPr>
        </p:nvSpPr>
        <p:spPr/>
        <p:txBody>
          <a:bodyPr/>
          <a:lstStyle/>
          <a:p>
            <a:r>
              <a:rPr lang="en-GB" dirty="0"/>
              <a:t>A lack of gender-specific data, reporting and monitoring of outcomes at a national and local level means that the needs of all girls and young women in contact with the criminal justice system have not been comprehensively mapped and understood, limiting the development of effective responses in criminal justice and statutory agencies. </a:t>
            </a:r>
          </a:p>
        </p:txBody>
      </p:sp>
    </p:spTree>
    <p:extLst>
      <p:ext uri="{BB962C8B-B14F-4D97-AF65-F5344CB8AC3E}">
        <p14:creationId xmlns:p14="http://schemas.microsoft.com/office/powerpoint/2010/main" val="1243571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needs</a:t>
            </a:r>
            <a:endParaRPr lang="en-GB" dirty="0"/>
          </a:p>
        </p:txBody>
      </p:sp>
      <p:sp>
        <p:nvSpPr>
          <p:cNvPr id="3" name="Content Placeholder 2"/>
          <p:cNvSpPr>
            <a:spLocks noGrp="1"/>
          </p:cNvSpPr>
          <p:nvPr>
            <p:ph idx="1"/>
          </p:nvPr>
        </p:nvSpPr>
        <p:spPr/>
        <p:txBody>
          <a:bodyPr/>
          <a:lstStyle/>
          <a:p>
            <a:r>
              <a:rPr lang="en-GB" dirty="0"/>
              <a:t>A lack of gender-specific data, reporting and monitoring of outcomes at a national and local level means that the needs of all girls and young women in contact with the criminal justice system have not been comprehensively mapped and understood, limiting the development of effective responses in criminal justice and statutory agencies. </a:t>
            </a:r>
          </a:p>
        </p:txBody>
      </p:sp>
    </p:spTree>
    <p:extLst>
      <p:ext uri="{BB962C8B-B14F-4D97-AF65-F5344CB8AC3E}">
        <p14:creationId xmlns:p14="http://schemas.microsoft.com/office/powerpoint/2010/main" val="1539990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Ten principles for trauma-informed services for women</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 1</a:t>
            </a:r>
            <a:r>
              <a:rPr lang="en-GB" dirty="0"/>
              <a:t>. Trauma-informed services recognise the impact of violence and victimisation on</a:t>
            </a:r>
          </a:p>
          <a:p>
            <a:pPr marL="0" indent="0">
              <a:buNone/>
            </a:pPr>
            <a:r>
              <a:rPr lang="en-GB" dirty="0"/>
              <a:t>development and coping strategies.</a:t>
            </a:r>
          </a:p>
          <a:p>
            <a:pPr marL="0" indent="0">
              <a:buNone/>
            </a:pPr>
            <a:r>
              <a:rPr lang="en-GB" dirty="0"/>
              <a:t>2. Trauma-informed services identify recovery from trauma as a primary goal.</a:t>
            </a:r>
          </a:p>
          <a:p>
            <a:pPr marL="0" indent="0">
              <a:buNone/>
            </a:pPr>
            <a:r>
              <a:rPr lang="en-GB" dirty="0"/>
              <a:t>3. Trauma-informed services employ an empowerment model.</a:t>
            </a:r>
          </a:p>
          <a:p>
            <a:pPr marL="0" indent="0">
              <a:buNone/>
            </a:pPr>
            <a:r>
              <a:rPr lang="en-GB" dirty="0"/>
              <a:t>4. Trauma-informed services strive to maximize a woman’s choices and control over her</a:t>
            </a:r>
          </a:p>
          <a:p>
            <a:pPr marL="0" indent="0">
              <a:buNone/>
            </a:pPr>
            <a:r>
              <a:rPr lang="en-GB" dirty="0"/>
              <a:t>recovery.</a:t>
            </a:r>
          </a:p>
          <a:p>
            <a:pPr marL="0" indent="0">
              <a:buNone/>
            </a:pPr>
            <a:r>
              <a:rPr lang="en-GB" dirty="0"/>
              <a:t>5. Trauma-informed services are based in a relational collaboration.</a:t>
            </a:r>
          </a:p>
          <a:p>
            <a:pPr marL="0" indent="0">
              <a:buNone/>
            </a:pPr>
            <a:r>
              <a:rPr lang="en-GB" dirty="0"/>
              <a:t>6. Trauma-informed services create an atmosphere that is respectful of survivors’ need for</a:t>
            </a:r>
          </a:p>
          <a:p>
            <a:pPr marL="0" indent="0">
              <a:buNone/>
            </a:pPr>
            <a:r>
              <a:rPr lang="en-GB" dirty="0"/>
              <a:t>safety, respect, and acceptance.</a:t>
            </a:r>
          </a:p>
          <a:p>
            <a:pPr marL="0" indent="0">
              <a:buNone/>
            </a:pPr>
            <a:r>
              <a:rPr lang="en-GB" dirty="0"/>
              <a:t>7. Trauma-informed services emphasise women’s strengths, highlighting adaptations over</a:t>
            </a:r>
          </a:p>
          <a:p>
            <a:pPr marL="0" indent="0">
              <a:buNone/>
            </a:pPr>
            <a:r>
              <a:rPr lang="en-GB" dirty="0"/>
              <a:t>symptoms and resilience over pathology.</a:t>
            </a:r>
          </a:p>
          <a:p>
            <a:pPr marL="0" indent="0">
              <a:buNone/>
            </a:pPr>
            <a:r>
              <a:rPr lang="en-GB" dirty="0"/>
              <a:t>8. The goal of trauma-informed services is to minimise the possibilities of </a:t>
            </a:r>
            <a:r>
              <a:rPr lang="en-GB" dirty="0" err="1"/>
              <a:t>retraumatisation</a:t>
            </a:r>
            <a:r>
              <a:rPr lang="en-GB" dirty="0"/>
              <a:t>.</a:t>
            </a:r>
          </a:p>
          <a:p>
            <a:pPr marL="0" indent="0">
              <a:buNone/>
            </a:pPr>
            <a:r>
              <a:rPr lang="en-GB" dirty="0"/>
              <a:t>9. Trauma-informed services strive to be culturally competent and to understand each</a:t>
            </a:r>
          </a:p>
          <a:p>
            <a:pPr marL="0" indent="0">
              <a:buNone/>
            </a:pPr>
            <a:r>
              <a:rPr lang="en-GB" dirty="0"/>
              <a:t>woman in the context of her life experiences and cultural background.</a:t>
            </a:r>
          </a:p>
          <a:p>
            <a:pPr marL="0" indent="0">
              <a:buNone/>
            </a:pPr>
            <a:r>
              <a:rPr lang="en-GB" dirty="0"/>
              <a:t>10. Trauma-informed agencies solicit consumer input and involve consumers in designing</a:t>
            </a:r>
          </a:p>
          <a:p>
            <a:pPr marL="0" indent="0">
              <a:buNone/>
            </a:pPr>
            <a:r>
              <a:rPr lang="en-GB" dirty="0"/>
              <a:t>and evaluating services</a:t>
            </a:r>
          </a:p>
          <a:p>
            <a:pPr marL="0" indent="0">
              <a:buNone/>
            </a:pPr>
            <a:r>
              <a:rPr lang="en-GB" dirty="0"/>
              <a:t>(Elliot et al., 2005)</a:t>
            </a:r>
          </a:p>
        </p:txBody>
      </p:sp>
    </p:spTree>
    <p:extLst>
      <p:ext uri="{BB962C8B-B14F-4D97-AF65-F5344CB8AC3E}">
        <p14:creationId xmlns:p14="http://schemas.microsoft.com/office/powerpoint/2010/main" val="3719061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a:t>
            </a:r>
            <a:endParaRPr lang="en-GB" dirty="0"/>
          </a:p>
        </p:txBody>
      </p:sp>
      <p:sp>
        <p:nvSpPr>
          <p:cNvPr id="3" name="Content Placeholder 2"/>
          <p:cNvSpPr>
            <a:spLocks noGrp="1"/>
          </p:cNvSpPr>
          <p:nvPr>
            <p:ph idx="1"/>
          </p:nvPr>
        </p:nvSpPr>
        <p:spPr/>
        <p:txBody>
          <a:bodyPr>
            <a:normAutofit fontScale="92500"/>
          </a:bodyPr>
          <a:lstStyle/>
          <a:p>
            <a:r>
              <a:rPr lang="en-US" altLang="en-US" dirty="0" smtClean="0">
                <a:latin typeface="Arial" panose="020B0604020202020204" pitchFamily="34" charset="0"/>
              </a:rPr>
              <a:t>In </a:t>
            </a:r>
            <a:r>
              <a:rPr lang="en-US" altLang="en-US" dirty="0">
                <a:latin typeface="Arial" panose="020B0604020202020204" pitchFamily="34" charset="0"/>
              </a:rPr>
              <a:t>policy and in practice, responses to young women driven into the criminal justice system by violence, abuse and exploitation treat vulnerable young women first and foremost as ‘perpetrators’ of crime, rather than being in need of support. Punished for survival strategies and their response to trauma, young women face a lack of understanding and recognition of their needs. They have limited access to specialist support despite extreme levels of need, and face blame, re-</a:t>
            </a:r>
            <a:r>
              <a:rPr lang="en-US" altLang="en-US" dirty="0" err="1">
                <a:latin typeface="Arial" panose="020B0604020202020204" pitchFamily="34" charset="0"/>
              </a:rPr>
              <a:t>traumatisation</a:t>
            </a:r>
            <a:r>
              <a:rPr lang="en-US" altLang="en-US" dirty="0">
                <a:latin typeface="Arial" panose="020B0604020202020204" pitchFamily="34" charset="0"/>
              </a:rPr>
              <a:t> and risk of further harm whilst in contact with statutory services. Black and </a:t>
            </a:r>
            <a:r>
              <a:rPr lang="en-US" altLang="en-US" dirty="0" err="1">
                <a:latin typeface="Arial" panose="020B0604020202020204" pitchFamily="34" charset="0"/>
              </a:rPr>
              <a:t>minoritised</a:t>
            </a:r>
            <a:r>
              <a:rPr lang="en-US" altLang="en-US" dirty="0">
                <a:latin typeface="Arial" panose="020B0604020202020204" pitchFamily="34" charset="0"/>
              </a:rPr>
              <a:t> young women and young women with experience of the care system face greater barriers still in accessing safety and support as overlapping forms of stigma and discrimination put them at greater risk of </a:t>
            </a:r>
            <a:r>
              <a:rPr lang="en-US" altLang="en-US" dirty="0" err="1">
                <a:latin typeface="Arial" panose="020B0604020202020204" pitchFamily="34" charset="0"/>
              </a:rPr>
              <a:t>criminalisation</a:t>
            </a:r>
            <a:r>
              <a:rPr lang="en-US" altLang="en-US" dirty="0">
                <a:latin typeface="Arial" panose="020B0604020202020204" pitchFamily="34" charset="0"/>
              </a:rPr>
              <a:t>, perpetuating cycles of abuse and inequality. Where specialist, dedicated services for young women are available, young women in contact with the criminal justice system describe this as having a significant, positive impact on their lives. Too often, however, young women experience this kind of intervention as coming too late – when risk has escalated, extensive harm has been done, and young women are at heightened risk of repeated criminal justice involvement. These findings are stark. They underscore the need for age-, gender- and trauma-informed practice to become embedded in statutory provision as a matter of urgency. This must be done alongside meaningful investment in specialist, independent provision to prevent young women being left to navigate the long-term impact of trauma and the stigma of </a:t>
            </a:r>
            <a:r>
              <a:rPr lang="en-US" altLang="en-US" dirty="0" err="1">
                <a:latin typeface="Arial" panose="020B0604020202020204" pitchFamily="34" charset="0"/>
              </a:rPr>
              <a:t>criminalisation</a:t>
            </a:r>
            <a:r>
              <a:rPr lang="en-US" altLang="en-US" dirty="0">
                <a:latin typeface="Arial" panose="020B0604020202020204" pitchFamily="34" charset="0"/>
              </a:rPr>
              <a:t> as they are just beginning their adult lives. </a:t>
            </a:r>
          </a:p>
          <a:p>
            <a:endParaRPr lang="en-GB" dirty="0"/>
          </a:p>
        </p:txBody>
      </p:sp>
    </p:spTree>
    <p:extLst>
      <p:ext uri="{BB962C8B-B14F-4D97-AF65-F5344CB8AC3E}">
        <p14:creationId xmlns:p14="http://schemas.microsoft.com/office/powerpoint/2010/main" val="2821531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58D5-0873-0340-A748-D4DC56330DD4}"/>
              </a:ext>
            </a:extLst>
          </p:cNvPr>
          <p:cNvSpPr>
            <a:spLocks noGrp="1"/>
          </p:cNvSpPr>
          <p:nvPr>
            <p:ph type="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500" dirty="0">
                <a:solidFill>
                  <a:schemeClr val="bg1"/>
                </a:solidFill>
              </a:rPr>
              <a:t>Why are trauma informed approaches to care important </a:t>
            </a:r>
          </a:p>
        </p:txBody>
      </p:sp>
      <p:sp>
        <p:nvSpPr>
          <p:cNvPr id="3" name="Content Placeholder 2">
            <a:extLst>
              <a:ext uri="{FF2B5EF4-FFF2-40B4-BE49-F238E27FC236}">
                <a16:creationId xmlns:a16="http://schemas.microsoft.com/office/drawing/2014/main" id="{5B06DD90-CE95-154F-9A3C-323F16F9BC04}"/>
              </a:ext>
            </a:extLst>
          </p:cNvPr>
          <p:cNvSpPr>
            <a:spLocks noGrp="1"/>
          </p:cNvSpPr>
          <p:nvPr>
            <p:ph idx="1"/>
          </p:nvPr>
        </p:nvSpPr>
        <p:spPr>
          <a:xfrm>
            <a:off x="1828800" y="1563640"/>
            <a:ext cx="5821542" cy="288032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2400" dirty="0"/>
              <a:t>“Putting the people’s lived experience of adversity at the centre of our efforts to create both individual and collective wellbeing by engaging constructively with the complexity of that lived experience”.</a:t>
            </a:r>
          </a:p>
          <a:p>
            <a:pPr indent="0">
              <a:buNone/>
            </a:pPr>
            <a:endParaRPr lang="en-GB" sz="2400" dirty="0"/>
          </a:p>
          <a:p>
            <a:pPr indent="0">
              <a:buNone/>
            </a:pPr>
            <a:endParaRPr lang="en-US" dirty="0"/>
          </a:p>
        </p:txBody>
      </p:sp>
    </p:spTree>
    <p:extLst>
      <p:ext uri="{BB962C8B-B14F-4D97-AF65-F5344CB8AC3E}">
        <p14:creationId xmlns:p14="http://schemas.microsoft.com/office/powerpoint/2010/main" val="3231753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Gender and trauma-informed principles</a:t>
            </a:r>
            <a:br>
              <a:rPr lang="en-GB" dirty="0"/>
            </a:b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t>(from </a:t>
            </a:r>
            <a:r>
              <a:rPr lang="en-GB" dirty="0"/>
              <a:t>the Women’s Mental Health Taskforce final report)</a:t>
            </a:r>
          </a:p>
          <a:p>
            <a:pPr marL="0" indent="0">
              <a:buNone/>
            </a:pPr>
            <a:r>
              <a:rPr lang="en-GB" dirty="0"/>
              <a:t>• Governance and leadership: There is a whole organisation approach and commitment to</a:t>
            </a:r>
          </a:p>
          <a:p>
            <a:pPr marL="0" indent="0">
              <a:buNone/>
            </a:pPr>
            <a:r>
              <a:rPr lang="en-GB" dirty="0"/>
              <a:t>promoting women’s mental health with effective governance and leadership in place to</a:t>
            </a:r>
          </a:p>
          <a:p>
            <a:pPr marL="0" indent="0">
              <a:buNone/>
            </a:pPr>
            <a:r>
              <a:rPr lang="en-GB" dirty="0"/>
              <a:t>ensure this.</a:t>
            </a:r>
          </a:p>
          <a:p>
            <a:pPr marL="0" indent="0">
              <a:buNone/>
            </a:pPr>
            <a:r>
              <a:rPr lang="en-GB" dirty="0"/>
              <a:t>• Equality of access: Services promote equality of access to good quality treatment and</a:t>
            </a:r>
          </a:p>
          <a:p>
            <a:pPr marL="0" indent="0">
              <a:buNone/>
            </a:pPr>
            <a:r>
              <a:rPr lang="en-GB" dirty="0"/>
              <a:t>opportunity for all women, including LBTQ and BAME women.</a:t>
            </a:r>
          </a:p>
          <a:p>
            <a:pPr marL="0" indent="0">
              <a:buNone/>
            </a:pPr>
            <a:r>
              <a:rPr lang="en-GB" dirty="0"/>
              <a:t>• Recognise and respond to trauma: Services recognise and respond to the impact of</a:t>
            </a:r>
          </a:p>
          <a:p>
            <a:pPr marL="0" indent="0">
              <a:buNone/>
            </a:pPr>
            <a:r>
              <a:rPr lang="en-GB" dirty="0"/>
              <a:t>violence, neglect, abuse and trauma.</a:t>
            </a:r>
          </a:p>
          <a:p>
            <a:pPr marL="0" indent="0">
              <a:buNone/>
            </a:pPr>
            <a:r>
              <a:rPr lang="en-GB" dirty="0"/>
              <a:t>• Respectful: Relationships with health and care professionals are built on respect,</a:t>
            </a:r>
          </a:p>
          <a:p>
            <a:pPr marL="0" indent="0">
              <a:buNone/>
            </a:pPr>
            <a:r>
              <a:rPr lang="en-GB" dirty="0"/>
              <a:t>compassion and trust.</a:t>
            </a:r>
          </a:p>
          <a:p>
            <a:pPr marL="0" indent="0">
              <a:buNone/>
            </a:pPr>
            <a:r>
              <a:rPr lang="en-GB" dirty="0"/>
              <a:t>• Safe: Services provide and build safety for women, creating a safe environment that</a:t>
            </a:r>
          </a:p>
          <a:p>
            <a:pPr marL="0" indent="0">
              <a:buNone/>
            </a:pPr>
            <a:r>
              <a:rPr lang="en-GB" dirty="0"/>
              <a:t>does not </a:t>
            </a:r>
            <a:r>
              <a:rPr lang="en-GB" dirty="0" err="1"/>
              <a:t>retraumatise</a:t>
            </a:r>
            <a:r>
              <a:rPr lang="en-GB" dirty="0"/>
              <a:t>. Services respond swiftly and appropriately to incidents that</a:t>
            </a:r>
          </a:p>
          <a:p>
            <a:pPr marL="0" indent="0">
              <a:buNone/>
            </a:pPr>
            <a:r>
              <a:rPr lang="en-GB" dirty="0"/>
              <a:t>put women’s safety at risk, including robust processes for reporting and investigating</a:t>
            </a:r>
          </a:p>
          <a:p>
            <a:pPr marL="0" indent="0">
              <a:buNone/>
            </a:pPr>
            <a:r>
              <a:rPr lang="en-GB" dirty="0"/>
              <a:t>sexual abuse and assault.</a:t>
            </a:r>
          </a:p>
          <a:p>
            <a:pPr marL="0" indent="0">
              <a:buNone/>
            </a:pPr>
            <a:r>
              <a:rPr lang="en-GB" dirty="0"/>
              <a:t>• Empowerment through coproduction: Services engage with a diverse group of women</a:t>
            </a:r>
          </a:p>
          <a:p>
            <a:pPr marL="0" indent="0">
              <a:buNone/>
            </a:pPr>
            <a:r>
              <a:rPr lang="en-GB" dirty="0"/>
              <a:t>who use mental health services to co-design and coproduce services. Services promote</a:t>
            </a:r>
          </a:p>
          <a:p>
            <a:pPr marL="0" indent="0">
              <a:buNone/>
            </a:pPr>
            <a:r>
              <a:rPr lang="en-GB" dirty="0"/>
              <a:t>self-esteem, build on women’s strengths and enable women to develop existing and</a:t>
            </a:r>
          </a:p>
          <a:p>
            <a:pPr marL="0" indent="0">
              <a:buNone/>
            </a:pPr>
            <a:r>
              <a:rPr lang="en-GB" dirty="0"/>
              <a:t>new capacities and skills.</a:t>
            </a:r>
          </a:p>
          <a:p>
            <a:pPr marL="0" indent="0">
              <a:buNone/>
            </a:pPr>
            <a:r>
              <a:rPr lang="en-GB" dirty="0"/>
              <a:t>• Holistic: Services prioritise understanding women’s mental distress in the context of</a:t>
            </a:r>
          </a:p>
          <a:p>
            <a:pPr marL="0" indent="0">
              <a:buNone/>
            </a:pPr>
            <a:r>
              <a:rPr lang="en-GB" dirty="0"/>
              <a:t>their lives and experiences, enabling a wide range of presenting issues to be explored</a:t>
            </a:r>
          </a:p>
          <a:p>
            <a:pPr marL="0" indent="0">
              <a:buNone/>
            </a:pPr>
            <a:r>
              <a:rPr lang="en-GB" dirty="0"/>
              <a:t>and addressed, including with a focus on future prevention. Services support women in</a:t>
            </a:r>
          </a:p>
          <a:p>
            <a:pPr marL="0" indent="0">
              <a:buNone/>
            </a:pPr>
            <a:r>
              <a:rPr lang="en-GB" dirty="0"/>
              <a:t>their role as mothers and carers.</a:t>
            </a:r>
          </a:p>
          <a:p>
            <a:pPr marL="0" indent="0">
              <a:buNone/>
            </a:pPr>
            <a:r>
              <a:rPr lang="en-GB" dirty="0"/>
              <a:t>• Effective: Services are effective in responding to the gendered nature of mental distress.</a:t>
            </a:r>
          </a:p>
          <a:p>
            <a:pPr marL="0" indent="0">
              <a:buNone/>
            </a:pPr>
            <a:r>
              <a:rPr lang="en-GB" dirty="0"/>
              <a:t>(Department of Health &amp; Social Care, 2018)</a:t>
            </a:r>
          </a:p>
        </p:txBody>
      </p:sp>
    </p:spTree>
    <p:extLst>
      <p:ext uri="{BB962C8B-B14F-4D97-AF65-F5344CB8AC3E}">
        <p14:creationId xmlns:p14="http://schemas.microsoft.com/office/powerpoint/2010/main" val="4032192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Quote </a:t>
            </a:r>
            <a:endParaRPr lang="en-GB" dirty="0"/>
          </a:p>
        </p:txBody>
      </p:sp>
      <p:sp>
        <p:nvSpPr>
          <p:cNvPr id="3" name="Content Placeholder 2"/>
          <p:cNvSpPr>
            <a:spLocks noGrp="1"/>
          </p:cNvSpPr>
          <p:nvPr>
            <p:ph idx="1"/>
          </p:nvPr>
        </p:nvSpPr>
        <p:spPr/>
        <p:txBody>
          <a:bodyPr>
            <a:normAutofit/>
          </a:bodyPr>
          <a:lstStyle/>
          <a:p>
            <a:pPr marL="0" indent="0">
              <a:buNone/>
            </a:pPr>
            <a:r>
              <a:rPr lang="en-GB" dirty="0"/>
              <a:t>All public service commissioning bodies</a:t>
            </a:r>
          </a:p>
          <a:p>
            <a:pPr marL="0" indent="0">
              <a:buNone/>
            </a:pPr>
            <a:r>
              <a:rPr lang="en-GB" dirty="0"/>
              <a:t>should adopt trauma- and </a:t>
            </a:r>
            <a:r>
              <a:rPr lang="en-GB" dirty="0" err="1"/>
              <a:t>genderinformed</a:t>
            </a:r>
            <a:endParaRPr lang="en-GB" dirty="0"/>
          </a:p>
          <a:p>
            <a:pPr marL="0" indent="0">
              <a:buNone/>
            </a:pPr>
            <a:r>
              <a:rPr lang="en-GB" dirty="0"/>
              <a:t>commissioning principles for the</a:t>
            </a:r>
          </a:p>
          <a:p>
            <a:pPr marL="0" indent="0">
              <a:buNone/>
            </a:pPr>
            <a:r>
              <a:rPr lang="en-GB" dirty="0"/>
              <a:t>services for which they are responsible.</a:t>
            </a:r>
          </a:p>
          <a:p>
            <a:pPr marL="0" indent="0">
              <a:buNone/>
            </a:pPr>
            <a:r>
              <a:rPr lang="en-GB" dirty="0"/>
              <a:t>Commissioning frameworks should make</a:t>
            </a:r>
          </a:p>
          <a:p>
            <a:pPr marL="0" indent="0">
              <a:buNone/>
            </a:pPr>
            <a:r>
              <a:rPr lang="en-GB" dirty="0"/>
              <a:t>achieving this goal an explicit expectation</a:t>
            </a:r>
          </a:p>
          <a:p>
            <a:pPr marL="0" indent="0">
              <a:buNone/>
            </a:pPr>
            <a:r>
              <a:rPr lang="en-GB" dirty="0"/>
              <a:t>of a service when they commission it.</a:t>
            </a:r>
          </a:p>
          <a:p>
            <a:pPr marL="0" indent="0">
              <a:buNone/>
            </a:pPr>
            <a:r>
              <a:rPr lang="en-GB" dirty="0"/>
              <a:t>Commissioners must recognise that</a:t>
            </a:r>
          </a:p>
          <a:p>
            <a:pPr marL="0" indent="0">
              <a:buNone/>
            </a:pPr>
            <a:r>
              <a:rPr lang="en-GB" dirty="0"/>
              <a:t>developing and delivering </a:t>
            </a:r>
            <a:r>
              <a:rPr lang="en-GB" dirty="0" err="1"/>
              <a:t>traumainformed</a:t>
            </a:r>
            <a:endParaRPr lang="en-GB" dirty="0"/>
          </a:p>
          <a:p>
            <a:pPr marL="0" indent="0">
              <a:buNone/>
            </a:pPr>
            <a:r>
              <a:rPr lang="en-GB" dirty="0"/>
              <a:t>approaches can be a significant</a:t>
            </a:r>
          </a:p>
          <a:p>
            <a:pPr marL="0" indent="0">
              <a:buNone/>
            </a:pPr>
            <a:r>
              <a:rPr lang="en-GB" dirty="0"/>
              <a:t>undertaking, and should therefore</a:t>
            </a:r>
          </a:p>
          <a:p>
            <a:pPr marL="0" indent="0">
              <a:buNone/>
            </a:pPr>
            <a:r>
              <a:rPr lang="en-GB" dirty="0"/>
              <a:t>sufficiently fund the time, resource and</a:t>
            </a:r>
          </a:p>
          <a:p>
            <a:pPr marL="0" indent="0">
              <a:buNone/>
            </a:pPr>
            <a:r>
              <a:rPr lang="en-GB" dirty="0"/>
              <a:t>expertise to enable this and allow it to</a:t>
            </a:r>
          </a:p>
          <a:p>
            <a:pPr marL="0" indent="0">
              <a:buNone/>
            </a:pPr>
            <a:r>
              <a:rPr lang="en-GB" dirty="0" smtClean="0"/>
              <a:t>embed</a:t>
            </a:r>
            <a:endParaRPr lang="en-GB" dirty="0"/>
          </a:p>
        </p:txBody>
      </p:sp>
    </p:spTree>
    <p:extLst>
      <p:ext uri="{BB962C8B-B14F-4D97-AF65-F5344CB8AC3E}">
        <p14:creationId xmlns:p14="http://schemas.microsoft.com/office/powerpoint/2010/main" val="3521286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 for trauma-informed care: </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included the difficulty of bringing about a</a:t>
            </a:r>
          </a:p>
          <a:p>
            <a:pPr marL="0" indent="0">
              <a:buNone/>
            </a:pPr>
            <a:r>
              <a:rPr lang="en-GB" dirty="0"/>
              <a:t>trauma-informed approach in an inherently</a:t>
            </a:r>
          </a:p>
          <a:p>
            <a:pPr marL="0" indent="0">
              <a:buNone/>
            </a:pPr>
            <a:r>
              <a:rPr lang="en-GB" dirty="0"/>
              <a:t>traumatising environment, such as a prison.</a:t>
            </a:r>
          </a:p>
        </p:txBody>
      </p:sp>
    </p:spTree>
    <p:extLst>
      <p:ext uri="{BB962C8B-B14F-4D97-AF65-F5344CB8AC3E}">
        <p14:creationId xmlns:p14="http://schemas.microsoft.com/office/powerpoint/2010/main" val="2975693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Organisational issues: </a:t>
            </a:r>
          </a:p>
        </p:txBody>
      </p:sp>
      <p:sp>
        <p:nvSpPr>
          <p:cNvPr id="3" name="Content Placeholder 2"/>
          <p:cNvSpPr>
            <a:spLocks noGrp="1"/>
          </p:cNvSpPr>
          <p:nvPr>
            <p:ph idx="1"/>
          </p:nvPr>
        </p:nvSpPr>
        <p:spPr/>
        <p:txBody>
          <a:bodyPr/>
          <a:lstStyle/>
          <a:p>
            <a:pPr marL="0" indent="0">
              <a:buNone/>
            </a:pPr>
            <a:r>
              <a:rPr lang="en-GB" dirty="0" smtClean="0"/>
              <a:t>many </a:t>
            </a:r>
            <a:r>
              <a:rPr lang="en-GB" dirty="0"/>
              <a:t>organisations</a:t>
            </a:r>
          </a:p>
          <a:p>
            <a:pPr marL="0" indent="0">
              <a:buNone/>
            </a:pPr>
            <a:r>
              <a:rPr lang="en-GB" dirty="0"/>
              <a:t>found it challenging to make the sort of</a:t>
            </a:r>
          </a:p>
          <a:p>
            <a:pPr marL="0" indent="0">
              <a:buNone/>
            </a:pPr>
            <a:r>
              <a:rPr lang="en-GB" dirty="0"/>
              <a:t>cultural shift needed in order to start</a:t>
            </a:r>
          </a:p>
          <a:p>
            <a:pPr marL="0" indent="0">
              <a:buNone/>
            </a:pPr>
            <a:r>
              <a:rPr lang="en-GB" dirty="0"/>
              <a:t>delivering trauma-informed services.</a:t>
            </a:r>
          </a:p>
          <a:p>
            <a:pPr marL="0" indent="0">
              <a:buNone/>
            </a:pPr>
            <a:r>
              <a:rPr lang="en-GB" dirty="0"/>
              <a:t>Shifting a paradigm and changing a culture</a:t>
            </a:r>
          </a:p>
          <a:p>
            <a:pPr marL="0" indent="0">
              <a:buNone/>
            </a:pPr>
            <a:r>
              <a:rPr lang="en-GB" dirty="0"/>
              <a:t>in this way is a long-term process.</a:t>
            </a:r>
          </a:p>
        </p:txBody>
      </p:sp>
    </p:spTree>
    <p:extLst>
      <p:ext uri="{BB962C8B-B14F-4D97-AF65-F5344CB8AC3E}">
        <p14:creationId xmlns:p14="http://schemas.microsoft.com/office/powerpoint/2010/main" val="408831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Funding and commissioning: </a:t>
            </a:r>
          </a:p>
        </p:txBody>
      </p:sp>
      <p:sp>
        <p:nvSpPr>
          <p:cNvPr id="3" name="Content Placeholder 2"/>
          <p:cNvSpPr>
            <a:spLocks noGrp="1"/>
          </p:cNvSpPr>
          <p:nvPr>
            <p:ph idx="1"/>
          </p:nvPr>
        </p:nvSpPr>
        <p:spPr/>
        <p:txBody>
          <a:bodyPr>
            <a:normAutofit/>
          </a:bodyPr>
          <a:lstStyle/>
          <a:p>
            <a:pPr marL="0" indent="0">
              <a:buNone/>
            </a:pPr>
            <a:r>
              <a:rPr lang="en-GB" dirty="0" smtClean="0"/>
              <a:t>many </a:t>
            </a:r>
            <a:r>
              <a:rPr lang="en-GB" dirty="0"/>
              <a:t>of</a:t>
            </a:r>
          </a:p>
          <a:p>
            <a:pPr marL="0" indent="0">
              <a:buNone/>
            </a:pPr>
            <a:r>
              <a:rPr lang="en-GB" dirty="0"/>
              <a:t>the services we visited were delivering</a:t>
            </a:r>
          </a:p>
          <a:p>
            <a:pPr marL="0" indent="0">
              <a:buNone/>
            </a:pPr>
            <a:r>
              <a:rPr lang="en-GB" dirty="0"/>
              <a:t>trauma-informed approaches under what</a:t>
            </a:r>
          </a:p>
          <a:p>
            <a:pPr marL="0" indent="0">
              <a:buNone/>
            </a:pPr>
            <a:r>
              <a:rPr lang="en-GB" dirty="0"/>
              <a:t>was frequently described as precarious or</a:t>
            </a:r>
          </a:p>
          <a:p>
            <a:pPr marL="0" indent="0">
              <a:buNone/>
            </a:pPr>
            <a:r>
              <a:rPr lang="en-GB" dirty="0"/>
              <a:t>“fragile” funding conditions, often through</a:t>
            </a:r>
          </a:p>
          <a:p>
            <a:pPr marL="0" indent="0">
              <a:buNone/>
            </a:pPr>
            <a:r>
              <a:rPr lang="en-GB" dirty="0"/>
              <a:t>a number of different funding streams –</a:t>
            </a:r>
          </a:p>
          <a:p>
            <a:pPr marL="0" indent="0">
              <a:buNone/>
            </a:pPr>
            <a:r>
              <a:rPr lang="en-GB" dirty="0"/>
              <a:t>creating challenges to delivering holistic</a:t>
            </a:r>
          </a:p>
          <a:p>
            <a:pPr marL="0" indent="0">
              <a:buNone/>
            </a:pPr>
            <a:r>
              <a:rPr lang="en-GB" dirty="0"/>
              <a:t>support.</a:t>
            </a:r>
          </a:p>
        </p:txBody>
      </p:sp>
    </p:spTree>
    <p:extLst>
      <p:ext uri="{BB962C8B-B14F-4D97-AF65-F5344CB8AC3E}">
        <p14:creationId xmlns:p14="http://schemas.microsoft.com/office/powerpoint/2010/main" val="2406025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Approaches to service delivery: </a:t>
            </a:r>
          </a:p>
        </p:txBody>
      </p:sp>
      <p:sp>
        <p:nvSpPr>
          <p:cNvPr id="3" name="Content Placeholder 2"/>
          <p:cNvSpPr>
            <a:spLocks noGrp="1"/>
          </p:cNvSpPr>
          <p:nvPr>
            <p:ph idx="1"/>
          </p:nvPr>
        </p:nvSpPr>
        <p:spPr/>
        <p:txBody>
          <a:bodyPr>
            <a:normAutofit/>
          </a:bodyPr>
          <a:lstStyle/>
          <a:p>
            <a:pPr marL="0" indent="0">
              <a:buNone/>
            </a:pPr>
            <a:r>
              <a:rPr lang="en-GB" dirty="0" smtClean="0"/>
              <a:t>the </a:t>
            </a:r>
            <a:r>
              <a:rPr lang="en-GB" dirty="0"/>
              <a:t>services</a:t>
            </a:r>
          </a:p>
          <a:p>
            <a:pPr marL="0" indent="0">
              <a:buNone/>
            </a:pPr>
            <a:r>
              <a:rPr lang="en-GB" dirty="0"/>
              <a:t>that seemed best able to adopt </a:t>
            </a:r>
            <a:r>
              <a:rPr lang="en-GB" dirty="0" err="1"/>
              <a:t>traumainformed</a:t>
            </a:r>
            <a:endParaRPr lang="en-GB" dirty="0"/>
          </a:p>
          <a:p>
            <a:pPr marL="0" indent="0">
              <a:buNone/>
            </a:pPr>
            <a:r>
              <a:rPr lang="en-GB" dirty="0"/>
              <a:t>approaches tended to have a</a:t>
            </a:r>
          </a:p>
          <a:p>
            <a:pPr marL="0" indent="0">
              <a:buNone/>
            </a:pPr>
            <a:r>
              <a:rPr lang="en-GB" dirty="0"/>
              <a:t>holistic approach to meeting women’s</a:t>
            </a:r>
          </a:p>
          <a:p>
            <a:pPr marL="0" indent="0">
              <a:buNone/>
            </a:pPr>
            <a:r>
              <a:rPr lang="en-GB" dirty="0"/>
              <a:t>needs; to prioritise relationships and peer</a:t>
            </a:r>
          </a:p>
          <a:p>
            <a:pPr marL="0" indent="0">
              <a:buNone/>
            </a:pPr>
            <a:r>
              <a:rPr lang="en-GB" dirty="0"/>
              <a:t>support; and to create a sense of safety,</a:t>
            </a:r>
          </a:p>
          <a:p>
            <a:pPr marL="0" indent="0">
              <a:buNone/>
            </a:pPr>
            <a:r>
              <a:rPr lang="en-GB" dirty="0"/>
              <a:t>choice and control</a:t>
            </a:r>
          </a:p>
        </p:txBody>
      </p:sp>
    </p:spTree>
    <p:extLst>
      <p:ext uri="{BB962C8B-B14F-4D97-AF65-F5344CB8AC3E}">
        <p14:creationId xmlns:p14="http://schemas.microsoft.com/office/powerpoint/2010/main" val="1818350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4294967295"/>
          </p:nvPr>
        </p:nvSpPr>
        <p:spPr bwMode="auto">
          <a:xfrm>
            <a:off x="3486150" y="4767263"/>
            <a:ext cx="21717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CD0921"/>
              </a:buClr>
              <a:buFont typeface="Wingdings" pitchFamily="2" charset="2"/>
              <a:buChar char="l"/>
              <a:defRPr sz="1800">
                <a:solidFill>
                  <a:schemeClr val="tx1"/>
                </a:solidFill>
                <a:latin typeface="Arial" pitchFamily="34" charset="0"/>
                <a:ea typeface="ＭＳ Ｐゴシック" pitchFamily="34" charset="-128"/>
              </a:defRPr>
            </a:lvl1pPr>
            <a:lvl2pPr marL="557213" indent="-214313" eaLnBrk="0" hangingPunct="0">
              <a:spcBef>
                <a:spcPct val="20000"/>
              </a:spcBef>
              <a:spcAft>
                <a:spcPct val="20000"/>
              </a:spcAft>
              <a:buClr>
                <a:srgbClr val="5D9E34"/>
              </a:buClr>
              <a:buFont typeface="Wingdings" pitchFamily="2" charset="2"/>
              <a:buChar char="l"/>
              <a:defRPr>
                <a:solidFill>
                  <a:schemeClr val="tx1"/>
                </a:solidFill>
                <a:latin typeface="Arial" pitchFamily="34" charset="0"/>
                <a:ea typeface="ＭＳ Ｐゴシック" pitchFamily="34" charset="-128"/>
              </a:defRPr>
            </a:lvl2pPr>
            <a:lvl3pPr marL="857250" indent="-171450" eaLnBrk="0" hangingPunct="0">
              <a:spcBef>
                <a:spcPct val="20000"/>
              </a:spcBef>
              <a:spcAft>
                <a:spcPct val="20000"/>
              </a:spcAft>
              <a:buClr>
                <a:srgbClr val="0A77AD"/>
              </a:buClr>
              <a:buFont typeface="Wingdings" pitchFamily="2" charset="2"/>
              <a:buChar char="l"/>
              <a:defRPr>
                <a:solidFill>
                  <a:schemeClr val="tx1"/>
                </a:solidFill>
                <a:latin typeface="Arial" pitchFamily="34" charset="0"/>
                <a:ea typeface="ＭＳ Ｐゴシック" pitchFamily="34" charset="-128"/>
              </a:defRPr>
            </a:lvl3pPr>
            <a:lvl4pPr marL="1200150" indent="-171450" eaLnBrk="0" hangingPunct="0">
              <a:spcBef>
                <a:spcPct val="20000"/>
              </a:spcBef>
              <a:buChar char="–"/>
              <a:defRPr sz="1500">
                <a:solidFill>
                  <a:schemeClr val="tx1"/>
                </a:solidFill>
                <a:latin typeface="Arial" pitchFamily="34" charset="0"/>
                <a:ea typeface="ＭＳ Ｐゴシック" pitchFamily="34" charset="-128"/>
              </a:defRPr>
            </a:lvl4pPr>
            <a:lvl5pPr marL="1543050" indent="-171450" eaLnBrk="0" hangingPunct="0">
              <a:spcBef>
                <a:spcPct val="20000"/>
              </a:spcBef>
              <a:buChar char="»"/>
              <a:defRPr sz="1500">
                <a:solidFill>
                  <a:schemeClr val="tx1"/>
                </a:solidFill>
                <a:latin typeface="Arial" pitchFamily="34" charset="0"/>
                <a:ea typeface="ＭＳ Ｐゴシック" pitchFamily="34" charset="-128"/>
              </a:defRPr>
            </a:lvl5pPr>
            <a:lvl6pPr marL="1885950" indent="-17145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6pPr>
            <a:lvl7pPr marL="2228850" indent="-17145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7pPr>
            <a:lvl8pPr marL="2571750" indent="-17145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8pPr>
            <a:lvl9pPr marL="2914650" indent="-17145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9pPr>
          </a:lstStyle>
          <a:p>
            <a:pPr eaLnBrk="1" hangingPunct="1">
              <a:spcBef>
                <a:spcPct val="0"/>
              </a:spcBef>
              <a:spcAft>
                <a:spcPct val="0"/>
              </a:spcAft>
              <a:buClrTx/>
              <a:buFontTx/>
              <a:buNone/>
            </a:pPr>
            <a:r>
              <a:rPr lang="en-GB" altLang="en-US" sz="1350"/>
              <a:t>copyright Angela Kennedy 2019</a:t>
            </a:r>
          </a:p>
        </p:txBody>
      </p:sp>
      <p:pic>
        <p:nvPicPr>
          <p:cNvPr id="4099" name="Picture 2" descr="http://images.niceartgallery.com/image/data/236/236083.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53691" y="-22622"/>
            <a:ext cx="704731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1"/>
          <p:cNvSpPr>
            <a:spLocks noGrp="1"/>
          </p:cNvSpPr>
          <p:nvPr>
            <p:ph type="title"/>
          </p:nvPr>
        </p:nvSpPr>
        <p:spPr>
          <a:xfrm>
            <a:off x="1439466" y="3688556"/>
            <a:ext cx="6172200" cy="857250"/>
          </a:xfrm>
        </p:spPr>
        <p:txBody>
          <a:bodyPr/>
          <a:lstStyle/>
          <a:p>
            <a:r>
              <a:rPr lang="en-GB" altLang="en-US" sz="3600" dirty="0">
                <a:solidFill>
                  <a:srgbClr val="FF0000"/>
                </a:solidFill>
              </a:rPr>
              <a:t>Facing a dark reality</a:t>
            </a:r>
            <a:r>
              <a:rPr lang="en-GB" altLang="en-US" sz="3600" dirty="0"/>
              <a:t>….</a:t>
            </a:r>
          </a:p>
        </p:txBody>
      </p:sp>
    </p:spTree>
    <p:extLst>
      <p:ext uri="{BB962C8B-B14F-4D97-AF65-F5344CB8AC3E}">
        <p14:creationId xmlns:p14="http://schemas.microsoft.com/office/powerpoint/2010/main" val="3482365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4294967295"/>
          </p:nvPr>
        </p:nvSpPr>
        <p:spPr bwMode="auto">
          <a:xfrm>
            <a:off x="3486150" y="4767263"/>
            <a:ext cx="21717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CD0921"/>
              </a:buClr>
              <a:buFont typeface="Wingdings" pitchFamily="2" charset="2"/>
              <a:buChar char="l"/>
              <a:defRPr sz="1800">
                <a:solidFill>
                  <a:schemeClr val="tx1"/>
                </a:solidFill>
                <a:latin typeface="Arial" pitchFamily="34" charset="0"/>
                <a:ea typeface="ＭＳ Ｐゴシック" pitchFamily="34" charset="-128"/>
              </a:defRPr>
            </a:lvl1pPr>
            <a:lvl2pPr marL="557213" indent="-214313" eaLnBrk="0" hangingPunct="0">
              <a:spcBef>
                <a:spcPct val="20000"/>
              </a:spcBef>
              <a:spcAft>
                <a:spcPct val="20000"/>
              </a:spcAft>
              <a:buClr>
                <a:srgbClr val="5D9E34"/>
              </a:buClr>
              <a:buFont typeface="Wingdings" pitchFamily="2" charset="2"/>
              <a:buChar char="l"/>
              <a:defRPr>
                <a:solidFill>
                  <a:schemeClr val="tx1"/>
                </a:solidFill>
                <a:latin typeface="Arial" pitchFamily="34" charset="0"/>
                <a:ea typeface="ＭＳ Ｐゴシック" pitchFamily="34" charset="-128"/>
              </a:defRPr>
            </a:lvl2pPr>
            <a:lvl3pPr marL="857250" indent="-171450" eaLnBrk="0" hangingPunct="0">
              <a:spcBef>
                <a:spcPct val="20000"/>
              </a:spcBef>
              <a:spcAft>
                <a:spcPct val="20000"/>
              </a:spcAft>
              <a:buClr>
                <a:srgbClr val="0A77AD"/>
              </a:buClr>
              <a:buFont typeface="Wingdings" pitchFamily="2" charset="2"/>
              <a:buChar char="l"/>
              <a:defRPr>
                <a:solidFill>
                  <a:schemeClr val="tx1"/>
                </a:solidFill>
                <a:latin typeface="Arial" pitchFamily="34" charset="0"/>
                <a:ea typeface="ＭＳ Ｐゴシック" pitchFamily="34" charset="-128"/>
              </a:defRPr>
            </a:lvl3pPr>
            <a:lvl4pPr marL="1200150" indent="-171450" eaLnBrk="0" hangingPunct="0">
              <a:spcBef>
                <a:spcPct val="20000"/>
              </a:spcBef>
              <a:buChar char="–"/>
              <a:defRPr sz="1500">
                <a:solidFill>
                  <a:schemeClr val="tx1"/>
                </a:solidFill>
                <a:latin typeface="Arial" pitchFamily="34" charset="0"/>
                <a:ea typeface="ＭＳ Ｐゴシック" pitchFamily="34" charset="-128"/>
              </a:defRPr>
            </a:lvl4pPr>
            <a:lvl5pPr marL="1543050" indent="-171450" eaLnBrk="0" hangingPunct="0">
              <a:spcBef>
                <a:spcPct val="20000"/>
              </a:spcBef>
              <a:buChar char="»"/>
              <a:defRPr sz="1500">
                <a:solidFill>
                  <a:schemeClr val="tx1"/>
                </a:solidFill>
                <a:latin typeface="Arial" pitchFamily="34" charset="0"/>
                <a:ea typeface="ＭＳ Ｐゴシック" pitchFamily="34" charset="-128"/>
              </a:defRPr>
            </a:lvl5pPr>
            <a:lvl6pPr marL="1885950" indent="-17145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6pPr>
            <a:lvl7pPr marL="2228850" indent="-17145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7pPr>
            <a:lvl8pPr marL="2571750" indent="-17145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8pPr>
            <a:lvl9pPr marL="2914650" indent="-171450" eaLnBrk="0" fontAlgn="base" hangingPunct="0">
              <a:spcBef>
                <a:spcPct val="20000"/>
              </a:spcBef>
              <a:spcAft>
                <a:spcPct val="0"/>
              </a:spcAft>
              <a:buChar char="»"/>
              <a:defRPr sz="1500">
                <a:solidFill>
                  <a:schemeClr val="tx1"/>
                </a:solidFill>
                <a:latin typeface="Arial" pitchFamily="34" charset="0"/>
                <a:ea typeface="ＭＳ Ｐゴシック" pitchFamily="34" charset="-128"/>
              </a:defRPr>
            </a:lvl9pPr>
          </a:lstStyle>
          <a:p>
            <a:pPr eaLnBrk="1" hangingPunct="1">
              <a:spcBef>
                <a:spcPct val="0"/>
              </a:spcBef>
              <a:spcAft>
                <a:spcPct val="0"/>
              </a:spcAft>
              <a:buClrTx/>
              <a:buFontTx/>
              <a:buNone/>
            </a:pPr>
            <a:r>
              <a:rPr lang="en-GB" altLang="en-US" sz="1350"/>
              <a:t>copyright Angela Kennedy 2019</a:t>
            </a:r>
          </a:p>
        </p:txBody>
      </p:sp>
      <p:pic>
        <p:nvPicPr>
          <p:cNvPr id="4099" name="Picture 2" descr="http://images.niceartgallery.com/image/data/236/236083.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53691" y="-22622"/>
            <a:ext cx="704731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1"/>
          <p:cNvSpPr>
            <a:spLocks noGrp="1"/>
          </p:cNvSpPr>
          <p:nvPr>
            <p:ph type="title"/>
          </p:nvPr>
        </p:nvSpPr>
        <p:spPr>
          <a:xfrm>
            <a:off x="3815916" y="2301721"/>
            <a:ext cx="3795750" cy="2244086"/>
          </a:xfrm>
        </p:spPr>
        <p:txBody>
          <a:bodyPr>
            <a:normAutofit fontScale="90000"/>
          </a:bodyPr>
          <a:lstStyle/>
          <a:p>
            <a:pPr algn="l" eaLnBrk="0" fontAlgn="base" hangingPunct="0"/>
            <a:r>
              <a:rPr lang="en-GB" sz="2325" dirty="0">
                <a:solidFill>
                  <a:srgbClr val="FF0000"/>
                </a:solidFill>
              </a:rPr>
              <a:t>Events which provoke fear or pain</a:t>
            </a:r>
            <a:br>
              <a:rPr lang="en-GB" sz="2325" dirty="0">
                <a:solidFill>
                  <a:srgbClr val="FF0000"/>
                </a:solidFill>
              </a:rPr>
            </a:br>
            <a:r>
              <a:rPr lang="en-GB" sz="2325" dirty="0">
                <a:solidFill>
                  <a:srgbClr val="FF0000"/>
                </a:solidFill>
              </a:rPr>
              <a:t>Events which provoke loss</a:t>
            </a:r>
            <a:br>
              <a:rPr lang="en-GB" sz="2325" dirty="0">
                <a:solidFill>
                  <a:srgbClr val="FF0000"/>
                </a:solidFill>
              </a:rPr>
            </a:br>
            <a:r>
              <a:rPr lang="en-GB" sz="2325" dirty="0">
                <a:solidFill>
                  <a:srgbClr val="FF0000"/>
                </a:solidFill>
              </a:rPr>
              <a:t>Events that exclude us from others</a:t>
            </a:r>
            <a:br>
              <a:rPr lang="en-GB" sz="2325" dirty="0">
                <a:solidFill>
                  <a:srgbClr val="FF0000"/>
                </a:solidFill>
              </a:rPr>
            </a:br>
            <a:r>
              <a:rPr lang="en-GB" sz="2325" dirty="0">
                <a:solidFill>
                  <a:srgbClr val="FF0000"/>
                </a:solidFill>
              </a:rPr>
              <a:t>Relationships which inflict harm on others</a:t>
            </a:r>
            <a:br>
              <a:rPr lang="en-GB" sz="2325" dirty="0">
                <a:solidFill>
                  <a:srgbClr val="FF0000"/>
                </a:solidFill>
              </a:rPr>
            </a:br>
            <a:r>
              <a:rPr lang="en-GB" sz="2325" dirty="0">
                <a:solidFill>
                  <a:srgbClr val="FF0000"/>
                </a:solidFill>
              </a:rPr>
              <a:t>Things that challenge out sense of reality</a:t>
            </a:r>
            <a:br>
              <a:rPr lang="en-GB" sz="2325" dirty="0">
                <a:solidFill>
                  <a:srgbClr val="FF0000"/>
                </a:solidFill>
              </a:rPr>
            </a:br>
            <a:r>
              <a:rPr lang="en-GB" sz="2325" dirty="0">
                <a:solidFill>
                  <a:srgbClr val="FF0000"/>
                </a:solidFill>
              </a:rPr>
              <a:t>Absence of care or neglect</a:t>
            </a:r>
            <a:br>
              <a:rPr lang="en-GB" sz="2325" dirty="0">
                <a:solidFill>
                  <a:srgbClr val="FF0000"/>
                </a:solidFill>
              </a:rPr>
            </a:br>
            <a:r>
              <a:rPr lang="en-GB" sz="2325" dirty="0">
                <a:solidFill>
                  <a:srgbClr val="FF0000"/>
                </a:solidFill>
              </a:rPr>
              <a:t>Witnessing the above</a:t>
            </a:r>
            <a:r>
              <a:rPr lang="en-GB" sz="3600" dirty="0"/>
              <a:t/>
            </a:r>
            <a:br>
              <a:rPr lang="en-GB" sz="3600" dirty="0"/>
            </a:br>
            <a:endParaRPr lang="en-GB" altLang="en-US" sz="3600" dirty="0"/>
          </a:p>
        </p:txBody>
      </p:sp>
    </p:spTree>
    <p:extLst>
      <p:ext uri="{BB962C8B-B14F-4D97-AF65-F5344CB8AC3E}">
        <p14:creationId xmlns:p14="http://schemas.microsoft.com/office/powerpoint/2010/main" val="1336959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are trauma informed approaches?</a:t>
            </a:r>
          </a:p>
        </p:txBody>
      </p:sp>
      <p:sp>
        <p:nvSpPr>
          <p:cNvPr id="3" name="Content Placeholder 2"/>
          <p:cNvSpPr>
            <a:spLocks noGrp="1"/>
          </p:cNvSpPr>
          <p:nvPr>
            <p:ph idx="1"/>
          </p:nvPr>
        </p:nvSpPr>
        <p:spPr/>
        <p:txBody>
          <a:bodyPr/>
          <a:lstStyle/>
          <a:p>
            <a:pPr marL="0" indent="0">
              <a:buNone/>
            </a:pPr>
            <a:r>
              <a:rPr lang="en-GB" dirty="0"/>
              <a:t>“</a:t>
            </a:r>
            <a:r>
              <a:rPr lang="en-GB" sz="2100" dirty="0"/>
              <a:t>They are based on a recognition and comprehensive understanding of the widespread prevalence and effects of trauma. This leads to a fundamental paradigm shift from thinking ‘What is wrong with you?’ to considering ‘What happened to you?’  Rather than being a specific service or set of rules, trauma-informed approaches are a process of organisational change aiming to create environments and relationships that promote recovery and prevent </a:t>
            </a:r>
            <a:r>
              <a:rPr lang="en-GB" sz="2100" dirty="0" err="1"/>
              <a:t>retraumatisation</a:t>
            </a:r>
            <a:r>
              <a:rPr lang="en-GB" sz="2100" dirty="0"/>
              <a:t>”</a:t>
            </a:r>
          </a:p>
        </p:txBody>
      </p:sp>
      <p:sp>
        <p:nvSpPr>
          <p:cNvPr id="4" name="Rectangle 3"/>
          <p:cNvSpPr/>
          <p:nvPr/>
        </p:nvSpPr>
        <p:spPr>
          <a:xfrm>
            <a:off x="1493658" y="4353948"/>
            <a:ext cx="5940660" cy="923330"/>
          </a:xfrm>
          <a:prstGeom prst="rect">
            <a:avLst/>
          </a:prstGeom>
        </p:spPr>
        <p:txBody>
          <a:bodyPr wrap="square">
            <a:spAutoFit/>
          </a:bodyPr>
          <a:lstStyle/>
          <a:p>
            <a:r>
              <a:rPr lang="en-GB" sz="1350" dirty="0"/>
              <a:t>Relationships in trauma-informed mental health services by Angela Sweeney, Beth Filson, Angela Kennedy, </a:t>
            </a:r>
            <a:r>
              <a:rPr lang="en-GB" sz="1350" dirty="0" err="1"/>
              <a:t>Lucie</a:t>
            </a:r>
            <a:r>
              <a:rPr lang="en-GB" sz="1350" dirty="0"/>
              <a:t> Collinson &amp; Steve </a:t>
            </a:r>
            <a:r>
              <a:rPr lang="en-GB" sz="1350" dirty="0" err="1"/>
              <a:t>GillardBJPsych</a:t>
            </a:r>
            <a:r>
              <a:rPr lang="en-GB" sz="1350" dirty="0"/>
              <a:t> Advances (2018), vol. 24, 319–333 </a:t>
            </a:r>
            <a:r>
              <a:rPr lang="en-GB" sz="1350" dirty="0" err="1"/>
              <a:t>doi</a:t>
            </a:r>
            <a:r>
              <a:rPr lang="en-GB" sz="1350" dirty="0"/>
              <a:t>: 10.1192/bja.2018.29</a:t>
            </a:r>
          </a:p>
        </p:txBody>
      </p:sp>
    </p:spTree>
    <p:extLst>
      <p:ext uri="{BB962C8B-B14F-4D97-AF65-F5344CB8AC3E}">
        <p14:creationId xmlns:p14="http://schemas.microsoft.com/office/powerpoint/2010/main" val="4182695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r>
              <a:rPr lang="en-US" smtClean="0"/>
              <a:t>copyright Angela Kennedy 2019</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04" y="195486"/>
            <a:ext cx="6584875" cy="4916706"/>
          </a:xfrm>
          <a:prstGeom prst="rect">
            <a:avLst/>
          </a:prstGeom>
        </p:spPr>
      </p:pic>
    </p:spTree>
    <p:extLst>
      <p:ext uri="{BB962C8B-B14F-4D97-AF65-F5344CB8AC3E}">
        <p14:creationId xmlns:p14="http://schemas.microsoft.com/office/powerpoint/2010/main" val="1460222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227934"/>
            <a:ext cx="6858000" cy="763274"/>
          </a:xfrm>
        </p:spPr>
        <p:txBody>
          <a:bodyPr>
            <a:normAutofit fontScale="90000"/>
          </a:bodyPr>
          <a:lstStyle/>
          <a:p>
            <a:r>
              <a:rPr lang="en-GB" dirty="0"/>
              <a:t/>
            </a:r>
            <a:br>
              <a:rPr lang="en-GB" dirty="0"/>
            </a:br>
            <a:r>
              <a:rPr lang="en-GB" sz="2800" dirty="0">
                <a:hlinkClick r:id="rId3"/>
              </a:rPr>
              <a:t>Open Narrative System</a:t>
            </a:r>
            <a:endParaRPr lang="en-GB" sz="2700" dirty="0"/>
          </a:p>
        </p:txBody>
      </p:sp>
      <p:sp>
        <p:nvSpPr>
          <p:cNvPr id="3" name="Content Placeholder 2"/>
          <p:cNvSpPr>
            <a:spLocks noGrp="1"/>
          </p:cNvSpPr>
          <p:nvPr>
            <p:ph idx="1"/>
          </p:nvPr>
        </p:nvSpPr>
        <p:spPr/>
        <p:txBody>
          <a:bodyPr>
            <a:normAutofit/>
          </a:bodyPr>
          <a:lstStyle/>
          <a:p>
            <a:pPr marL="0" indent="0">
              <a:buNone/>
            </a:pPr>
            <a:endParaRPr lang="en-GB" sz="2100" dirty="0"/>
          </a:p>
          <a:p>
            <a:endParaRPr lang="en-GB" dirty="0"/>
          </a:p>
        </p:txBody>
      </p:sp>
      <p:pic>
        <p:nvPicPr>
          <p:cNvPr id="4" name="Picture 3">
            <a:extLst>
              <a:ext uri="{FF2B5EF4-FFF2-40B4-BE49-F238E27FC236}">
                <a16:creationId xmlns:a16="http://schemas.microsoft.com/office/drawing/2014/main" id="{858839BC-D903-4F1F-BAA9-64DB8620AFEB}"/>
              </a:ext>
            </a:extLst>
          </p:cNvPr>
          <p:cNvPicPr>
            <a:picLocks noChangeAspect="1"/>
          </p:cNvPicPr>
          <p:nvPr/>
        </p:nvPicPr>
        <p:blipFill>
          <a:blip r:embed="rId4"/>
          <a:stretch>
            <a:fillRect/>
          </a:stretch>
        </p:blipFill>
        <p:spPr>
          <a:xfrm>
            <a:off x="2307431" y="803672"/>
            <a:ext cx="4529138" cy="3536156"/>
          </a:xfrm>
          <a:prstGeom prst="rect">
            <a:avLst/>
          </a:prstGeom>
        </p:spPr>
      </p:pic>
    </p:spTree>
    <p:extLst>
      <p:ext uri="{BB962C8B-B14F-4D97-AF65-F5344CB8AC3E}">
        <p14:creationId xmlns:p14="http://schemas.microsoft.com/office/powerpoint/2010/main" val="318410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l="4971" t="39250" r="1950" b="19472"/>
          <a:stretch>
            <a:fillRect/>
          </a:stretch>
        </p:blipFill>
        <p:spPr>
          <a:xfrm>
            <a:off x="1712119" y="1175147"/>
            <a:ext cx="5289947" cy="3128963"/>
          </a:xfrm>
        </p:spPr>
      </p:pic>
    </p:spTree>
    <p:extLst>
      <p:ext uri="{BB962C8B-B14F-4D97-AF65-F5344CB8AC3E}">
        <p14:creationId xmlns:p14="http://schemas.microsoft.com/office/powerpoint/2010/main" val="30534994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678" t="14782" r="51098" b="10451"/>
          <a:stretch/>
        </p:blipFill>
        <p:spPr bwMode="auto">
          <a:xfrm>
            <a:off x="2706625" y="630936"/>
            <a:ext cx="2761488" cy="411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73778" y="4785996"/>
            <a:ext cx="2906565" cy="300082"/>
          </a:xfrm>
          <a:prstGeom prst="rect">
            <a:avLst/>
          </a:prstGeom>
          <a:noFill/>
        </p:spPr>
        <p:txBody>
          <a:bodyPr wrap="none" rtlCol="0">
            <a:spAutoFit/>
          </a:bodyPr>
          <a:lstStyle/>
          <a:p>
            <a:r>
              <a:rPr lang="en-GB" sz="1350" dirty="0"/>
              <a:t>Infographic from System Innovation</a:t>
            </a:r>
          </a:p>
        </p:txBody>
      </p:sp>
    </p:spTree>
    <p:extLst>
      <p:ext uri="{BB962C8B-B14F-4D97-AF65-F5344CB8AC3E}">
        <p14:creationId xmlns:p14="http://schemas.microsoft.com/office/powerpoint/2010/main" val="20530309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normAutofit/>
          </a:bodyPr>
          <a:lstStyle/>
          <a:p>
            <a:r>
              <a:rPr lang="en-GB" altLang="en-US" dirty="0" smtClean="0"/>
              <a:t>Ladder of engagement and style of leadership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746537"/>
              </p:ext>
            </p:extLst>
          </p:nvPr>
        </p:nvGraphicFramePr>
        <p:xfrm>
          <a:off x="827584" y="771550"/>
          <a:ext cx="7056784"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3746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F6CE-97D4-40A6-9BC1-243FF00ADB28}"/>
              </a:ext>
            </a:extLst>
          </p:cNvPr>
          <p:cNvSpPr>
            <a:spLocks noGrp="1"/>
          </p:cNvSpPr>
          <p:nvPr>
            <p:ph type="title"/>
          </p:nvPr>
        </p:nvSpPr>
        <p:spPr/>
        <p:txBody>
          <a:bodyPr/>
          <a:lstStyle/>
          <a:p>
            <a:r>
              <a:rPr lang="en-GB"/>
              <a:t>Areas of Focus</a:t>
            </a:r>
          </a:p>
        </p:txBody>
      </p:sp>
      <p:sp>
        <p:nvSpPr>
          <p:cNvPr id="3" name="Content Placeholder 2">
            <a:extLst>
              <a:ext uri="{FF2B5EF4-FFF2-40B4-BE49-F238E27FC236}">
                <a16:creationId xmlns:a16="http://schemas.microsoft.com/office/drawing/2014/main" id="{4F0FAF0E-F77B-4A76-9DA2-4DA366E71C19}"/>
              </a:ext>
            </a:extLst>
          </p:cNvPr>
          <p:cNvSpPr>
            <a:spLocks noGrp="1"/>
          </p:cNvSpPr>
          <p:nvPr>
            <p:ph idx="1"/>
          </p:nvPr>
        </p:nvSpPr>
        <p:spPr/>
        <p:txBody>
          <a:bodyPr/>
          <a:lstStyle/>
          <a:p>
            <a:pPr marL="257175" indent="-257175">
              <a:lnSpc>
                <a:spcPct val="107000"/>
              </a:lnSpc>
              <a:buFont typeface="Symbol" panose="05050102010706020507" pitchFamily="18" charset="2"/>
              <a:buChar char=""/>
            </a:pPr>
            <a:r>
              <a:rPr lang="en-GB" sz="1350" dirty="0" smtClean="0">
                <a:latin typeface="Arial" panose="020B0604020202020204" pitchFamily="34" charset="0"/>
                <a:ea typeface="Calibri" panose="020F0502020204030204" pitchFamily="34" charset="0"/>
                <a:cs typeface="Arial" panose="020B0604020202020204" pitchFamily="34" charset="0"/>
              </a:rPr>
              <a:t>What Data </a:t>
            </a:r>
            <a:r>
              <a:rPr lang="en-GB" sz="1350" dirty="0">
                <a:latin typeface="Arial" panose="020B0604020202020204" pitchFamily="34" charset="0"/>
                <a:ea typeface="Calibri" panose="020F0502020204030204" pitchFamily="34" charset="0"/>
                <a:cs typeface="Arial" panose="020B0604020202020204" pitchFamily="34" charset="0"/>
              </a:rPr>
              <a:t>and Intelligence</a:t>
            </a:r>
            <a:r>
              <a:rPr lang="en-GB" sz="1350" dirty="0">
                <a:latin typeface="Calibri" panose="020F0502020204030204" pitchFamily="34" charset="0"/>
                <a:ea typeface="Calibri" panose="020F0502020204030204" pitchFamily="34" charset="0"/>
                <a:cs typeface="Arial" panose="020B0604020202020204" pitchFamily="34" charset="0"/>
              </a:rPr>
              <a:t> </a:t>
            </a:r>
            <a:r>
              <a:rPr lang="en-GB" sz="1350" dirty="0" smtClean="0">
                <a:latin typeface="Calibri" panose="020F0502020204030204" pitchFamily="34" charset="0"/>
                <a:ea typeface="Calibri" panose="020F0502020204030204" pitchFamily="34" charset="0"/>
                <a:cs typeface="Arial" panose="020B0604020202020204" pitchFamily="34" charset="0"/>
              </a:rPr>
              <a:t>do you have that you can share?</a:t>
            </a:r>
          </a:p>
          <a:p>
            <a:pPr marL="257175" indent="-257175">
              <a:lnSpc>
                <a:spcPct val="107000"/>
              </a:lnSpc>
              <a:buFont typeface="Symbol" panose="05050102010706020507" pitchFamily="18" charset="2"/>
              <a:buChar char=""/>
            </a:pPr>
            <a:endParaRPr lang="en-GB" sz="1350" dirty="0">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GB" sz="1350" dirty="0" smtClean="0">
                <a:latin typeface="Arial" panose="020B0604020202020204" pitchFamily="34" charset="0"/>
                <a:ea typeface="Calibri" panose="020F0502020204030204" pitchFamily="34" charset="0"/>
                <a:cs typeface="Arial" panose="020B0604020202020204" pitchFamily="34" charset="0"/>
              </a:rPr>
              <a:t>What are your current Access/ Models/ </a:t>
            </a:r>
            <a:r>
              <a:rPr lang="en-GB" sz="1350" dirty="0">
                <a:latin typeface="Arial" panose="020B0604020202020204" pitchFamily="34" charset="0"/>
                <a:ea typeface="Calibri" panose="020F0502020204030204" pitchFamily="34" charset="0"/>
                <a:cs typeface="Arial" panose="020B0604020202020204" pitchFamily="34" charset="0"/>
              </a:rPr>
              <a:t>Pathways of </a:t>
            </a:r>
            <a:r>
              <a:rPr lang="en-GB" sz="1350" dirty="0" smtClean="0">
                <a:latin typeface="Arial" panose="020B0604020202020204" pitchFamily="34" charset="0"/>
                <a:ea typeface="Calibri" panose="020F0502020204030204" pitchFamily="34" charset="0"/>
                <a:cs typeface="Arial" panose="020B0604020202020204" pitchFamily="34" charset="0"/>
              </a:rPr>
              <a:t>Care and what could be different?</a:t>
            </a:r>
          </a:p>
          <a:p>
            <a:pPr marL="257175" indent="-257175">
              <a:lnSpc>
                <a:spcPct val="107000"/>
              </a:lnSpc>
              <a:buFont typeface="Symbol" panose="05050102010706020507" pitchFamily="18" charset="2"/>
              <a:buChar char=""/>
            </a:pPr>
            <a:endParaRPr lang="en-GB" sz="1350" dirty="0">
              <a:latin typeface="Calibri" panose="020F050202020403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GB" sz="1350" dirty="0" smtClean="0">
                <a:latin typeface="Arial" panose="020B0604020202020204" pitchFamily="34" charset="0"/>
                <a:ea typeface="Calibri" panose="020F0502020204030204" pitchFamily="34" charset="0"/>
                <a:cs typeface="Arial" panose="020B0604020202020204" pitchFamily="34" charset="0"/>
              </a:rPr>
              <a:t>What resources/ skills might staff need?</a:t>
            </a:r>
          </a:p>
          <a:p>
            <a:pPr marL="257175" indent="-257175">
              <a:lnSpc>
                <a:spcPct val="107000"/>
              </a:lnSpc>
              <a:buFont typeface="Symbol" panose="05050102010706020507" pitchFamily="18" charset="2"/>
              <a:buChar char=""/>
            </a:pPr>
            <a:endParaRPr lang="en-GB" sz="1350" dirty="0">
              <a:latin typeface="Arial" panose="020B0604020202020204" pitchFamily="34" charset="0"/>
              <a:ea typeface="Calibri" panose="020F0502020204030204" pitchFamily="34" charset="0"/>
              <a:cs typeface="Arial" panose="020B0604020202020204" pitchFamily="34" charset="0"/>
            </a:endParaRPr>
          </a:p>
          <a:p>
            <a:pPr marL="257175" indent="-257175">
              <a:lnSpc>
                <a:spcPct val="107000"/>
              </a:lnSpc>
              <a:buFont typeface="Symbol" panose="05050102010706020507" pitchFamily="18" charset="2"/>
              <a:buChar char=""/>
            </a:pPr>
            <a:r>
              <a:rPr lang="en-GB" sz="1350" dirty="0" smtClean="0">
                <a:latin typeface="Arial" panose="020B0604020202020204" pitchFamily="34" charset="0"/>
                <a:ea typeface="Calibri" panose="020F0502020204030204" pitchFamily="34" charset="0"/>
                <a:cs typeface="Arial" panose="020B0604020202020204" pitchFamily="34" charset="0"/>
              </a:rPr>
              <a:t>Staff Wellbeing needs protected: what helps?</a:t>
            </a:r>
            <a:endParaRPr lang="en-GB" sz="135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010260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lines of enquiry in focus groups</a:t>
            </a:r>
            <a:endParaRPr lang="en-GB" dirty="0"/>
          </a:p>
        </p:txBody>
      </p:sp>
      <p:pic>
        <p:nvPicPr>
          <p:cNvPr id="4" name="Content Placeholder 3"/>
          <p:cNvPicPr>
            <a:picLocks noGrp="1" noChangeAspect="1"/>
          </p:cNvPicPr>
          <p:nvPr>
            <p:ph idx="1"/>
          </p:nvPr>
        </p:nvPicPr>
        <p:blipFill rotWithShape="1">
          <a:blip r:embed="rId2"/>
          <a:srcRect l="4445" t="6155" r="5185" b="10769"/>
          <a:stretch/>
        </p:blipFill>
        <p:spPr>
          <a:xfrm>
            <a:off x="107504" y="1059583"/>
            <a:ext cx="9036496" cy="3888432"/>
          </a:xfrm>
          <a:prstGeom prst="rect">
            <a:avLst/>
          </a:prstGeom>
        </p:spPr>
      </p:pic>
    </p:spTree>
    <p:extLst>
      <p:ext uri="{BB962C8B-B14F-4D97-AF65-F5344CB8AC3E}">
        <p14:creationId xmlns:p14="http://schemas.microsoft.com/office/powerpoint/2010/main" val="4481910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7790834"/>
              </p:ext>
            </p:extLst>
          </p:nvPr>
        </p:nvGraphicFramePr>
        <p:xfrm>
          <a:off x="1691680" y="622071"/>
          <a:ext cx="6386259" cy="4425208"/>
        </p:xfrm>
        <a:graphic>
          <a:graphicData uri="http://schemas.openxmlformats.org/drawingml/2006/table">
            <a:tbl>
              <a:tblPr firstRow="1" firstCol="1" bandRow="1"/>
              <a:tblGrid>
                <a:gridCol w="1168028">
                  <a:extLst>
                    <a:ext uri="{9D8B030D-6E8A-4147-A177-3AD203B41FA5}">
                      <a16:colId xmlns:a16="http://schemas.microsoft.com/office/drawing/2014/main" val="3037664658"/>
                    </a:ext>
                  </a:extLst>
                </a:gridCol>
                <a:gridCol w="844323">
                  <a:extLst>
                    <a:ext uri="{9D8B030D-6E8A-4147-A177-3AD203B41FA5}">
                      <a16:colId xmlns:a16="http://schemas.microsoft.com/office/drawing/2014/main" val="1196336836"/>
                    </a:ext>
                  </a:extLst>
                </a:gridCol>
                <a:gridCol w="850698">
                  <a:extLst>
                    <a:ext uri="{9D8B030D-6E8A-4147-A177-3AD203B41FA5}">
                      <a16:colId xmlns:a16="http://schemas.microsoft.com/office/drawing/2014/main" val="450745243"/>
                    </a:ext>
                  </a:extLst>
                </a:gridCol>
                <a:gridCol w="944198">
                  <a:extLst>
                    <a:ext uri="{9D8B030D-6E8A-4147-A177-3AD203B41FA5}">
                      <a16:colId xmlns:a16="http://schemas.microsoft.com/office/drawing/2014/main" val="1074695138"/>
                    </a:ext>
                  </a:extLst>
                </a:gridCol>
                <a:gridCol w="888239">
                  <a:extLst>
                    <a:ext uri="{9D8B030D-6E8A-4147-A177-3AD203B41FA5}">
                      <a16:colId xmlns:a16="http://schemas.microsoft.com/office/drawing/2014/main" val="3049656105"/>
                    </a:ext>
                  </a:extLst>
                </a:gridCol>
                <a:gridCol w="881157">
                  <a:extLst>
                    <a:ext uri="{9D8B030D-6E8A-4147-A177-3AD203B41FA5}">
                      <a16:colId xmlns:a16="http://schemas.microsoft.com/office/drawing/2014/main" val="1794370807"/>
                    </a:ext>
                  </a:extLst>
                </a:gridCol>
                <a:gridCol w="809616">
                  <a:extLst>
                    <a:ext uri="{9D8B030D-6E8A-4147-A177-3AD203B41FA5}">
                      <a16:colId xmlns:a16="http://schemas.microsoft.com/office/drawing/2014/main" val="519377741"/>
                    </a:ext>
                  </a:extLst>
                </a:gridCol>
              </a:tblGrid>
              <a:tr h="207665">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task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Jan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Feb</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March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April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May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June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68105"/>
                  </a:ext>
                </a:extLst>
              </a:tr>
              <a:tr h="404037">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Scoping/ Planning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348381"/>
                  </a:ext>
                </a:extLst>
              </a:tr>
              <a:tr h="415957">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Evidence Review</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316672"/>
                  </a:ext>
                </a:extLst>
              </a:tr>
              <a:tr h="415957">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Governance Meetings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8229794"/>
                  </a:ext>
                </a:extLst>
              </a:tr>
              <a:tr h="404037">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Stakeholder Engagement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1975470885"/>
                  </a:ext>
                </a:extLst>
              </a:tr>
              <a:tr h="404037">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Focus Groups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336754"/>
                  </a:ext>
                </a:extLst>
              </a:tr>
              <a:tr h="580081">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Expert Reference Group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816762"/>
                  </a:ext>
                </a:extLst>
              </a:tr>
              <a:tr h="415957">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Collating Report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3430378109"/>
                  </a:ext>
                </a:extLst>
              </a:tr>
              <a:tr h="773443">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Final Debrief with Experts by Experience Group</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1245475800"/>
                  </a:ext>
                </a:extLst>
              </a:tr>
              <a:tr h="404037">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Final report submitted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effectLst/>
                          <a:latin typeface="Calibri" panose="020F0502020204030204" pitchFamily="34" charset="0"/>
                          <a:ea typeface="Calibri" panose="020F0502020204030204" pitchFamily="34" charset="0"/>
                          <a:cs typeface="Calibri" panose="020F0502020204030204" pitchFamily="34"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Calibri" panose="020F0502020204030204" pitchFamily="34" charset="0"/>
                          <a:ea typeface="Calibri" panose="020F0502020204030204" pitchFamily="34" charset="0"/>
                          <a:cs typeface="Calibri" panose="020F0502020204030204" pitchFamily="34"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223" marR="56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extLst>
                  <a:ext uri="{0D108BD9-81ED-4DB2-BD59-A6C34878D82A}">
                    <a16:rowId xmlns:a16="http://schemas.microsoft.com/office/drawing/2014/main" val="573094431"/>
                  </a:ext>
                </a:extLst>
              </a:tr>
            </a:tbl>
          </a:graphicData>
        </a:graphic>
      </p:graphicFrame>
    </p:spTree>
    <p:extLst>
      <p:ext uri="{BB962C8B-B14F-4D97-AF65-F5344CB8AC3E}">
        <p14:creationId xmlns:p14="http://schemas.microsoft.com/office/powerpoint/2010/main" val="31253709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B1E2-16D4-8CA9-B481-82A6E6D77292}"/>
              </a:ext>
            </a:extLst>
          </p:cNvPr>
          <p:cNvSpPr>
            <a:spLocks noGrp="1"/>
          </p:cNvSpPr>
          <p:nvPr>
            <p:ph type="title"/>
          </p:nvPr>
        </p:nvSpPr>
        <p:spPr/>
        <p:txBody>
          <a:bodyPr/>
          <a:lstStyle/>
          <a:p>
            <a:r>
              <a:rPr lang="en-GB" dirty="0"/>
              <a:t>Evidence Review Recommendations </a:t>
            </a:r>
          </a:p>
        </p:txBody>
      </p:sp>
      <p:graphicFrame>
        <p:nvGraphicFramePr>
          <p:cNvPr id="4" name="Content Placeholder 3">
            <a:extLst>
              <a:ext uri="{FF2B5EF4-FFF2-40B4-BE49-F238E27FC236}">
                <a16:creationId xmlns:a16="http://schemas.microsoft.com/office/drawing/2014/main" id="{D228A104-A9DB-89D4-B46A-E64971FF3075}"/>
              </a:ext>
            </a:extLst>
          </p:cNvPr>
          <p:cNvGraphicFramePr>
            <a:graphicFrameLocks noGrp="1"/>
          </p:cNvGraphicFramePr>
          <p:nvPr>
            <p:ph idx="1"/>
            <p:extLst>
              <p:ext uri="{D42A27DB-BD31-4B8C-83A1-F6EECF244321}">
                <p14:modId xmlns:p14="http://schemas.microsoft.com/office/powerpoint/2010/main" val="480243752"/>
              </p:ext>
            </p:extLst>
          </p:nvPr>
        </p:nvGraphicFramePr>
        <p:xfrm>
          <a:off x="35145" y="611142"/>
          <a:ext cx="9073008" cy="3815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58FB266-22F4-03BE-206A-BB273C1C8737}"/>
              </a:ext>
            </a:extLst>
          </p:cNvPr>
          <p:cNvSpPr txBox="1"/>
          <p:nvPr/>
        </p:nvSpPr>
        <p:spPr>
          <a:xfrm>
            <a:off x="5004048" y="2856819"/>
            <a:ext cx="2520280" cy="15744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200" dirty="0"/>
              <a:t>Specific healthcare pathways can be improved by taking a trauma-informed approach. There is evidence of good practice already for a trauma-informed perinatal pathway; this should be implemented.</a:t>
            </a:r>
          </a:p>
          <a:p>
            <a:endParaRPr lang="en-GB" sz="1200" dirty="0"/>
          </a:p>
        </p:txBody>
      </p:sp>
      <p:sp>
        <p:nvSpPr>
          <p:cNvPr id="7" name="TextBox 6">
            <a:extLst>
              <a:ext uri="{FF2B5EF4-FFF2-40B4-BE49-F238E27FC236}">
                <a16:creationId xmlns:a16="http://schemas.microsoft.com/office/drawing/2014/main" id="{EA8ADFBC-B2F5-8A7D-2E41-7591A085F86D}"/>
              </a:ext>
            </a:extLst>
          </p:cNvPr>
          <p:cNvSpPr txBox="1"/>
          <p:nvPr/>
        </p:nvSpPr>
        <p:spPr>
          <a:xfrm>
            <a:off x="7707850" y="2472640"/>
            <a:ext cx="1454968" cy="195438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100" dirty="0"/>
              <a:t>There needs to be routine screening for traumatic head injury of all women. Trauma specific interventions adapted to meet the needs of these women should be considered.</a:t>
            </a:r>
          </a:p>
          <a:p>
            <a:endParaRPr lang="en-GB" sz="1100" dirty="0"/>
          </a:p>
        </p:txBody>
      </p:sp>
    </p:spTree>
    <p:extLst>
      <p:ext uri="{BB962C8B-B14F-4D97-AF65-F5344CB8AC3E}">
        <p14:creationId xmlns:p14="http://schemas.microsoft.com/office/powerpoint/2010/main" val="2919976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822D-D66F-FBE8-1247-DCFD65351F25}"/>
              </a:ext>
            </a:extLst>
          </p:cNvPr>
          <p:cNvSpPr>
            <a:spLocks noGrp="1"/>
          </p:cNvSpPr>
          <p:nvPr>
            <p:ph type="title"/>
          </p:nvPr>
        </p:nvSpPr>
        <p:spPr/>
        <p:txBody>
          <a:bodyPr/>
          <a:lstStyle/>
          <a:p>
            <a:r>
              <a:rPr lang="en-GB" dirty="0"/>
              <a:t>Evidence Review Recommendations Continued </a:t>
            </a:r>
          </a:p>
        </p:txBody>
      </p:sp>
      <p:sp>
        <p:nvSpPr>
          <p:cNvPr id="4" name="TextBox 3">
            <a:extLst>
              <a:ext uri="{FF2B5EF4-FFF2-40B4-BE49-F238E27FC236}">
                <a16:creationId xmlns:a16="http://schemas.microsoft.com/office/drawing/2014/main" id="{328B74B4-E496-9AC6-D129-9E182150A8F7}"/>
              </a:ext>
            </a:extLst>
          </p:cNvPr>
          <p:cNvSpPr txBox="1"/>
          <p:nvPr/>
        </p:nvSpPr>
        <p:spPr>
          <a:xfrm>
            <a:off x="323528" y="795357"/>
            <a:ext cx="230425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200" dirty="0"/>
              <a:t>Traumatised women must not be given or considered to meet the criteria for personality disorder in order to access TIC/TS care.</a:t>
            </a:r>
          </a:p>
          <a:p>
            <a:endParaRPr lang="en-GB" sz="1200" dirty="0"/>
          </a:p>
        </p:txBody>
      </p:sp>
      <p:sp>
        <p:nvSpPr>
          <p:cNvPr id="5" name="TextBox 4">
            <a:extLst>
              <a:ext uri="{FF2B5EF4-FFF2-40B4-BE49-F238E27FC236}">
                <a16:creationId xmlns:a16="http://schemas.microsoft.com/office/drawing/2014/main" id="{14E7AADF-2D36-F7B2-3D19-88856D758220}"/>
              </a:ext>
            </a:extLst>
          </p:cNvPr>
          <p:cNvSpPr txBox="1"/>
          <p:nvPr/>
        </p:nvSpPr>
        <p:spPr>
          <a:xfrm>
            <a:off x="5436096" y="2750203"/>
            <a:ext cx="345638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200" dirty="0"/>
              <a:t>Co-production is key to TIC. This includes people with lived experience leading on designing and delivering training, and co-producing outcome measures to assess whether TIC/TS interventions have been successful.</a:t>
            </a:r>
          </a:p>
          <a:p>
            <a:endParaRPr lang="en-GB" sz="1200" dirty="0"/>
          </a:p>
        </p:txBody>
      </p:sp>
      <p:sp>
        <p:nvSpPr>
          <p:cNvPr id="6" name="TextBox 5">
            <a:extLst>
              <a:ext uri="{FF2B5EF4-FFF2-40B4-BE49-F238E27FC236}">
                <a16:creationId xmlns:a16="http://schemas.microsoft.com/office/drawing/2014/main" id="{96F0D55B-B5B2-566F-A047-72758B032D0A}"/>
              </a:ext>
            </a:extLst>
          </p:cNvPr>
          <p:cNvSpPr txBox="1"/>
          <p:nvPr/>
        </p:nvSpPr>
        <p:spPr>
          <a:xfrm>
            <a:off x="2641902" y="1707654"/>
            <a:ext cx="295804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1200" dirty="0"/>
              <a:t>Consider implementing TIC approaches and interventions that centre the context of distress, rather than individual pathology.</a:t>
            </a:r>
          </a:p>
          <a:p>
            <a:endParaRPr lang="en-GB" sz="1200" dirty="0"/>
          </a:p>
        </p:txBody>
      </p:sp>
      <p:grpSp>
        <p:nvGrpSpPr>
          <p:cNvPr id="7" name="Group 6"/>
          <p:cNvGrpSpPr/>
          <p:nvPr/>
        </p:nvGrpSpPr>
        <p:grpSpPr>
          <a:xfrm>
            <a:off x="1187624" y="2771631"/>
            <a:ext cx="2086006" cy="1305818"/>
            <a:chOff x="5186803" y="2212868"/>
            <a:chExt cx="2086006" cy="1305818"/>
          </a:xfrm>
        </p:grpSpPr>
        <p:sp>
          <p:nvSpPr>
            <p:cNvPr id="8" name="Rectangle 7"/>
            <p:cNvSpPr/>
            <p:nvPr/>
          </p:nvSpPr>
          <p:spPr>
            <a:xfrm>
              <a:off x="5186803" y="2212868"/>
              <a:ext cx="2086006" cy="1305818"/>
            </a:xfrm>
            <a:prstGeom prst="rect">
              <a:avLst/>
            </a:prstGeom>
          </p:spPr>
          <p:style>
            <a:lnRef idx="1">
              <a:schemeClr val="accent5"/>
            </a:lnRef>
            <a:fillRef idx="2">
              <a:schemeClr val="accent5"/>
            </a:fillRef>
            <a:effectRef idx="1">
              <a:schemeClr val="accent5"/>
            </a:effectRef>
            <a:fontRef idx="minor">
              <a:schemeClr val="dk1"/>
            </a:fontRef>
          </p:style>
        </p:sp>
        <p:sp>
          <p:nvSpPr>
            <p:cNvPr id="9" name="TextBox 8"/>
            <p:cNvSpPr txBox="1"/>
            <p:nvPr/>
          </p:nvSpPr>
          <p:spPr>
            <a:xfrm>
              <a:off x="5186803" y="2212868"/>
              <a:ext cx="2086006" cy="130581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Apart from some therapeutic communities, the prison environment is not in general conducive to trauma-informed work. </a:t>
              </a:r>
            </a:p>
          </p:txBody>
        </p:sp>
      </p:grpSp>
      <p:sp>
        <p:nvSpPr>
          <p:cNvPr id="10" name="TextBox 9">
            <a:extLst>
              <a:ext uri="{FF2B5EF4-FFF2-40B4-BE49-F238E27FC236}">
                <a16:creationId xmlns:a16="http://schemas.microsoft.com/office/drawing/2014/main" id="{408A1965-FC30-3758-2E6C-A34778334387}"/>
              </a:ext>
            </a:extLst>
          </p:cNvPr>
          <p:cNvSpPr txBox="1"/>
          <p:nvPr/>
        </p:nvSpPr>
        <p:spPr>
          <a:xfrm>
            <a:off x="6156176" y="987574"/>
            <a:ext cx="18002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200" dirty="0"/>
              <a:t>No woman should be forced to take part in a trauma-based intervention as part of a sentence plan. Consent is of paramount importance.</a:t>
            </a:r>
          </a:p>
          <a:p>
            <a:endParaRPr lang="en-GB" sz="1200" dirty="0"/>
          </a:p>
        </p:txBody>
      </p:sp>
    </p:spTree>
    <p:extLst>
      <p:ext uri="{BB962C8B-B14F-4D97-AF65-F5344CB8AC3E}">
        <p14:creationId xmlns:p14="http://schemas.microsoft.com/office/powerpoint/2010/main" val="41781543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Emergent themes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111630"/>
              </p:ext>
            </p:extLst>
          </p:nvPr>
        </p:nvGraphicFramePr>
        <p:xfrm>
          <a:off x="914400" y="771525"/>
          <a:ext cx="7761288" cy="367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21874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Peers</a:t>
            </a:r>
            <a:endParaRPr lang="en-GB" dirty="0"/>
          </a:p>
        </p:txBody>
      </p:sp>
      <p:sp>
        <p:nvSpPr>
          <p:cNvPr id="3" name="Content Placeholder 2"/>
          <p:cNvSpPr>
            <a:spLocks noGrp="1"/>
          </p:cNvSpPr>
          <p:nvPr>
            <p:ph idx="1"/>
          </p:nvPr>
        </p:nvSpPr>
        <p:spPr/>
        <p:txBody>
          <a:bodyPr/>
          <a:lstStyle/>
          <a:p>
            <a:r>
              <a:rPr lang="en-GB" dirty="0" smtClean="0"/>
              <a:t>In training</a:t>
            </a:r>
          </a:p>
          <a:p>
            <a:r>
              <a:rPr lang="en-GB" dirty="0" smtClean="0"/>
              <a:t>In support</a:t>
            </a:r>
          </a:p>
          <a:p>
            <a:r>
              <a:rPr lang="en-GB" dirty="0" smtClean="0"/>
              <a:t>In crisis</a:t>
            </a:r>
          </a:p>
          <a:p>
            <a:r>
              <a:rPr lang="en-GB" dirty="0" smtClean="0"/>
              <a:t>In leadership</a:t>
            </a:r>
          </a:p>
          <a:p>
            <a:r>
              <a:rPr lang="en-GB" dirty="0" smtClean="0"/>
              <a:t>Advocates</a:t>
            </a:r>
          </a:p>
          <a:p>
            <a:r>
              <a:rPr lang="en-GB" dirty="0" smtClean="0"/>
              <a:t>Mentored</a:t>
            </a:r>
          </a:p>
          <a:p>
            <a:r>
              <a:rPr lang="en-GB" dirty="0" smtClean="0"/>
              <a:t>Governed</a:t>
            </a:r>
          </a:p>
          <a:p>
            <a:r>
              <a:rPr lang="en-GB" dirty="0" smtClean="0"/>
              <a:t>External</a:t>
            </a:r>
          </a:p>
          <a:p>
            <a:endParaRPr lang="en-GB" dirty="0"/>
          </a:p>
        </p:txBody>
      </p:sp>
    </p:spTree>
    <p:extLst>
      <p:ext uri="{BB962C8B-B14F-4D97-AF65-F5344CB8AC3E}">
        <p14:creationId xmlns:p14="http://schemas.microsoft.com/office/powerpoint/2010/main" val="1035305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BD28-14CE-6E44-89F6-0CA9EACED940}"/>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bg1"/>
                </a:solidFill>
              </a:rPr>
              <a:t>TiCA Project</a:t>
            </a:r>
          </a:p>
        </p:txBody>
      </p:sp>
      <p:sp>
        <p:nvSpPr>
          <p:cNvPr id="3" name="Content Placeholder 2">
            <a:extLst>
              <a:ext uri="{FF2B5EF4-FFF2-40B4-BE49-F238E27FC236}">
                <a16:creationId xmlns:a16="http://schemas.microsoft.com/office/drawing/2014/main" id="{DA2A3DE8-8DC5-3549-8C6F-2C8B9A83B82A}"/>
              </a:ext>
            </a:extLst>
          </p:cNvPr>
          <p:cNvSpPr>
            <a:spLocks noGrp="1"/>
          </p:cNvSpPr>
          <p:nvPr>
            <p:ph idx="1"/>
          </p:nvPr>
        </p:nvSpPr>
        <p:spPr>
          <a:xfrm>
            <a:off x="914400" y="987574"/>
            <a:ext cx="7762056" cy="295232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600" b="1" dirty="0"/>
              <a:t>A Core Action Group </a:t>
            </a:r>
            <a:r>
              <a:rPr lang="en-US" sz="1600" dirty="0"/>
              <a:t>was established and meets monthly with </a:t>
            </a:r>
            <a:r>
              <a:rPr lang="en-US" sz="1600" b="1" dirty="0"/>
              <a:t>18 members </a:t>
            </a:r>
            <a:r>
              <a:rPr lang="en-US" sz="1600" dirty="0"/>
              <a:t>giving good national representation, lived experience and expertise in a variety of settings.</a:t>
            </a:r>
          </a:p>
          <a:p>
            <a:pPr indent="0">
              <a:buNone/>
            </a:pPr>
            <a:endParaRPr lang="en-US" sz="1600" dirty="0"/>
          </a:p>
          <a:p>
            <a:pPr marL="0" indent="0">
              <a:buNone/>
            </a:pPr>
            <a:r>
              <a:rPr lang="en-US" sz="1600" dirty="0"/>
              <a:t> The Core Action Group oversees:</a:t>
            </a:r>
          </a:p>
          <a:p>
            <a:r>
              <a:rPr lang="en-US" sz="1600" dirty="0"/>
              <a:t>The </a:t>
            </a:r>
            <a:r>
              <a:rPr lang="en-US" altLang="en-US" sz="1600" dirty="0">
                <a:ea typeface="Calibri" panose="020F0502020204030204" pitchFamily="34" charset="0"/>
              </a:rPr>
              <a:t>Trauma Informed Care workspace on the</a:t>
            </a:r>
            <a:r>
              <a:rPr lang="en-US" sz="1600" dirty="0"/>
              <a:t> NHS Futures Platform </a:t>
            </a:r>
          </a:p>
          <a:p>
            <a:r>
              <a:rPr lang="en-US" sz="1600" dirty="0"/>
              <a:t>Regular webinars </a:t>
            </a:r>
          </a:p>
          <a:p>
            <a:r>
              <a:rPr lang="en-US" sz="1600" dirty="0"/>
              <a:t>A coaching and mentoring offer</a:t>
            </a:r>
          </a:p>
          <a:p>
            <a:r>
              <a:rPr lang="en-US" sz="1600" dirty="0"/>
              <a:t>An external evaluation to shape the </a:t>
            </a:r>
            <a:r>
              <a:rPr lang="en-US" sz="1600" dirty="0" smtClean="0"/>
              <a:t>work</a:t>
            </a:r>
          </a:p>
          <a:p>
            <a:r>
              <a:rPr lang="en-US" sz="1600" dirty="0" smtClean="0"/>
              <a:t>Specific project work </a:t>
            </a:r>
            <a:r>
              <a:rPr lang="en-US" sz="1600" dirty="0" err="1" smtClean="0"/>
              <a:t>eg</a:t>
            </a:r>
            <a:r>
              <a:rPr lang="en-US" sz="1600" dirty="0" smtClean="0"/>
              <a:t> practice guidance</a:t>
            </a:r>
            <a:endParaRPr lang="en-US" sz="1600" dirty="0"/>
          </a:p>
          <a:p>
            <a:pPr marL="0" indent="0">
              <a:buNone/>
            </a:pPr>
            <a:endParaRPr lang="en-US" dirty="0"/>
          </a:p>
        </p:txBody>
      </p:sp>
    </p:spTree>
    <p:extLst>
      <p:ext uri="{BB962C8B-B14F-4D97-AF65-F5344CB8AC3E}">
        <p14:creationId xmlns:p14="http://schemas.microsoft.com/office/powerpoint/2010/main" val="3393354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wellbeing</a:t>
            </a:r>
            <a:endParaRPr lang="en-GB" dirty="0"/>
          </a:p>
        </p:txBody>
      </p:sp>
      <p:sp>
        <p:nvSpPr>
          <p:cNvPr id="3" name="Content Placeholder 2"/>
          <p:cNvSpPr>
            <a:spLocks noGrp="1"/>
          </p:cNvSpPr>
          <p:nvPr>
            <p:ph idx="1"/>
          </p:nvPr>
        </p:nvSpPr>
        <p:spPr/>
        <p:txBody>
          <a:bodyPr/>
          <a:lstStyle/>
          <a:p>
            <a:r>
              <a:rPr lang="en-GB" dirty="0" smtClean="0"/>
              <a:t>Independent</a:t>
            </a:r>
          </a:p>
          <a:p>
            <a:r>
              <a:rPr lang="en-GB" dirty="0" smtClean="0"/>
              <a:t>Wellbeing oriented</a:t>
            </a:r>
          </a:p>
          <a:p>
            <a:r>
              <a:rPr lang="en-GB" dirty="0" smtClean="0"/>
              <a:t>Schwartz</a:t>
            </a:r>
          </a:p>
          <a:p>
            <a:r>
              <a:rPr lang="en-GB" dirty="0" err="1" smtClean="0"/>
              <a:t>Postvention</a:t>
            </a:r>
            <a:endParaRPr lang="en-GB" dirty="0" smtClean="0"/>
          </a:p>
          <a:p>
            <a:r>
              <a:rPr lang="en-GB" dirty="0" smtClean="0"/>
              <a:t>Screening for </a:t>
            </a:r>
            <a:r>
              <a:rPr lang="en-GB" dirty="0" err="1" smtClean="0"/>
              <a:t>ptsd</a:t>
            </a:r>
            <a:endParaRPr lang="en-GB" dirty="0" smtClean="0"/>
          </a:p>
          <a:p>
            <a:endParaRPr lang="en-GB" dirty="0"/>
          </a:p>
        </p:txBody>
      </p:sp>
    </p:spTree>
    <p:extLst>
      <p:ext uri="{BB962C8B-B14F-4D97-AF65-F5344CB8AC3E}">
        <p14:creationId xmlns:p14="http://schemas.microsoft.com/office/powerpoint/2010/main" val="3516663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disclosure</a:t>
            </a:r>
            <a:endParaRPr lang="en-GB" dirty="0"/>
          </a:p>
        </p:txBody>
      </p:sp>
      <p:sp>
        <p:nvSpPr>
          <p:cNvPr id="3" name="Content Placeholder 2"/>
          <p:cNvSpPr>
            <a:spLocks noGrp="1"/>
          </p:cNvSpPr>
          <p:nvPr>
            <p:ph idx="1"/>
          </p:nvPr>
        </p:nvSpPr>
        <p:spPr/>
        <p:txBody>
          <a:bodyPr/>
          <a:lstStyle/>
          <a:p>
            <a:r>
              <a:rPr lang="en-GB" dirty="0" smtClean="0"/>
              <a:t>No routine enquiry on entry</a:t>
            </a:r>
          </a:p>
          <a:p>
            <a:r>
              <a:rPr lang="en-GB" dirty="0" smtClean="0"/>
              <a:t>Consent for info to follow</a:t>
            </a:r>
          </a:p>
          <a:p>
            <a:r>
              <a:rPr lang="en-GB" dirty="0" smtClean="0"/>
              <a:t>Screening for symptoms instead</a:t>
            </a:r>
            <a:endParaRPr lang="en-GB" dirty="0"/>
          </a:p>
          <a:p>
            <a:r>
              <a:rPr lang="en-GB" dirty="0" smtClean="0"/>
              <a:t>Compassionate listening</a:t>
            </a:r>
          </a:p>
          <a:p>
            <a:r>
              <a:rPr lang="en-GB" dirty="0" smtClean="0"/>
              <a:t>Referral on release</a:t>
            </a:r>
          </a:p>
        </p:txBody>
      </p:sp>
    </p:spTree>
    <p:extLst>
      <p:ext uri="{BB962C8B-B14F-4D97-AF65-F5344CB8AC3E}">
        <p14:creationId xmlns:p14="http://schemas.microsoft.com/office/powerpoint/2010/main" val="561441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crises</a:t>
            </a:r>
            <a:endParaRPr lang="en-GB" dirty="0"/>
          </a:p>
        </p:txBody>
      </p:sp>
      <p:sp>
        <p:nvSpPr>
          <p:cNvPr id="3" name="Content Placeholder 2"/>
          <p:cNvSpPr>
            <a:spLocks noGrp="1"/>
          </p:cNvSpPr>
          <p:nvPr>
            <p:ph idx="1"/>
          </p:nvPr>
        </p:nvSpPr>
        <p:spPr/>
        <p:txBody>
          <a:bodyPr/>
          <a:lstStyle/>
          <a:p>
            <a:r>
              <a:rPr lang="en-GB" dirty="0" smtClean="0"/>
              <a:t>Framing within context rather than always disorder or personality or past trauma</a:t>
            </a:r>
          </a:p>
          <a:p>
            <a:r>
              <a:rPr lang="en-GB" dirty="0" smtClean="0"/>
              <a:t>Support offered early </a:t>
            </a:r>
          </a:p>
          <a:p>
            <a:r>
              <a:rPr lang="en-GB" dirty="0" smtClean="0"/>
              <a:t>Support not dependent on crisis</a:t>
            </a:r>
          </a:p>
          <a:p>
            <a:r>
              <a:rPr lang="en-GB" dirty="0" smtClean="0"/>
              <a:t>Safety planning</a:t>
            </a:r>
          </a:p>
          <a:p>
            <a:r>
              <a:rPr lang="en-GB" dirty="0" smtClean="0"/>
              <a:t>Interventions for immediate distress</a:t>
            </a:r>
          </a:p>
          <a:p>
            <a:r>
              <a:rPr lang="en-GB" dirty="0" smtClean="0"/>
              <a:t>Mindful of impact of witnessing this on others</a:t>
            </a:r>
          </a:p>
          <a:p>
            <a:endParaRPr lang="en-GB" dirty="0"/>
          </a:p>
        </p:txBody>
      </p:sp>
    </p:spTree>
    <p:extLst>
      <p:ext uri="{BB962C8B-B14F-4D97-AF65-F5344CB8AC3E}">
        <p14:creationId xmlns:p14="http://schemas.microsoft.com/office/powerpoint/2010/main" val="2090657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interventions</a:t>
            </a:r>
            <a:endParaRPr lang="en-GB" dirty="0"/>
          </a:p>
        </p:txBody>
      </p:sp>
      <p:sp>
        <p:nvSpPr>
          <p:cNvPr id="3" name="Content Placeholder 2"/>
          <p:cNvSpPr>
            <a:spLocks noGrp="1"/>
          </p:cNvSpPr>
          <p:nvPr>
            <p:ph idx="1"/>
          </p:nvPr>
        </p:nvSpPr>
        <p:spPr/>
        <p:txBody>
          <a:bodyPr/>
          <a:lstStyle/>
          <a:p>
            <a:r>
              <a:rPr lang="en-GB" dirty="0" smtClean="0"/>
              <a:t>Not dependent on diagnosis</a:t>
            </a:r>
          </a:p>
          <a:p>
            <a:r>
              <a:rPr lang="en-GB" dirty="0" smtClean="0"/>
              <a:t>Not pathway driven</a:t>
            </a:r>
          </a:p>
          <a:p>
            <a:r>
              <a:rPr lang="en-GB" dirty="0" smtClean="0"/>
              <a:t>Needs led and personalised</a:t>
            </a:r>
          </a:p>
          <a:p>
            <a:r>
              <a:rPr lang="en-GB" dirty="0" smtClean="0"/>
              <a:t>Trauma specific work primarily after discharge</a:t>
            </a:r>
          </a:p>
          <a:p>
            <a:r>
              <a:rPr lang="en-GB" dirty="0" smtClean="0"/>
              <a:t>Diversion where possible</a:t>
            </a:r>
          </a:p>
          <a:p>
            <a:r>
              <a:rPr lang="en-GB" dirty="0" smtClean="0"/>
              <a:t>Open access and not mandatory</a:t>
            </a:r>
          </a:p>
          <a:p>
            <a:r>
              <a:rPr lang="en-GB" dirty="0" smtClean="0"/>
              <a:t>Different options for long term prisoners</a:t>
            </a:r>
          </a:p>
          <a:p>
            <a:r>
              <a:rPr lang="en-GB" dirty="0" smtClean="0"/>
              <a:t>Range of therapies including body work</a:t>
            </a:r>
          </a:p>
          <a:p>
            <a:r>
              <a:rPr lang="en-GB" dirty="0" smtClean="0"/>
              <a:t>Activities available including training and self development</a:t>
            </a:r>
            <a:endParaRPr lang="en-GB" dirty="0"/>
          </a:p>
        </p:txBody>
      </p:sp>
    </p:spTree>
    <p:extLst>
      <p:ext uri="{BB962C8B-B14F-4D97-AF65-F5344CB8AC3E}">
        <p14:creationId xmlns:p14="http://schemas.microsoft.com/office/powerpoint/2010/main" val="2873355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t>
            </a:r>
            <a:endParaRPr lang="en-GB" dirty="0"/>
          </a:p>
        </p:txBody>
      </p:sp>
      <p:sp>
        <p:nvSpPr>
          <p:cNvPr id="3" name="Content Placeholder 2"/>
          <p:cNvSpPr>
            <a:spLocks noGrp="1"/>
          </p:cNvSpPr>
          <p:nvPr>
            <p:ph idx="1"/>
          </p:nvPr>
        </p:nvSpPr>
        <p:spPr/>
        <p:txBody>
          <a:bodyPr/>
          <a:lstStyle/>
          <a:p>
            <a:r>
              <a:rPr lang="en-GB" dirty="0" smtClean="0"/>
              <a:t>Staffing</a:t>
            </a:r>
          </a:p>
          <a:p>
            <a:r>
              <a:rPr lang="en-GB" dirty="0" smtClean="0"/>
              <a:t>Leadership</a:t>
            </a:r>
          </a:p>
          <a:p>
            <a:r>
              <a:rPr lang="en-GB" dirty="0" smtClean="0"/>
              <a:t>Qualifications and governance</a:t>
            </a:r>
          </a:p>
          <a:p>
            <a:r>
              <a:rPr lang="en-GB" dirty="0" smtClean="0"/>
              <a:t>Buildings</a:t>
            </a:r>
          </a:p>
          <a:p>
            <a:r>
              <a:rPr lang="en-GB" dirty="0" smtClean="0"/>
              <a:t>Reception</a:t>
            </a:r>
          </a:p>
          <a:p>
            <a:r>
              <a:rPr lang="en-GB" dirty="0" smtClean="0"/>
              <a:t>Quiet space </a:t>
            </a:r>
          </a:p>
          <a:p>
            <a:r>
              <a:rPr lang="en-GB" dirty="0" smtClean="0"/>
              <a:t>Adequate therapy rooms</a:t>
            </a:r>
          </a:p>
          <a:p>
            <a:endParaRPr lang="en-GB" dirty="0"/>
          </a:p>
        </p:txBody>
      </p:sp>
    </p:spTree>
    <p:extLst>
      <p:ext uri="{BB962C8B-B14F-4D97-AF65-F5344CB8AC3E}">
        <p14:creationId xmlns:p14="http://schemas.microsoft.com/office/powerpoint/2010/main" val="2946611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19587" t="18133" r="33005" b="10272"/>
          <a:stretch/>
        </p:blipFill>
        <p:spPr>
          <a:xfrm>
            <a:off x="1485900" y="754434"/>
            <a:ext cx="4652274" cy="3950045"/>
          </a:xfrm>
          <a:prstGeom prst="rect">
            <a:avLst/>
          </a:prstGeom>
        </p:spPr>
      </p:pic>
    </p:spTree>
    <p:extLst>
      <p:ext uri="{BB962C8B-B14F-4D97-AF65-F5344CB8AC3E}">
        <p14:creationId xmlns:p14="http://schemas.microsoft.com/office/powerpoint/2010/main" val="29280215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normAutofit lnSpcReduction="10000"/>
          </a:bodyPr>
          <a:lstStyle/>
          <a:p>
            <a:r>
              <a:rPr lang="en-GB" dirty="0"/>
              <a:t>Dr David Harvey, Clinical Director, Consultant Clinical Psychologist and Cognitive Analytic Therapist – Collaborative Planning and Quality Team (</a:t>
            </a:r>
            <a:r>
              <a:rPr lang="en-GB" dirty="0" err="1"/>
              <a:t>CPaQT</a:t>
            </a:r>
            <a:r>
              <a:rPr lang="en-GB" dirty="0"/>
              <a:t>), Humber Coast and Vale Provider Collaborative and Humber Teaching NHS Foundation Trust</a:t>
            </a:r>
          </a:p>
          <a:p>
            <a:r>
              <a:rPr lang="en-GB" dirty="0"/>
              <a:t>Darren Archer, Network Manager (Mental Health) – Northern England Clinical Networks</a:t>
            </a:r>
          </a:p>
          <a:p>
            <a:r>
              <a:rPr lang="en-GB" dirty="0"/>
              <a:t>Jo Lomani, Senior Project Manager, Expert by Experience, Provider Collaboratives Programme – NHS England and NHS Improvement</a:t>
            </a:r>
          </a:p>
          <a:p>
            <a:r>
              <a:rPr lang="en-GB" dirty="0"/>
              <a:t>Dr Charlie Brooker, Honorary Professor – Royal Holloway University of London</a:t>
            </a:r>
          </a:p>
          <a:p>
            <a:r>
              <a:rPr lang="en-GB" dirty="0"/>
              <a:t>Divya Dinraj, Project Manager - Mental Health Programmes – Academic Health Science Network North East and North Cumbria (AHSN NENC)</a:t>
            </a:r>
          </a:p>
          <a:p>
            <a:r>
              <a:rPr lang="en-GB" dirty="0"/>
              <a:t> </a:t>
            </a:r>
            <a:r>
              <a:rPr lang="en-GB" dirty="0" smtClean="0"/>
              <a:t>Peter </a:t>
            </a:r>
            <a:r>
              <a:rPr lang="en-GB" dirty="0"/>
              <a:t>Jones, Chair – Counselling in Prisons Network (CIPN)</a:t>
            </a:r>
          </a:p>
          <a:p>
            <a:r>
              <a:rPr lang="en-GB" dirty="0" err="1"/>
              <a:t>Alyce</a:t>
            </a:r>
            <a:r>
              <a:rPr lang="en-GB" dirty="0"/>
              <a:t>-Ellen Barber, NHSE Health &amp; Justice Lived Experience Network Chair</a:t>
            </a:r>
          </a:p>
          <a:p>
            <a:r>
              <a:rPr lang="en-GB" dirty="0"/>
              <a:t>Zoe Deith, Programme Facilitator, CRC</a:t>
            </a:r>
          </a:p>
          <a:p>
            <a:r>
              <a:rPr lang="en-GB" dirty="0"/>
              <a:t>Amina </a:t>
            </a:r>
            <a:r>
              <a:rPr lang="en-GB" dirty="0" err="1"/>
              <a:t>Ditta</a:t>
            </a:r>
            <a:r>
              <a:rPr lang="en-GB" dirty="0"/>
              <a:t>, Peer Support Team Co-ordinator,  Liaison and Diversion Service,  South Yorkshire Partnership Foundation Trust</a:t>
            </a:r>
          </a:p>
          <a:p>
            <a:r>
              <a:rPr lang="en-GB" dirty="0"/>
              <a:t> </a:t>
            </a:r>
          </a:p>
          <a:p>
            <a:endParaRPr lang="en-GB" dirty="0"/>
          </a:p>
        </p:txBody>
      </p:sp>
    </p:spTree>
    <p:extLst>
      <p:ext uri="{BB962C8B-B14F-4D97-AF65-F5344CB8AC3E}">
        <p14:creationId xmlns:p14="http://schemas.microsoft.com/office/powerpoint/2010/main" val="35337336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contacts</a:t>
            </a:r>
            <a:endParaRPr lang="en-GB" dirty="0"/>
          </a:p>
        </p:txBody>
      </p:sp>
      <p:sp>
        <p:nvSpPr>
          <p:cNvPr id="4" name="Text Placeholder 3"/>
          <p:cNvSpPr>
            <a:spLocks noGrp="1"/>
          </p:cNvSpPr>
          <p:nvPr>
            <p:ph type="body" sz="quarter" idx="10"/>
          </p:nvPr>
        </p:nvSpPr>
        <p:spPr/>
        <p:txBody>
          <a:bodyPr/>
          <a:lstStyle/>
          <a:p>
            <a:pPr marL="0" indent="0">
              <a:buNone/>
            </a:pPr>
            <a:endParaRPr lang="en-GB" dirty="0" smtClean="0">
              <a:hlinkClick r:id="rId2"/>
            </a:endParaRPr>
          </a:p>
          <a:p>
            <a:pPr marL="0" indent="0">
              <a:buNone/>
            </a:pPr>
            <a:endParaRPr lang="en-GB" dirty="0"/>
          </a:p>
          <a:p>
            <a:pPr marL="0" indent="0">
              <a:buNone/>
            </a:pPr>
            <a:r>
              <a:rPr lang="en-GB" dirty="0" smtClean="0"/>
              <a:t>Please send participants for focus groups to </a:t>
            </a:r>
            <a:r>
              <a:rPr lang="en-GB" dirty="0" smtClean="0">
                <a:hlinkClick r:id="rId2"/>
              </a:rPr>
              <a:t>divya.dinraj@ahsn-nenc.org.uk</a:t>
            </a:r>
            <a:endParaRPr lang="en-GB" dirty="0" smtClean="0"/>
          </a:p>
          <a:p>
            <a:pPr marL="0" indent="0">
              <a:buNone/>
            </a:pPr>
            <a:endParaRPr lang="en-GB" dirty="0"/>
          </a:p>
          <a:p>
            <a:pPr marL="0" indent="0">
              <a:buNone/>
            </a:pPr>
            <a:r>
              <a:rPr lang="en-GB" dirty="0" smtClean="0"/>
              <a:t>Thanks</a:t>
            </a:r>
          </a:p>
          <a:p>
            <a:pPr marL="0" indent="0">
              <a:buNone/>
            </a:pPr>
            <a:r>
              <a:rPr lang="en-GB" dirty="0" smtClean="0">
                <a:hlinkClick r:id="rId3"/>
              </a:rPr>
              <a:t>Angela.kennedy@cntw.nhs.uk</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58502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7C6F-27B5-1B4A-92AB-FAEA99451666}"/>
              </a:ext>
            </a:extLst>
          </p:cNvPr>
          <p:cNvSpPr>
            <a:spLocks noGrp="1"/>
          </p:cNvSpPr>
          <p:nvPr>
            <p:ph type="title"/>
          </p:nvPr>
        </p:nvSpPr>
        <p:spPr>
          <a:xfrm>
            <a:off x="632687" y="0"/>
            <a:ext cx="7886700" cy="1184466"/>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err="1">
                <a:solidFill>
                  <a:schemeClr val="bg1"/>
                </a:solidFill>
              </a:rPr>
              <a:t>FutureNHS</a:t>
            </a:r>
            <a:r>
              <a:rPr lang="en-US" sz="2000">
                <a:solidFill>
                  <a:schemeClr val="bg1"/>
                </a:solidFill>
              </a:rPr>
              <a:t> Platform </a:t>
            </a:r>
            <a:r>
              <a:rPr lang="en-US"/>
              <a:t/>
            </a:r>
            <a:br>
              <a:rPr lang="en-US"/>
            </a:br>
            <a:r>
              <a:rPr lang="en-US"/>
              <a:t/>
            </a:r>
            <a:br>
              <a:rPr lang="en-US"/>
            </a:br>
            <a:r>
              <a:rPr lang="en-GB" sz="1350"/>
              <a:t/>
            </a:r>
            <a:br>
              <a:rPr lang="en-GB" sz="1350"/>
            </a:br>
            <a:endParaRPr lang="en-US" sz="1350"/>
          </a:p>
        </p:txBody>
      </p:sp>
      <p:sp>
        <p:nvSpPr>
          <p:cNvPr id="3" name="Content Placeholder 2">
            <a:extLst>
              <a:ext uri="{FF2B5EF4-FFF2-40B4-BE49-F238E27FC236}">
                <a16:creationId xmlns:a16="http://schemas.microsoft.com/office/drawing/2014/main" id="{8BF666C9-7906-E449-8C47-71E53FF67DD6}"/>
              </a:ext>
            </a:extLst>
          </p:cNvPr>
          <p:cNvSpPr>
            <a:spLocks noGrp="1"/>
          </p:cNvSpPr>
          <p:nvPr>
            <p:ph idx="1"/>
          </p:nvPr>
        </p:nvSpPr>
        <p:spPr>
          <a:xfrm>
            <a:off x="628650" y="843558"/>
            <a:ext cx="7886700" cy="1278715"/>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altLang="en-US" sz="1600" dirty="0">
                <a:ea typeface="Calibri" panose="020F0502020204030204" pitchFamily="34" charset="0"/>
              </a:rPr>
              <a:t>The Trauma-informed Community of Action opened a workspace on the </a:t>
            </a:r>
            <a:r>
              <a:rPr lang="en-US" altLang="en-US" sz="1600" u="sng" dirty="0">
                <a:solidFill>
                  <a:srgbClr val="0563C1"/>
                </a:solidFill>
                <a:ea typeface="Calibri" panose="020F0502020204030204" pitchFamily="34" charset="0"/>
              </a:rPr>
              <a:t>Future NHS Collaboration Platform</a:t>
            </a:r>
            <a:r>
              <a:rPr lang="en-US" altLang="en-US" sz="1600" dirty="0">
                <a:ea typeface="Calibri" panose="020F0502020204030204" pitchFamily="34" charset="0"/>
              </a:rPr>
              <a:t> in March 2020 allowing  forum discussions and distribution of information. </a:t>
            </a:r>
            <a:r>
              <a:rPr lang="en-GB" sz="1600" dirty="0"/>
              <a:t>In November 2021, the community had </a:t>
            </a:r>
            <a:r>
              <a:rPr lang="en-GB" sz="1600" b="1" dirty="0"/>
              <a:t>825</a:t>
            </a:r>
            <a:r>
              <a:rPr lang="en-GB" sz="1600" dirty="0"/>
              <a:t> </a:t>
            </a:r>
            <a:r>
              <a:rPr lang="en-GB" sz="1600" b="1" dirty="0"/>
              <a:t>members. </a:t>
            </a:r>
            <a:r>
              <a:rPr lang="en-GB" sz="1600" dirty="0"/>
              <a:t>The profile of new members is illustrated below. </a:t>
            </a:r>
            <a:endParaRPr lang="en-US" sz="1600" dirty="0"/>
          </a:p>
          <a:p>
            <a:pPr marL="0" indent="0">
              <a:buNone/>
            </a:pPr>
            <a:endParaRPr lang="en-US" dirty="0"/>
          </a:p>
        </p:txBody>
      </p:sp>
      <p:graphicFrame>
        <p:nvGraphicFramePr>
          <p:cNvPr id="5" name="Chart 4">
            <a:extLst>
              <a:ext uri="{FF2B5EF4-FFF2-40B4-BE49-F238E27FC236}">
                <a16:creationId xmlns:a16="http://schemas.microsoft.com/office/drawing/2014/main" id="{12AD453B-4D13-448B-AA06-C5327EFB6ACC}"/>
              </a:ext>
            </a:extLst>
          </p:cNvPr>
          <p:cNvGraphicFramePr>
            <a:graphicFrameLocks/>
          </p:cNvGraphicFramePr>
          <p:nvPr>
            <p:extLst/>
          </p:nvPr>
        </p:nvGraphicFramePr>
        <p:xfrm>
          <a:off x="2174681" y="202802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8831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8083-1ABF-7940-A12E-028D2098D794}"/>
              </a:ext>
            </a:extLst>
          </p:cNvPr>
          <p:cNvSpPr>
            <a:spLocks noGrp="1"/>
          </p:cNvSpPr>
          <p:nvPr>
            <p:ph type="title"/>
          </p:nvPr>
        </p:nvSpPr>
        <p:spPr>
          <a:xfrm>
            <a:off x="899592" y="-6694"/>
            <a:ext cx="7762056" cy="517471"/>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err="1">
                <a:solidFill>
                  <a:schemeClr val="bg1"/>
                </a:solidFill>
              </a:rPr>
              <a:t>FutureNHS</a:t>
            </a:r>
            <a:r>
              <a:rPr lang="en-US" sz="2000">
                <a:solidFill>
                  <a:schemeClr val="bg1"/>
                </a:solidFill>
              </a:rPr>
              <a:t> Platform </a:t>
            </a:r>
          </a:p>
        </p:txBody>
      </p:sp>
      <p:sp>
        <p:nvSpPr>
          <p:cNvPr id="3" name="Content Placeholder 2">
            <a:extLst>
              <a:ext uri="{FF2B5EF4-FFF2-40B4-BE49-F238E27FC236}">
                <a16:creationId xmlns:a16="http://schemas.microsoft.com/office/drawing/2014/main" id="{C2D50F05-7F98-604E-A244-0F56C7B39F46}"/>
              </a:ext>
            </a:extLst>
          </p:cNvPr>
          <p:cNvSpPr>
            <a:spLocks noGrp="1"/>
          </p:cNvSpPr>
          <p:nvPr>
            <p:ph idx="1"/>
          </p:nvPr>
        </p:nvSpPr>
        <p:spPr>
          <a:xfrm>
            <a:off x="628650" y="1121377"/>
            <a:ext cx="7886700" cy="3511346"/>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GB" sz="1600"/>
              <a:t>The profile of members by affiliation shows that while over </a:t>
            </a:r>
            <a:r>
              <a:rPr lang="en-GB" sz="1600" b="1"/>
              <a:t>60% of members are connected with the NHS</a:t>
            </a:r>
            <a:r>
              <a:rPr lang="en-GB" sz="1600"/>
              <a:t>, a significant number of members are from elsewhere. </a:t>
            </a:r>
          </a:p>
          <a:p>
            <a:pPr marL="0" indent="0">
              <a:buNone/>
            </a:pPr>
            <a:r>
              <a:rPr lang="en-US"/>
              <a:t> </a:t>
            </a:r>
          </a:p>
        </p:txBody>
      </p:sp>
      <p:pic>
        <p:nvPicPr>
          <p:cNvPr id="4" name="Picture 3">
            <a:extLst>
              <a:ext uri="{FF2B5EF4-FFF2-40B4-BE49-F238E27FC236}">
                <a16:creationId xmlns:a16="http://schemas.microsoft.com/office/drawing/2014/main" id="{39F4A9A6-B700-1A4F-B3F4-9283A812ED04}"/>
              </a:ext>
            </a:extLst>
          </p:cNvPr>
          <p:cNvPicPr/>
          <p:nvPr/>
        </p:nvPicPr>
        <p:blipFill>
          <a:blip r:embed="rId2"/>
          <a:srcRect/>
          <a:stretch>
            <a:fillRect/>
          </a:stretch>
        </p:blipFill>
        <p:spPr bwMode="auto">
          <a:xfrm>
            <a:off x="2720346" y="2048133"/>
            <a:ext cx="3989373" cy="2685793"/>
          </a:xfrm>
          <a:prstGeom prst="rect">
            <a:avLst/>
          </a:prstGeom>
          <a:noFill/>
        </p:spPr>
      </p:pic>
    </p:spTree>
    <p:extLst>
      <p:ext uri="{BB962C8B-B14F-4D97-AF65-F5344CB8AC3E}">
        <p14:creationId xmlns:p14="http://schemas.microsoft.com/office/powerpoint/2010/main" val="962580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C15C-BFEC-9B48-AF80-8F933C34542B}"/>
              </a:ext>
            </a:extLst>
          </p:cNvPr>
          <p:cNvSpPr>
            <a:spLocks noGrp="1"/>
          </p:cNvSpPr>
          <p:nvPr>
            <p:ph type="title"/>
          </p:nvPr>
        </p:nvSpPr>
        <p:spPr/>
        <p:txBody>
          <a:bodyPr>
            <a:normAutofit/>
          </a:bodyPr>
          <a:lstStyle/>
          <a:p>
            <a:r>
              <a:rPr lang="en-US"/>
              <a:t>Co-production and lived experience leadership </a:t>
            </a:r>
          </a:p>
        </p:txBody>
      </p:sp>
      <p:sp>
        <p:nvSpPr>
          <p:cNvPr id="3" name="Content Placeholder 2">
            <a:extLst>
              <a:ext uri="{FF2B5EF4-FFF2-40B4-BE49-F238E27FC236}">
                <a16:creationId xmlns:a16="http://schemas.microsoft.com/office/drawing/2014/main" id="{3EF2F04B-B03D-D048-A924-9CB15C95E861}"/>
              </a:ext>
            </a:extLst>
          </p:cNvPr>
          <p:cNvSpPr>
            <a:spLocks noGrp="1"/>
          </p:cNvSpPr>
          <p:nvPr>
            <p:ph idx="1"/>
          </p:nvPr>
        </p:nvSpPr>
        <p:spPr/>
        <p:txBody>
          <a:bodyPr>
            <a:normAutofit fontScale="92500" lnSpcReduction="10000"/>
          </a:bodyPr>
          <a:lstStyle/>
          <a:p>
            <a:pPr marL="0" indent="0">
              <a:buNone/>
            </a:pPr>
            <a:r>
              <a:rPr lang="en-US" sz="1700" b="1" dirty="0"/>
              <a:t>The</a:t>
            </a:r>
            <a:r>
              <a:rPr lang="en-US" sz="1600" b="1" dirty="0"/>
              <a:t> TiCA Project prides itself on co-production and can demonstrate active involvement by:</a:t>
            </a:r>
          </a:p>
          <a:p>
            <a:pPr marL="0" indent="0">
              <a:buNone/>
            </a:pPr>
            <a:endParaRPr lang="en-US" sz="1600" b="1" dirty="0"/>
          </a:p>
          <a:p>
            <a:r>
              <a:rPr lang="en-US" sz="1600" dirty="0"/>
              <a:t>Lived experience representatives as members of  the Core Action Group</a:t>
            </a:r>
          </a:p>
          <a:p>
            <a:r>
              <a:rPr lang="en-US" sz="1600" dirty="0"/>
              <a:t>The CAG being co-chaired by a national </a:t>
            </a:r>
            <a:r>
              <a:rPr lang="en-US" sz="1600" dirty="0" err="1"/>
              <a:t>recognised</a:t>
            </a:r>
            <a:r>
              <a:rPr lang="en-US" sz="1600" dirty="0"/>
              <a:t> expert by experience and senior researcher </a:t>
            </a:r>
          </a:p>
          <a:p>
            <a:r>
              <a:rPr lang="en-US" sz="1600" dirty="0"/>
              <a:t> All webinars include expert by experience speakers </a:t>
            </a:r>
          </a:p>
          <a:p>
            <a:r>
              <a:rPr lang="en-US" sz="1600" dirty="0"/>
              <a:t>Some webinars are chaired by individuals with lived experience of using services </a:t>
            </a:r>
          </a:p>
          <a:p>
            <a:r>
              <a:rPr lang="en-US" sz="1600" dirty="0"/>
              <a:t>The topic of one webinar was best practice in lived experience leadership</a:t>
            </a:r>
          </a:p>
          <a:p>
            <a:r>
              <a:rPr lang="en-US" sz="1600" dirty="0" smtClean="0"/>
              <a:t>The </a:t>
            </a:r>
            <a:r>
              <a:rPr lang="en-US" sz="1600" dirty="0"/>
              <a:t>‘</a:t>
            </a:r>
            <a:r>
              <a:rPr lang="en-US" sz="1600" dirty="0" err="1"/>
              <a:t>Sensemaker</a:t>
            </a:r>
            <a:r>
              <a:rPr lang="en-US" sz="1600" dirty="0"/>
              <a:t>’ evaluation  is inherently a method of co production reflecting the complexity of situations and communities which allows expression of differing opinions and is derived from first-hand narratives and </a:t>
            </a:r>
            <a:r>
              <a:rPr lang="en-US" sz="1600" dirty="0" smtClean="0"/>
              <a:t>experience.</a:t>
            </a:r>
          </a:p>
          <a:p>
            <a:r>
              <a:rPr lang="en-US" sz="1600" dirty="0" smtClean="0"/>
              <a:t>Open narrative enquiry as a rapid method of consensus.</a:t>
            </a:r>
          </a:p>
          <a:p>
            <a:r>
              <a:rPr lang="en-US" sz="1600" dirty="0" smtClean="0"/>
              <a:t>Implementation guides using co-production </a:t>
            </a:r>
            <a:r>
              <a:rPr lang="en-US" sz="1600" dirty="0" err="1" smtClean="0"/>
              <a:t>eg</a:t>
            </a:r>
            <a:r>
              <a:rPr lang="en-US" sz="1600" dirty="0" smtClean="0"/>
              <a:t> assessments for therapy.</a:t>
            </a:r>
            <a:endParaRPr lang="en-US" sz="1600" dirty="0"/>
          </a:p>
          <a:p>
            <a:pPr marL="0" indent="0">
              <a:buNone/>
            </a:pPr>
            <a:r>
              <a:rPr lang="en-US" sz="1600" dirty="0"/>
              <a:t>   </a:t>
            </a:r>
          </a:p>
        </p:txBody>
      </p:sp>
    </p:spTree>
    <p:extLst>
      <p:ext uri="{BB962C8B-B14F-4D97-AF65-F5344CB8AC3E}">
        <p14:creationId xmlns:p14="http://schemas.microsoft.com/office/powerpoint/2010/main" val="1769291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071A0A8-4364-4FB1-A64F-21E4DBBD2399}"/>
              </a:ext>
            </a:extLst>
          </p:cNvPr>
          <p:cNvGrpSpPr/>
          <p:nvPr/>
        </p:nvGrpSpPr>
        <p:grpSpPr>
          <a:xfrm>
            <a:off x="1983277" y="1859662"/>
            <a:ext cx="1965734" cy="2333372"/>
            <a:chOff x="1167897" y="525101"/>
            <a:chExt cx="4744016" cy="5631255"/>
          </a:xfrm>
        </p:grpSpPr>
        <p:grpSp>
          <p:nvGrpSpPr>
            <p:cNvPr id="6" name="Group 5">
              <a:extLst>
                <a:ext uri="{FF2B5EF4-FFF2-40B4-BE49-F238E27FC236}">
                  <a16:creationId xmlns:a16="http://schemas.microsoft.com/office/drawing/2014/main" id="{AA308F6F-89DC-486F-B13D-1477F8E9B61E}"/>
                </a:ext>
              </a:extLst>
            </p:cNvPr>
            <p:cNvGrpSpPr/>
            <p:nvPr/>
          </p:nvGrpSpPr>
          <p:grpSpPr>
            <a:xfrm>
              <a:off x="1247397" y="615588"/>
              <a:ext cx="4591050" cy="5473095"/>
              <a:chOff x="3800475" y="1004887"/>
              <a:chExt cx="4591050" cy="5473095"/>
            </a:xfrm>
          </p:grpSpPr>
          <p:pic>
            <p:nvPicPr>
              <p:cNvPr id="3" name="Picture 2">
                <a:extLst>
                  <a:ext uri="{FF2B5EF4-FFF2-40B4-BE49-F238E27FC236}">
                    <a16:creationId xmlns:a16="http://schemas.microsoft.com/office/drawing/2014/main" id="{0B451A9A-C8E0-485A-BA83-592FEC9D40AE}"/>
                  </a:ext>
                </a:extLst>
              </p:cNvPr>
              <p:cNvPicPr>
                <a:picLocks noChangeAspect="1"/>
              </p:cNvPicPr>
              <p:nvPr/>
            </p:nvPicPr>
            <p:blipFill>
              <a:blip r:embed="rId2"/>
              <a:stretch>
                <a:fillRect/>
              </a:stretch>
            </p:blipFill>
            <p:spPr>
              <a:xfrm>
                <a:off x="3800475" y="1004887"/>
                <a:ext cx="4591050" cy="4848225"/>
              </a:xfrm>
              <a:prstGeom prst="rect">
                <a:avLst/>
              </a:prstGeom>
            </p:spPr>
          </p:pic>
          <p:pic>
            <p:nvPicPr>
              <p:cNvPr id="5" name="Picture 4">
                <a:extLst>
                  <a:ext uri="{FF2B5EF4-FFF2-40B4-BE49-F238E27FC236}">
                    <a16:creationId xmlns:a16="http://schemas.microsoft.com/office/drawing/2014/main" id="{69B608FD-CBAE-4CB8-8E60-1EF98EA38281}"/>
                  </a:ext>
                </a:extLst>
              </p:cNvPr>
              <p:cNvPicPr>
                <a:picLocks noChangeAspect="1"/>
              </p:cNvPicPr>
              <p:nvPr/>
            </p:nvPicPr>
            <p:blipFill>
              <a:blip r:embed="rId3"/>
              <a:stretch>
                <a:fillRect/>
              </a:stretch>
            </p:blipFill>
            <p:spPr>
              <a:xfrm>
                <a:off x="3833813" y="5677882"/>
                <a:ext cx="4524375" cy="800100"/>
              </a:xfrm>
              <a:prstGeom prst="rect">
                <a:avLst/>
              </a:prstGeom>
            </p:spPr>
          </p:pic>
        </p:grpSp>
        <p:sp>
          <p:nvSpPr>
            <p:cNvPr id="7" name="Rectangle 6">
              <a:extLst>
                <a:ext uri="{FF2B5EF4-FFF2-40B4-BE49-F238E27FC236}">
                  <a16:creationId xmlns:a16="http://schemas.microsoft.com/office/drawing/2014/main" id="{57C42C43-6635-4D8F-8908-40A80F6BC1D2}"/>
                </a:ext>
              </a:extLst>
            </p:cNvPr>
            <p:cNvSpPr/>
            <p:nvPr/>
          </p:nvSpPr>
          <p:spPr>
            <a:xfrm>
              <a:off x="1167897" y="525101"/>
              <a:ext cx="4744016" cy="5631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sp>
        <p:nvSpPr>
          <p:cNvPr id="10" name="TextBox 9">
            <a:extLst>
              <a:ext uri="{FF2B5EF4-FFF2-40B4-BE49-F238E27FC236}">
                <a16:creationId xmlns:a16="http://schemas.microsoft.com/office/drawing/2014/main" id="{B069694E-3F87-41D4-AB8F-73D7B71B16C5}"/>
              </a:ext>
            </a:extLst>
          </p:cNvPr>
          <p:cNvSpPr txBox="1"/>
          <p:nvPr/>
        </p:nvSpPr>
        <p:spPr>
          <a:xfrm>
            <a:off x="1644993" y="305757"/>
            <a:ext cx="5949400" cy="646331"/>
          </a:xfrm>
          <a:prstGeom prst="rect">
            <a:avLst/>
          </a:prstGeom>
          <a:noFill/>
        </p:spPr>
        <p:txBody>
          <a:bodyPr wrap="square">
            <a:spAutoFit/>
          </a:bodyPr>
          <a:lstStyle/>
          <a:p>
            <a:pPr algn="ctr"/>
            <a:r>
              <a:rPr lang="en-GB" sz="2025" b="1" dirty="0">
                <a:solidFill>
                  <a:srgbClr val="201F1E"/>
                </a:solidFill>
                <a:latin typeface="Calibri" panose="020F0502020204030204" pitchFamily="34" charset="0"/>
                <a:ea typeface="Times New Roman" panose="02020603050405020304" pitchFamily="18" charset="0"/>
              </a:rPr>
              <a:t>Highlights from a brief evaluation of </a:t>
            </a:r>
            <a:r>
              <a:rPr lang="en-GB" sz="2025" b="1" dirty="0" err="1">
                <a:solidFill>
                  <a:srgbClr val="201F1E"/>
                </a:solidFill>
                <a:latin typeface="Calibri" panose="020F0502020204030204" pitchFamily="34" charset="0"/>
                <a:ea typeface="Times New Roman" panose="02020603050405020304" pitchFamily="18" charset="0"/>
              </a:rPr>
              <a:t>TiCA</a:t>
            </a:r>
            <a:r>
              <a:rPr lang="en-GB" sz="1575" b="1" dirty="0">
                <a:solidFill>
                  <a:srgbClr val="201F1E"/>
                </a:solidFill>
                <a:latin typeface="Calibri" panose="020F0502020204030204" pitchFamily="34" charset="0"/>
                <a:ea typeface="Times New Roman" panose="02020603050405020304" pitchFamily="18" charset="0"/>
              </a:rPr>
              <a:t>  </a:t>
            </a:r>
            <a:br>
              <a:rPr lang="en-GB" sz="1575" b="1" dirty="0">
                <a:solidFill>
                  <a:srgbClr val="201F1E"/>
                </a:solidFill>
                <a:latin typeface="Calibri" panose="020F0502020204030204" pitchFamily="34" charset="0"/>
                <a:ea typeface="Times New Roman" panose="02020603050405020304" pitchFamily="18" charset="0"/>
              </a:rPr>
            </a:br>
            <a:r>
              <a:rPr lang="en-GB" sz="1575" b="1" dirty="0">
                <a:solidFill>
                  <a:srgbClr val="201F1E"/>
                </a:solidFill>
                <a:latin typeface="Calibri" panose="020F0502020204030204" pitchFamily="34" charset="0"/>
                <a:ea typeface="Times New Roman" panose="02020603050405020304" pitchFamily="18" charset="0"/>
              </a:rPr>
              <a:t>Considering Implementation </a:t>
            </a:r>
            <a:r>
              <a:rPr lang="en-GB" sz="1575" b="1" dirty="0">
                <a:solidFill>
                  <a:srgbClr val="000000"/>
                </a:solidFill>
                <a:latin typeface="Calibri" panose="020F0502020204030204" pitchFamily="34" charset="0"/>
                <a:ea typeface="Times New Roman" panose="02020603050405020304" pitchFamily="18" charset="0"/>
              </a:rPr>
              <a:t>Barriers &amp; Leadership</a:t>
            </a:r>
            <a:endParaRPr lang="en-GB" sz="1575" dirty="0"/>
          </a:p>
        </p:txBody>
      </p:sp>
      <p:sp>
        <p:nvSpPr>
          <p:cNvPr id="12" name="TextBox 11">
            <a:extLst>
              <a:ext uri="{FF2B5EF4-FFF2-40B4-BE49-F238E27FC236}">
                <a16:creationId xmlns:a16="http://schemas.microsoft.com/office/drawing/2014/main" id="{37AD0309-8E07-487E-9BD8-5F708FFEA9BE}"/>
              </a:ext>
            </a:extLst>
          </p:cNvPr>
          <p:cNvSpPr txBox="1"/>
          <p:nvPr/>
        </p:nvSpPr>
        <p:spPr>
          <a:xfrm>
            <a:off x="4204055" y="1317516"/>
            <a:ext cx="3152709" cy="3453831"/>
          </a:xfrm>
          <a:prstGeom prst="rect">
            <a:avLst/>
          </a:prstGeom>
          <a:noFill/>
        </p:spPr>
        <p:txBody>
          <a:bodyPr wrap="square">
            <a:spAutoFit/>
          </a:bodyPr>
          <a:lstStyle/>
          <a:p>
            <a:pPr algn="just">
              <a:lnSpc>
                <a:spcPct val="107000"/>
              </a:lnSpc>
              <a:spcBef>
                <a:spcPts val="675"/>
              </a:spcBef>
              <a:spcAft>
                <a:spcPts val="675"/>
              </a:spcAft>
            </a:pPr>
            <a:r>
              <a:rPr lang="en-GB" sz="1350" dirty="0">
                <a:latin typeface="Calibri" panose="020F0502020204030204" pitchFamily="34" charset="0"/>
                <a:ea typeface="Calibri" panose="020F0502020204030204" pitchFamily="34" charset="0"/>
                <a:cs typeface="Calibri" panose="020F0502020204030204" pitchFamily="34" charset="0"/>
              </a:rPr>
              <a:t>The largest and most difficult barrier to the adoption of trauma-informed care is that services are currently too piecemeal for trauma survivors. This was closely followed by service being too medicalised.</a:t>
            </a:r>
          </a:p>
          <a:p>
            <a:pPr algn="just">
              <a:lnSpc>
                <a:spcPct val="107000"/>
              </a:lnSpc>
              <a:spcBef>
                <a:spcPts val="675"/>
              </a:spcBef>
              <a:spcAft>
                <a:spcPts val="675"/>
              </a:spcAft>
            </a:pPr>
            <a:r>
              <a:rPr lang="en-GB" sz="1350" dirty="0">
                <a:latin typeface="Calibri" panose="020F0502020204030204" pitchFamily="34" charset="0"/>
                <a:ea typeface="Calibri" panose="020F0502020204030204" pitchFamily="34" charset="0"/>
                <a:cs typeface="Calibri" panose="020F0502020204030204" pitchFamily="34" charset="0"/>
              </a:rPr>
              <a:t>The community of action is using all trauma-informed values to promote compassionate leadership.</a:t>
            </a:r>
          </a:p>
          <a:p>
            <a:r>
              <a:rPr lang="en-GB" sz="1350" dirty="0"/>
              <a:t>The strongest indicators of adoption of trauma-informed care are its inclusion in strategic plans, regulations and inspections, and its use in supporting and supervising staff.</a:t>
            </a:r>
          </a:p>
          <a:p>
            <a:pPr algn="just">
              <a:lnSpc>
                <a:spcPct val="107000"/>
              </a:lnSpc>
              <a:spcBef>
                <a:spcPts val="675"/>
              </a:spcBef>
              <a:spcAft>
                <a:spcPts val="675"/>
              </a:spcAft>
            </a:pPr>
            <a:endParaRPr lang="en-GB" sz="1125"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7926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a:themeElements>
    <a:clrScheme name="TICA">
      <a:dk1>
        <a:srgbClr val="575757"/>
      </a:dk1>
      <a:lt1>
        <a:sysClr val="window" lastClr="FFFFFF"/>
      </a:lt1>
      <a:dk2>
        <a:srgbClr val="0069B4"/>
      </a:dk2>
      <a:lt2>
        <a:srgbClr val="FFFFFF"/>
      </a:lt2>
      <a:accent1>
        <a:srgbClr val="0069B4"/>
      </a:accent1>
      <a:accent2>
        <a:srgbClr val="00A19A"/>
      </a:accent2>
      <a:accent3>
        <a:srgbClr val="36A9E1"/>
      </a:accent3>
      <a:accent4>
        <a:srgbClr val="F39200"/>
      </a:accent4>
      <a:accent5>
        <a:srgbClr val="E94E1B"/>
      </a:accent5>
      <a:accent6>
        <a:srgbClr val="575757"/>
      </a:accent6>
      <a:hlink>
        <a:srgbClr val="00A19A"/>
      </a:hlink>
      <a:folHlink>
        <a:srgbClr val="00A19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20F17EC860504B95FF6185153B752C" ma:contentTypeVersion="12" ma:contentTypeDescription="Create a new document." ma:contentTypeScope="" ma:versionID="ca901e7d8635211403384168604bdd1f">
  <xsd:schema xmlns:xsd="http://www.w3.org/2001/XMLSchema" xmlns:xs="http://www.w3.org/2001/XMLSchema" xmlns:p="http://schemas.microsoft.com/office/2006/metadata/properties" xmlns:ns2="d40b4b91-0dc4-425f-8d4f-430f586cc198" xmlns:ns3="eacb2306-f541-420a-9e81-8618d14229eb" targetNamespace="http://schemas.microsoft.com/office/2006/metadata/properties" ma:root="true" ma:fieldsID="a0d588f0031fbdb6e6f7e5b2eeb3823c" ns2:_="" ns3:_="">
    <xsd:import namespace="d40b4b91-0dc4-425f-8d4f-430f586cc198"/>
    <xsd:import namespace="eacb2306-f541-420a-9e81-8618d14229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0b4b91-0dc4-425f-8d4f-430f586cc1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cb2306-f541-420a-9e81-8618d14229e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F0E39-4314-44C4-BF76-6469F0835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0b4b91-0dc4-425f-8d4f-430f586cc198"/>
    <ds:schemaRef ds:uri="eacb2306-f541-420a-9e81-8618d14229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40D53B-6764-43D1-A63D-2B103EC0E5A2}">
  <ds:schemaRefs>
    <ds:schemaRef ds:uri="d40b4b91-0dc4-425f-8d4f-430f586cc198"/>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eacb2306-f541-420a-9e81-8618d14229eb"/>
    <ds:schemaRef ds:uri="http://www.w3.org/XML/1998/namespace"/>
    <ds:schemaRef ds:uri="http://purl.org/dc/dcmitype/"/>
  </ds:schemaRefs>
</ds:datastoreItem>
</file>

<file path=customXml/itemProps3.xml><?xml version="1.0" encoding="utf-8"?>
<ds:datastoreItem xmlns:ds="http://schemas.openxmlformats.org/officeDocument/2006/customXml" ds:itemID="{21665E2F-3917-47DA-B147-7BD1B0CA3B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735</TotalTime>
  <Words>3750</Words>
  <Application>Microsoft Office PowerPoint</Application>
  <PresentationFormat>On-screen Show (16:9)</PresentationFormat>
  <Paragraphs>429</Paragraphs>
  <Slides>57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MS PGothic</vt:lpstr>
      <vt:lpstr>Arial</vt:lpstr>
      <vt:lpstr>Calibri</vt:lpstr>
      <vt:lpstr>Mukta Vaani</vt:lpstr>
      <vt:lpstr>Symbol</vt:lpstr>
      <vt:lpstr>Times New Roman</vt:lpstr>
      <vt:lpstr>Theme</vt:lpstr>
      <vt:lpstr>The delivery of Trauma- Informed care within the female prisons in the North of England   Dr Angela Kennedy</vt:lpstr>
      <vt:lpstr>Background to the project </vt:lpstr>
      <vt:lpstr>Why are trauma informed approaches to care important </vt:lpstr>
      <vt:lpstr> Open Narrative System</vt:lpstr>
      <vt:lpstr>TiCA Project</vt:lpstr>
      <vt:lpstr>FutureNHS Platform    </vt:lpstr>
      <vt:lpstr>FutureNHS Platform </vt:lpstr>
      <vt:lpstr>Co-production and lived experience leadership </vt:lpstr>
      <vt:lpstr>PowerPoint Presentation</vt:lpstr>
      <vt:lpstr>PowerPoint Presentation</vt:lpstr>
      <vt:lpstr>PowerPoint Presentation</vt:lpstr>
      <vt:lpstr>Goals of ROOTS </vt:lpstr>
      <vt:lpstr>Embracing Complexity… </vt:lpstr>
      <vt:lpstr>An open narrative system is a way of exploring narrative based themes to provoke learning and reflection. The aim is to capture the complexity of change in systems. It uses a 3D structure where routes to exploration can deepen and be individualised. The themes are based on an analysis of real good practice examples and these exist as narratives at the deepest level to illustrate practical application.</vt:lpstr>
      <vt:lpstr>https://opennarrativesystem.co.uk/TICA</vt:lpstr>
      <vt:lpstr>Exploring the subtheme of safety within PROCESS</vt:lpstr>
      <vt:lpstr>Staff and service user perspectives on safety</vt:lpstr>
      <vt:lpstr>Narratives exemplifying safety</vt:lpstr>
      <vt:lpstr>Current project</vt:lpstr>
      <vt:lpstr>Objectives</vt:lpstr>
      <vt:lpstr>Principles</vt:lpstr>
      <vt:lpstr>Groups set up to support this work</vt:lpstr>
      <vt:lpstr>PowerPoint Presentation</vt:lpstr>
      <vt:lpstr>PowerPoint Presentation</vt:lpstr>
      <vt:lpstr>stats</vt:lpstr>
      <vt:lpstr>Needs analysis</vt:lpstr>
      <vt:lpstr>needs</vt:lpstr>
      <vt:lpstr>Ten principles for trauma-informed services for women </vt:lpstr>
      <vt:lpstr>recommendation</vt:lpstr>
      <vt:lpstr>Gender and trauma-informed principles </vt:lpstr>
      <vt:lpstr>Quote </vt:lpstr>
      <vt:lpstr>Challenges for trauma-informed care: </vt:lpstr>
      <vt:lpstr>Organisational issues: </vt:lpstr>
      <vt:lpstr>Funding and commissioning: </vt:lpstr>
      <vt:lpstr>Approaches to service delivery: </vt:lpstr>
      <vt:lpstr>Facing a dark reality….</vt:lpstr>
      <vt:lpstr>Events which provoke fear or pain Events which provoke loss Events that exclude us from others Relationships which inflict harm on others Things that challenge out sense of reality Absence of care or neglect Witnessing the above </vt:lpstr>
      <vt:lpstr>What are trauma informed approaches?</vt:lpstr>
      <vt:lpstr>PowerPoint Presentation</vt:lpstr>
      <vt:lpstr>PowerPoint Presentation</vt:lpstr>
      <vt:lpstr>PowerPoint Presentation</vt:lpstr>
      <vt:lpstr>Ladder of engagement and style of leadership</vt:lpstr>
      <vt:lpstr>Areas of Focus</vt:lpstr>
      <vt:lpstr>Key lines of enquiry in focus groups</vt:lpstr>
      <vt:lpstr>Activity </vt:lpstr>
      <vt:lpstr>Evidence Review Recommendations </vt:lpstr>
      <vt:lpstr>Evidence Review Recommendations Continued </vt:lpstr>
      <vt:lpstr>Emergent themes</vt:lpstr>
      <vt:lpstr>Peers</vt:lpstr>
      <vt:lpstr>Staff wellbeing</vt:lpstr>
      <vt:lpstr>disclosure</vt:lpstr>
      <vt:lpstr>crises</vt:lpstr>
      <vt:lpstr>interventions</vt:lpstr>
      <vt:lpstr>environment</vt:lpstr>
      <vt:lpstr>PowerPoint Presentation</vt:lpstr>
      <vt:lpstr>acknowledgements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IEUser</dc:creator>
  <cp:lastModifiedBy>Kennedy, Angela</cp:lastModifiedBy>
  <cp:revision>29</cp:revision>
  <dcterms:created xsi:type="dcterms:W3CDTF">2021-01-25T17:34:33Z</dcterms:created>
  <dcterms:modified xsi:type="dcterms:W3CDTF">2022-07-13T18:46:11Z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0x0101004620F17EC860504B95FF6185153B752C</vt:lpwstr>
  </property>
</Properties>
</file>