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harts/chart1.xml" ContentType="application/vnd.openxmlformats-officedocument.drawingml.chart+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2.xml" ContentType="application/vnd.openxmlformats-officedocument.presentationml.comments+xml"/>
  <Override PartName="/ppt/comments/comment13.xml" ContentType="application/vnd.openxmlformats-officedocument.presentationml.comments+xml"/>
  <Override PartName="/ppt/comments/comment14.xml" ContentType="application/vnd.openxmlformats-officedocument.presentationml.comments+xml"/>
  <Override PartName="/ppt/comments/comment15.xml" ContentType="application/vnd.openxmlformats-officedocument.presentationml.comments+xml"/>
  <Override PartName="/ppt/comments/comment16.xml" ContentType="application/vnd.openxmlformats-officedocument.presentationml.comments+xml"/>
  <Override PartName="/ppt/comments/comment17.xml" ContentType="application/vnd.openxmlformats-officedocument.presentationml.comments+xml"/>
  <Override PartName="/ppt/comments/comment18.xml" ContentType="application/vnd.openxmlformats-officedocument.presentationml.comments+xml"/>
  <Override PartName="/ppt/comments/comment19.xml" ContentType="application/vnd.openxmlformats-officedocument.presentationml.comments+xml"/>
  <Override PartName="/ppt/comments/comment20.xml" ContentType="application/vnd.openxmlformats-officedocument.presentationml.comments+xml"/>
  <Override PartName="/ppt/charts/chart2.xml" ContentType="application/vnd.openxmlformats-officedocument.drawingml.chart+xml"/>
  <Override PartName="/ppt/comments/comment21.xml" ContentType="application/vnd.openxmlformats-officedocument.presentationml.comments+xml"/>
  <Override PartName="/ppt/charts/chart3.xml" ContentType="application/vnd.openxmlformats-officedocument.drawingml.chart+xml"/>
  <Override PartName="/ppt/charts/chart4.xml" ContentType="application/vnd.openxmlformats-officedocument.drawingml.chart+xml"/>
  <Override PartName="/ppt/comments/comment22.xml" ContentType="application/vnd.openxmlformats-officedocument.presentationml.comments+xml"/>
  <Override PartName="/ppt/charts/chart5.xml" ContentType="application/vnd.openxmlformats-officedocument.drawingml.chart+xml"/>
  <Override PartName="/ppt/comments/comment23.xml" ContentType="application/vnd.openxmlformats-officedocument.presentationml.comments+xml"/>
  <Override PartName="/ppt/charts/chart6.xml" ContentType="application/vnd.openxmlformats-officedocument.drawingml.chart+xml"/>
  <Override PartName="/ppt/comments/comment24.xml" ContentType="application/vnd.openxmlformats-officedocument.presentationml.comment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32" r:id="rId2"/>
    <p:sldId id="403" r:id="rId3"/>
    <p:sldId id="323" r:id="rId4"/>
    <p:sldId id="377" r:id="rId5"/>
    <p:sldId id="379" r:id="rId6"/>
    <p:sldId id="380" r:id="rId7"/>
    <p:sldId id="381" r:id="rId8"/>
    <p:sldId id="341" r:id="rId9"/>
    <p:sldId id="350" r:id="rId10"/>
    <p:sldId id="272" r:id="rId11"/>
    <p:sldId id="275" r:id="rId12"/>
    <p:sldId id="310" r:id="rId13"/>
    <p:sldId id="302" r:id="rId14"/>
    <p:sldId id="306" r:id="rId15"/>
    <p:sldId id="303" r:id="rId16"/>
    <p:sldId id="304" r:id="rId17"/>
    <p:sldId id="305" r:id="rId18"/>
    <p:sldId id="352" r:id="rId19"/>
    <p:sldId id="407" r:id="rId20"/>
    <p:sldId id="353" r:id="rId21"/>
    <p:sldId id="354" r:id="rId22"/>
    <p:sldId id="357" r:id="rId23"/>
    <p:sldId id="358" r:id="rId24"/>
    <p:sldId id="359" r:id="rId25"/>
    <p:sldId id="355" r:id="rId26"/>
    <p:sldId id="356" r:id="rId27"/>
    <p:sldId id="327" r:id="rId28"/>
    <p:sldId id="328" r:id="rId29"/>
    <p:sldId id="329" r:id="rId30"/>
    <p:sldId id="330" r:id="rId31"/>
    <p:sldId id="405" r:id="rId32"/>
    <p:sldId id="375" r:id="rId33"/>
    <p:sldId id="320" r:id="rId34"/>
    <p:sldId id="286" r:id="rId35"/>
    <p:sldId id="386" r:id="rId36"/>
    <p:sldId id="313" r:id="rId37"/>
    <p:sldId id="314" r:id="rId38"/>
    <p:sldId id="315" r:id="rId39"/>
    <p:sldId id="316" r:id="rId40"/>
    <p:sldId id="342" r:id="rId41"/>
    <p:sldId id="362" r:id="rId42"/>
    <p:sldId id="363" r:id="rId43"/>
    <p:sldId id="364" r:id="rId44"/>
    <p:sldId id="365" r:id="rId45"/>
    <p:sldId id="366" r:id="rId46"/>
    <p:sldId id="367" r:id="rId47"/>
    <p:sldId id="370" r:id="rId48"/>
    <p:sldId id="376" r:id="rId49"/>
    <p:sldId id="389" r:id="rId50"/>
    <p:sldId id="318" r:id="rId51"/>
    <p:sldId id="319" r:id="rId52"/>
    <p:sldId id="373" r:id="rId53"/>
    <p:sldId id="392" r:id="rId54"/>
    <p:sldId id="351" r:id="rId55"/>
    <p:sldId id="406"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lsona" initials="w" lastIdx="1" clrIdx="0"/>
  <p:cmAuthor id="1" name="Angela Kennedy" initials="AK" lastIdx="37"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717" autoAdjust="0"/>
    <p:restoredTop sz="94648" autoAdjust="0"/>
  </p:normalViewPr>
  <p:slideViewPr>
    <p:cSldViewPr>
      <p:cViewPr varScale="1">
        <p:scale>
          <a:sx n="41" d="100"/>
          <a:sy n="41" d="100"/>
        </p:scale>
        <p:origin x="-124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43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tewv\data\home\standard%20users\williamsl\Trauma%20Pilot%202014\Copy%20of%20Trauma%20clip%20evaluation%203%20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tewv\data\home\standard%20users\williamsl\Trauma%20Pilot%202014\Copy%20of%20Trauma%20clip%20evaluation%203%20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tewv\data\home\standard%20users\williamsl\Trauma%20Pilot%202014\Copy%20of%20Trauma%20clip%20evaluation%203%20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tewv\data\home\standard%20users\williamsl\Trauma%20Pilot%202014\Copy%20of%20Trauma%20clip%20evaluation%203%200.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kennedya\AppData\Local\Microsoft\Windows\Temporary%20Internet%20Files\Content.Outlook\JEQ2CPV1\Overdale%20quantity%20inf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542675221152905E-2"/>
          <c:y val="4.1650286720278942E-2"/>
          <c:w val="0.90748201613687174"/>
          <c:h val="0.65101270798971045"/>
        </c:manualLayout>
      </c:layout>
      <c:lineChart>
        <c:grouping val="standard"/>
        <c:varyColors val="0"/>
        <c:ser>
          <c:idx val="0"/>
          <c:order val="0"/>
          <c:tx>
            <c:strRef>
              <c:f>Sheet1!$B$1</c:f>
              <c:strCache>
                <c:ptCount val="1"/>
                <c:pt idx="0">
                  <c:v>Series 1</c:v>
                </c:pt>
              </c:strCache>
            </c:strRef>
          </c:tx>
          <c:cat>
            <c:strRef>
              <c:f>Sheet1!$A$3:$A$13</c:f>
              <c:strCache>
                <c:ptCount val="11"/>
                <c:pt idx="0">
                  <c:v>coming together</c:v>
                </c:pt>
                <c:pt idx="1">
                  <c:v>baby pathway</c:v>
                </c:pt>
                <c:pt idx="2">
                  <c:v>trust merger</c:v>
                </c:pt>
                <c:pt idx="3">
                  <c:v>medical director</c:v>
                </c:pt>
                <c:pt idx="4">
                  <c:v>kpo pathway</c:v>
                </c:pt>
                <c:pt idx="5">
                  <c:v>new QIS</c:v>
                </c:pt>
                <c:pt idx="6">
                  <c:v>DoH trainers</c:v>
                </c:pt>
                <c:pt idx="7">
                  <c:v>service user voice</c:v>
                </c:pt>
                <c:pt idx="8">
                  <c:v>kaizan event</c:v>
                </c:pt>
                <c:pt idx="9">
                  <c:v>pilot</c:v>
                </c:pt>
                <c:pt idx="10">
                  <c:v>implementation</c:v>
                </c:pt>
              </c:strCache>
            </c:strRef>
          </c:cat>
          <c:val>
            <c:numRef>
              <c:f>Sheet1!$B$3:$B$13</c:f>
              <c:numCache>
                <c:formatCode>General</c:formatCode>
                <c:ptCount val="11"/>
                <c:pt idx="0">
                  <c:v>3</c:v>
                </c:pt>
                <c:pt idx="1">
                  <c:v>4</c:v>
                </c:pt>
                <c:pt idx="2">
                  <c:v>1</c:v>
                </c:pt>
                <c:pt idx="3">
                  <c:v>7</c:v>
                </c:pt>
                <c:pt idx="4">
                  <c:v>6</c:v>
                </c:pt>
                <c:pt idx="5">
                  <c:v>1</c:v>
                </c:pt>
                <c:pt idx="6">
                  <c:v>2</c:v>
                </c:pt>
                <c:pt idx="7">
                  <c:v>3</c:v>
                </c:pt>
                <c:pt idx="8">
                  <c:v>8</c:v>
                </c:pt>
                <c:pt idx="9">
                  <c:v>6</c:v>
                </c:pt>
                <c:pt idx="10">
                  <c:v>6</c:v>
                </c:pt>
              </c:numCache>
            </c:numRef>
          </c:val>
          <c:smooth val="0"/>
        </c:ser>
        <c:ser>
          <c:idx val="1"/>
          <c:order val="1"/>
          <c:tx>
            <c:strRef>
              <c:f>Sheet1!$C$1</c:f>
              <c:strCache>
                <c:ptCount val="1"/>
                <c:pt idx="0">
                  <c:v>Column1</c:v>
                </c:pt>
              </c:strCache>
            </c:strRef>
          </c:tx>
          <c:cat>
            <c:strRef>
              <c:f>Sheet1!$A$3:$A$13</c:f>
              <c:strCache>
                <c:ptCount val="11"/>
                <c:pt idx="0">
                  <c:v>coming together</c:v>
                </c:pt>
                <c:pt idx="1">
                  <c:v>baby pathway</c:v>
                </c:pt>
                <c:pt idx="2">
                  <c:v>trust merger</c:v>
                </c:pt>
                <c:pt idx="3">
                  <c:v>medical director</c:v>
                </c:pt>
                <c:pt idx="4">
                  <c:v>kpo pathway</c:v>
                </c:pt>
                <c:pt idx="5">
                  <c:v>new QIS</c:v>
                </c:pt>
                <c:pt idx="6">
                  <c:v>DoH trainers</c:v>
                </c:pt>
                <c:pt idx="7">
                  <c:v>service user voice</c:v>
                </c:pt>
                <c:pt idx="8">
                  <c:v>kaizan event</c:v>
                </c:pt>
                <c:pt idx="9">
                  <c:v>pilot</c:v>
                </c:pt>
                <c:pt idx="10">
                  <c:v>implementation</c:v>
                </c:pt>
              </c:strCache>
            </c:strRef>
          </c:cat>
          <c:val>
            <c:numRef>
              <c:f>Sheet1!$C$2:$C$14</c:f>
              <c:numCache>
                <c:formatCode>General</c:formatCode>
                <c:ptCount val="13"/>
              </c:numCache>
            </c:numRef>
          </c:val>
          <c:smooth val="0"/>
        </c:ser>
        <c:ser>
          <c:idx val="2"/>
          <c:order val="2"/>
          <c:tx>
            <c:strRef>
              <c:f>Sheet1!$D$1</c:f>
              <c:strCache>
                <c:ptCount val="1"/>
                <c:pt idx="0">
                  <c:v>Column2</c:v>
                </c:pt>
              </c:strCache>
            </c:strRef>
          </c:tx>
          <c:cat>
            <c:strRef>
              <c:f>Sheet1!$A$3:$A$13</c:f>
              <c:strCache>
                <c:ptCount val="11"/>
                <c:pt idx="0">
                  <c:v>coming together</c:v>
                </c:pt>
                <c:pt idx="1">
                  <c:v>baby pathway</c:v>
                </c:pt>
                <c:pt idx="2">
                  <c:v>trust merger</c:v>
                </c:pt>
                <c:pt idx="3">
                  <c:v>medical director</c:v>
                </c:pt>
                <c:pt idx="4">
                  <c:v>kpo pathway</c:v>
                </c:pt>
                <c:pt idx="5">
                  <c:v>new QIS</c:v>
                </c:pt>
                <c:pt idx="6">
                  <c:v>DoH trainers</c:v>
                </c:pt>
                <c:pt idx="7">
                  <c:v>service user voice</c:v>
                </c:pt>
                <c:pt idx="8">
                  <c:v>kaizan event</c:v>
                </c:pt>
                <c:pt idx="9">
                  <c:v>pilot</c:v>
                </c:pt>
                <c:pt idx="10">
                  <c:v>implementation</c:v>
                </c:pt>
              </c:strCache>
            </c:strRef>
          </c:cat>
          <c:val>
            <c:numRef>
              <c:f>Sheet1!$D$2:$D$14</c:f>
              <c:numCache>
                <c:formatCode>General</c:formatCode>
                <c:ptCount val="13"/>
              </c:numCache>
            </c:numRef>
          </c:val>
          <c:smooth val="0"/>
        </c:ser>
        <c:dLbls>
          <c:showLegendKey val="0"/>
          <c:showVal val="0"/>
          <c:showCatName val="0"/>
          <c:showSerName val="0"/>
          <c:showPercent val="0"/>
          <c:showBubbleSize val="0"/>
        </c:dLbls>
        <c:marker val="1"/>
        <c:smooth val="0"/>
        <c:axId val="72499584"/>
        <c:axId val="72501120"/>
      </c:lineChart>
      <c:catAx>
        <c:axId val="72499584"/>
        <c:scaling>
          <c:orientation val="minMax"/>
        </c:scaling>
        <c:delete val="0"/>
        <c:axPos val="b"/>
        <c:majorTickMark val="out"/>
        <c:minorTickMark val="none"/>
        <c:tickLblPos val="nextTo"/>
        <c:crossAx val="72501120"/>
        <c:crosses val="autoZero"/>
        <c:auto val="1"/>
        <c:lblAlgn val="ctr"/>
        <c:lblOffset val="100"/>
        <c:noMultiLvlLbl val="0"/>
      </c:catAx>
      <c:valAx>
        <c:axId val="72501120"/>
        <c:scaling>
          <c:orientation val="minMax"/>
        </c:scaling>
        <c:delete val="0"/>
        <c:axPos val="l"/>
        <c:majorGridlines/>
        <c:numFmt formatCode="General" sourceLinked="1"/>
        <c:majorTickMark val="out"/>
        <c:minorTickMark val="none"/>
        <c:tickLblPos val="nextTo"/>
        <c:crossAx val="724995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36"/>
    </mc:Choice>
    <mc:Fallback>
      <c:style val="36"/>
    </mc:Fallback>
  </mc:AlternateContent>
  <c:chart>
    <c:title>
      <c:tx>
        <c:rich>
          <a:bodyPr/>
          <a:lstStyle/>
          <a:p>
            <a:pPr>
              <a:defRPr/>
            </a:pPr>
            <a:r>
              <a:rPr lang="en-US"/>
              <a:t>The content of the CLiP was relevant to my work role</a:t>
            </a:r>
          </a:p>
        </c:rich>
      </c:tx>
      <c:layout/>
      <c:overlay val="0"/>
    </c:title>
    <c:autoTitleDeleted val="0"/>
    <c:plotArea>
      <c:layout/>
      <c:barChart>
        <c:barDir val="col"/>
        <c:grouping val="clustered"/>
        <c:varyColors val="0"/>
        <c:ser>
          <c:idx val="0"/>
          <c:order val="0"/>
          <c:tx>
            <c:strRef>
              <c:f>Graph!$B$45</c:f>
              <c:strCache>
                <c:ptCount val="1"/>
                <c:pt idx="0">
                  <c:v>The content of the clip was relevant to my work role</c:v>
                </c:pt>
              </c:strCache>
            </c:strRef>
          </c:tx>
          <c:invertIfNegative val="0"/>
          <c:dLbls>
            <c:showLegendKey val="0"/>
            <c:showVal val="1"/>
            <c:showCatName val="0"/>
            <c:showSerName val="0"/>
            <c:showPercent val="0"/>
            <c:showBubbleSize val="0"/>
            <c:showLeaderLines val="0"/>
          </c:dLbls>
          <c:cat>
            <c:strRef>
              <c:f>Graph!$C$43:$G$44</c:f>
              <c:strCache>
                <c:ptCount val="5"/>
                <c:pt idx="0">
                  <c:v>Definitely disagree</c:v>
                </c:pt>
                <c:pt idx="1">
                  <c:v>Mostly disagree</c:v>
                </c:pt>
                <c:pt idx="2">
                  <c:v>Neither agree or disagree</c:v>
                </c:pt>
                <c:pt idx="3">
                  <c:v>Mostly agree</c:v>
                </c:pt>
                <c:pt idx="4">
                  <c:v>Definitely agree</c:v>
                </c:pt>
              </c:strCache>
            </c:strRef>
          </c:cat>
          <c:val>
            <c:numRef>
              <c:f>Graph!$C$45:$G$45</c:f>
              <c:numCache>
                <c:formatCode>General</c:formatCode>
                <c:ptCount val="5"/>
                <c:pt idx="1">
                  <c:v>1</c:v>
                </c:pt>
                <c:pt idx="2">
                  <c:v>9</c:v>
                </c:pt>
                <c:pt idx="3">
                  <c:v>54</c:v>
                </c:pt>
                <c:pt idx="4">
                  <c:v>231</c:v>
                </c:pt>
              </c:numCache>
            </c:numRef>
          </c:val>
        </c:ser>
        <c:dLbls>
          <c:showLegendKey val="0"/>
          <c:showVal val="0"/>
          <c:showCatName val="0"/>
          <c:showSerName val="0"/>
          <c:showPercent val="0"/>
          <c:showBubbleSize val="0"/>
        </c:dLbls>
        <c:gapWidth val="150"/>
        <c:axId val="62611456"/>
        <c:axId val="62612992"/>
      </c:barChart>
      <c:catAx>
        <c:axId val="62611456"/>
        <c:scaling>
          <c:orientation val="minMax"/>
        </c:scaling>
        <c:delete val="0"/>
        <c:axPos val="b"/>
        <c:majorTickMark val="out"/>
        <c:minorTickMark val="none"/>
        <c:tickLblPos val="nextTo"/>
        <c:crossAx val="62612992"/>
        <c:crosses val="autoZero"/>
        <c:auto val="1"/>
        <c:lblAlgn val="ctr"/>
        <c:lblOffset val="100"/>
        <c:noMultiLvlLbl val="0"/>
      </c:catAx>
      <c:valAx>
        <c:axId val="62612992"/>
        <c:scaling>
          <c:orientation val="minMax"/>
        </c:scaling>
        <c:delete val="0"/>
        <c:axPos val="l"/>
        <c:majorGridlines/>
        <c:numFmt formatCode="General" sourceLinked="1"/>
        <c:majorTickMark val="out"/>
        <c:minorTickMark val="none"/>
        <c:tickLblPos val="nextTo"/>
        <c:crossAx val="6261145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36"/>
    </mc:Choice>
    <mc:Fallback>
      <c:style val="36"/>
    </mc:Fallback>
  </mc:AlternateContent>
  <c:chart>
    <c:title>
      <c:layout/>
      <c:overlay val="0"/>
    </c:title>
    <c:autoTitleDeleted val="0"/>
    <c:plotArea>
      <c:layout/>
      <c:barChart>
        <c:barDir val="col"/>
        <c:grouping val="clustered"/>
        <c:varyColors val="0"/>
        <c:ser>
          <c:idx val="0"/>
          <c:order val="0"/>
          <c:tx>
            <c:strRef>
              <c:f>Graph!$B$68</c:f>
              <c:strCache>
                <c:ptCount val="1"/>
                <c:pt idx="0">
                  <c:v>The session improved my confidence in managing trauma</c:v>
                </c:pt>
              </c:strCache>
            </c:strRef>
          </c:tx>
          <c:invertIfNegative val="0"/>
          <c:dLbls>
            <c:showLegendKey val="0"/>
            <c:showVal val="1"/>
            <c:showCatName val="0"/>
            <c:showSerName val="0"/>
            <c:showPercent val="0"/>
            <c:showBubbleSize val="0"/>
            <c:showLeaderLines val="0"/>
          </c:dLbls>
          <c:cat>
            <c:strRef>
              <c:f>Graph!$C$66:$G$67</c:f>
              <c:strCache>
                <c:ptCount val="5"/>
                <c:pt idx="0">
                  <c:v>Definitely disagree</c:v>
                </c:pt>
                <c:pt idx="1">
                  <c:v>Mostly disagree</c:v>
                </c:pt>
                <c:pt idx="2">
                  <c:v>Neither agree or disagree</c:v>
                </c:pt>
                <c:pt idx="3">
                  <c:v>Mostly agree</c:v>
                </c:pt>
                <c:pt idx="4">
                  <c:v>Definitely agree</c:v>
                </c:pt>
              </c:strCache>
            </c:strRef>
          </c:cat>
          <c:val>
            <c:numRef>
              <c:f>Graph!$C$68:$G$68</c:f>
              <c:numCache>
                <c:formatCode>General</c:formatCode>
                <c:ptCount val="5"/>
                <c:pt idx="0">
                  <c:v>1</c:v>
                </c:pt>
                <c:pt idx="1">
                  <c:v>1</c:v>
                </c:pt>
                <c:pt idx="2">
                  <c:v>36</c:v>
                </c:pt>
                <c:pt idx="3">
                  <c:v>88</c:v>
                </c:pt>
                <c:pt idx="4">
                  <c:v>173</c:v>
                </c:pt>
              </c:numCache>
            </c:numRef>
          </c:val>
        </c:ser>
        <c:dLbls>
          <c:showLegendKey val="0"/>
          <c:showVal val="0"/>
          <c:showCatName val="0"/>
          <c:showSerName val="0"/>
          <c:showPercent val="0"/>
          <c:showBubbleSize val="0"/>
        </c:dLbls>
        <c:gapWidth val="150"/>
        <c:axId val="62638720"/>
        <c:axId val="69407104"/>
      </c:barChart>
      <c:catAx>
        <c:axId val="62638720"/>
        <c:scaling>
          <c:orientation val="minMax"/>
        </c:scaling>
        <c:delete val="0"/>
        <c:axPos val="b"/>
        <c:majorTickMark val="out"/>
        <c:minorTickMark val="none"/>
        <c:tickLblPos val="nextTo"/>
        <c:crossAx val="69407104"/>
        <c:crosses val="autoZero"/>
        <c:auto val="1"/>
        <c:lblAlgn val="ctr"/>
        <c:lblOffset val="100"/>
        <c:noMultiLvlLbl val="0"/>
      </c:catAx>
      <c:valAx>
        <c:axId val="69407104"/>
        <c:scaling>
          <c:orientation val="minMax"/>
        </c:scaling>
        <c:delete val="0"/>
        <c:axPos val="l"/>
        <c:majorGridlines/>
        <c:numFmt formatCode="General" sourceLinked="1"/>
        <c:majorTickMark val="out"/>
        <c:minorTickMark val="none"/>
        <c:tickLblPos val="nextTo"/>
        <c:crossAx val="6263872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36"/>
    </mc:Choice>
    <mc:Fallback>
      <c:style val="36"/>
    </mc:Fallback>
  </mc:AlternateContent>
  <c:chart>
    <c:title>
      <c:layout/>
      <c:overlay val="0"/>
    </c:title>
    <c:autoTitleDeleted val="0"/>
    <c:plotArea>
      <c:layout/>
      <c:barChart>
        <c:barDir val="col"/>
        <c:grouping val="clustered"/>
        <c:varyColors val="0"/>
        <c:ser>
          <c:idx val="0"/>
          <c:order val="0"/>
          <c:tx>
            <c:strRef>
              <c:f>Graph!$B$89</c:f>
              <c:strCache>
                <c:ptCount val="1"/>
                <c:pt idx="0">
                  <c:v>The session changed my ideas of trauma</c:v>
                </c:pt>
              </c:strCache>
            </c:strRef>
          </c:tx>
          <c:invertIfNegative val="0"/>
          <c:dLbls>
            <c:showLegendKey val="0"/>
            <c:showVal val="1"/>
            <c:showCatName val="0"/>
            <c:showSerName val="0"/>
            <c:showPercent val="0"/>
            <c:showBubbleSize val="0"/>
            <c:showLeaderLines val="0"/>
          </c:dLbls>
          <c:cat>
            <c:strRef>
              <c:f>Graph!$C$87:$G$88</c:f>
              <c:strCache>
                <c:ptCount val="5"/>
                <c:pt idx="0">
                  <c:v>Definitely disagree</c:v>
                </c:pt>
                <c:pt idx="1">
                  <c:v>Mostly disagree</c:v>
                </c:pt>
                <c:pt idx="2">
                  <c:v>Neither agree or disagree</c:v>
                </c:pt>
                <c:pt idx="3">
                  <c:v>Mostly agree</c:v>
                </c:pt>
                <c:pt idx="4">
                  <c:v>Definitely agree</c:v>
                </c:pt>
              </c:strCache>
            </c:strRef>
          </c:cat>
          <c:val>
            <c:numRef>
              <c:f>Graph!$C$89:$G$89</c:f>
              <c:numCache>
                <c:formatCode>General</c:formatCode>
                <c:ptCount val="5"/>
                <c:pt idx="0">
                  <c:v>6</c:v>
                </c:pt>
                <c:pt idx="1">
                  <c:v>13</c:v>
                </c:pt>
                <c:pt idx="2">
                  <c:v>54</c:v>
                </c:pt>
                <c:pt idx="3">
                  <c:v>71</c:v>
                </c:pt>
                <c:pt idx="4">
                  <c:v>143</c:v>
                </c:pt>
              </c:numCache>
            </c:numRef>
          </c:val>
        </c:ser>
        <c:dLbls>
          <c:showLegendKey val="0"/>
          <c:showVal val="0"/>
          <c:showCatName val="0"/>
          <c:showSerName val="0"/>
          <c:showPercent val="0"/>
          <c:showBubbleSize val="0"/>
        </c:dLbls>
        <c:gapWidth val="150"/>
        <c:axId val="69441024"/>
        <c:axId val="69442560"/>
      </c:barChart>
      <c:catAx>
        <c:axId val="69441024"/>
        <c:scaling>
          <c:orientation val="minMax"/>
        </c:scaling>
        <c:delete val="0"/>
        <c:axPos val="b"/>
        <c:majorTickMark val="out"/>
        <c:minorTickMark val="none"/>
        <c:tickLblPos val="nextTo"/>
        <c:crossAx val="69442560"/>
        <c:crosses val="autoZero"/>
        <c:auto val="1"/>
        <c:lblAlgn val="ctr"/>
        <c:lblOffset val="100"/>
        <c:noMultiLvlLbl val="0"/>
      </c:catAx>
      <c:valAx>
        <c:axId val="69442560"/>
        <c:scaling>
          <c:orientation val="minMax"/>
        </c:scaling>
        <c:delete val="0"/>
        <c:axPos val="l"/>
        <c:majorGridlines/>
        <c:numFmt formatCode="General" sourceLinked="1"/>
        <c:majorTickMark val="out"/>
        <c:minorTickMark val="none"/>
        <c:tickLblPos val="nextTo"/>
        <c:crossAx val="6944102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36"/>
    </mc:Choice>
    <mc:Fallback>
      <c:style val="36"/>
    </mc:Fallback>
  </mc:AlternateContent>
  <c:chart>
    <c:title>
      <c:layout/>
      <c:overlay val="0"/>
    </c:title>
    <c:autoTitleDeleted val="0"/>
    <c:plotArea>
      <c:layout/>
      <c:barChart>
        <c:barDir val="col"/>
        <c:grouping val="clustered"/>
        <c:varyColors val="0"/>
        <c:ser>
          <c:idx val="0"/>
          <c:order val="0"/>
          <c:tx>
            <c:strRef>
              <c:f>Graph!$B$132</c:f>
              <c:strCache>
                <c:ptCount val="1"/>
                <c:pt idx="0">
                  <c:v>My own responses to trauma were managed appropriately in the session</c:v>
                </c:pt>
              </c:strCache>
            </c:strRef>
          </c:tx>
          <c:invertIfNegative val="0"/>
          <c:dLbls>
            <c:showLegendKey val="0"/>
            <c:showVal val="1"/>
            <c:showCatName val="0"/>
            <c:showSerName val="0"/>
            <c:showPercent val="0"/>
            <c:showBubbleSize val="0"/>
            <c:showLeaderLines val="0"/>
          </c:dLbls>
          <c:cat>
            <c:strRef>
              <c:f>Graph!$C$130:$G$131</c:f>
              <c:strCache>
                <c:ptCount val="5"/>
                <c:pt idx="0">
                  <c:v>Definitely disagree</c:v>
                </c:pt>
                <c:pt idx="1">
                  <c:v>Mostly disagree</c:v>
                </c:pt>
                <c:pt idx="2">
                  <c:v>Neither agree or disagree</c:v>
                </c:pt>
                <c:pt idx="3">
                  <c:v>Mostly agree</c:v>
                </c:pt>
                <c:pt idx="4">
                  <c:v>Definitely agree</c:v>
                </c:pt>
              </c:strCache>
            </c:strRef>
          </c:cat>
          <c:val>
            <c:numRef>
              <c:f>Graph!$C$132:$G$132</c:f>
              <c:numCache>
                <c:formatCode>General</c:formatCode>
                <c:ptCount val="5"/>
                <c:pt idx="0">
                  <c:v>4</c:v>
                </c:pt>
                <c:pt idx="1">
                  <c:v>2</c:v>
                </c:pt>
                <c:pt idx="2">
                  <c:v>62</c:v>
                </c:pt>
                <c:pt idx="3">
                  <c:v>35</c:v>
                </c:pt>
                <c:pt idx="4">
                  <c:v>173</c:v>
                </c:pt>
              </c:numCache>
            </c:numRef>
          </c:val>
        </c:ser>
        <c:dLbls>
          <c:showLegendKey val="0"/>
          <c:showVal val="0"/>
          <c:showCatName val="0"/>
          <c:showSerName val="0"/>
          <c:showPercent val="0"/>
          <c:showBubbleSize val="0"/>
        </c:dLbls>
        <c:gapWidth val="150"/>
        <c:axId val="69349760"/>
        <c:axId val="69351296"/>
      </c:barChart>
      <c:catAx>
        <c:axId val="69349760"/>
        <c:scaling>
          <c:orientation val="minMax"/>
        </c:scaling>
        <c:delete val="0"/>
        <c:axPos val="b"/>
        <c:majorTickMark val="out"/>
        <c:minorTickMark val="none"/>
        <c:tickLblPos val="nextTo"/>
        <c:crossAx val="69351296"/>
        <c:crosses val="autoZero"/>
        <c:auto val="1"/>
        <c:lblAlgn val="ctr"/>
        <c:lblOffset val="100"/>
        <c:noMultiLvlLbl val="0"/>
      </c:catAx>
      <c:valAx>
        <c:axId val="69351296"/>
        <c:scaling>
          <c:orientation val="minMax"/>
        </c:scaling>
        <c:delete val="0"/>
        <c:axPos val="l"/>
        <c:majorGridlines/>
        <c:numFmt formatCode="General" sourceLinked="1"/>
        <c:majorTickMark val="out"/>
        <c:minorTickMark val="none"/>
        <c:tickLblPos val="nextTo"/>
        <c:crossAx val="6934976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Sheet1!$A$2:$B$2</c:f>
              <c:strCache>
                <c:ptCount val="1"/>
                <c:pt idx="0">
                  <c:v>Promethazine  10mg</c:v>
                </c:pt>
              </c:strCache>
            </c:strRef>
          </c:tx>
          <c:spPr>
            <a:ln>
              <a:noFill/>
            </a:ln>
          </c:spPr>
          <c:marker>
            <c:symbol val="none"/>
          </c:marker>
          <c:trendline>
            <c:spPr>
              <a:ln>
                <a:solidFill>
                  <a:srgbClr val="002060"/>
                </a:solidFill>
              </a:ln>
            </c:spPr>
            <c:trendlineType val="linear"/>
            <c:dispRSqr val="0"/>
            <c:dispEq val="0"/>
          </c:trendline>
          <c:cat>
            <c:numRef>
              <c:f>Sheet1!$C$1:$Y$1</c:f>
              <c:numCache>
                <c:formatCode>mmm\-yy</c:formatCode>
                <c:ptCount val="23"/>
                <c:pt idx="0">
                  <c:v>41214</c:v>
                </c:pt>
                <c:pt idx="1">
                  <c:v>41244</c:v>
                </c:pt>
                <c:pt idx="2">
                  <c:v>41276</c:v>
                </c:pt>
                <c:pt idx="3">
                  <c:v>41306</c:v>
                </c:pt>
                <c:pt idx="4">
                  <c:v>41336</c:v>
                </c:pt>
                <c:pt idx="5">
                  <c:v>41366</c:v>
                </c:pt>
                <c:pt idx="6">
                  <c:v>41396</c:v>
                </c:pt>
                <c:pt idx="7">
                  <c:v>41426</c:v>
                </c:pt>
                <c:pt idx="8">
                  <c:v>41456</c:v>
                </c:pt>
                <c:pt idx="9">
                  <c:v>41487</c:v>
                </c:pt>
                <c:pt idx="10">
                  <c:v>41518</c:v>
                </c:pt>
                <c:pt idx="11">
                  <c:v>41548</c:v>
                </c:pt>
                <c:pt idx="12">
                  <c:v>41579</c:v>
                </c:pt>
                <c:pt idx="13">
                  <c:v>41609</c:v>
                </c:pt>
                <c:pt idx="14">
                  <c:v>41640</c:v>
                </c:pt>
                <c:pt idx="15">
                  <c:v>41671</c:v>
                </c:pt>
                <c:pt idx="16">
                  <c:v>41699</c:v>
                </c:pt>
                <c:pt idx="17">
                  <c:v>41730</c:v>
                </c:pt>
                <c:pt idx="18">
                  <c:v>41760</c:v>
                </c:pt>
                <c:pt idx="19">
                  <c:v>41791</c:v>
                </c:pt>
                <c:pt idx="20">
                  <c:v>41821</c:v>
                </c:pt>
                <c:pt idx="21">
                  <c:v>41852</c:v>
                </c:pt>
                <c:pt idx="22">
                  <c:v>41883</c:v>
                </c:pt>
              </c:numCache>
            </c:numRef>
          </c:cat>
          <c:val>
            <c:numRef>
              <c:f>Sheet1!$C$2:$Y$2</c:f>
              <c:numCache>
                <c:formatCode>General</c:formatCode>
                <c:ptCount val="23"/>
                <c:pt idx="0">
                  <c:v>0</c:v>
                </c:pt>
                <c:pt idx="1">
                  <c:v>0</c:v>
                </c:pt>
                <c:pt idx="2">
                  <c:v>0</c:v>
                </c:pt>
                <c:pt idx="3">
                  <c:v>0</c:v>
                </c:pt>
                <c:pt idx="4">
                  <c:v>0</c:v>
                </c:pt>
                <c:pt idx="5">
                  <c:v>112</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numCache>
            </c:numRef>
          </c:val>
          <c:smooth val="0"/>
        </c:ser>
        <c:ser>
          <c:idx val="1"/>
          <c:order val="1"/>
          <c:tx>
            <c:strRef>
              <c:f>Sheet1!$A$3:$B$3</c:f>
              <c:strCache>
                <c:ptCount val="1"/>
                <c:pt idx="0">
                  <c:v>Promethazine  25mg</c:v>
                </c:pt>
              </c:strCache>
            </c:strRef>
          </c:tx>
          <c:spPr>
            <a:ln>
              <a:noFill/>
            </a:ln>
          </c:spPr>
          <c:marker>
            <c:symbol val="none"/>
          </c:marker>
          <c:trendline>
            <c:spPr>
              <a:ln>
                <a:solidFill>
                  <a:schemeClr val="accent2">
                    <a:lumMod val="50000"/>
                  </a:schemeClr>
                </a:solidFill>
              </a:ln>
            </c:spPr>
            <c:trendlineType val="linear"/>
            <c:dispRSqr val="0"/>
            <c:dispEq val="0"/>
          </c:trendline>
          <c:cat>
            <c:numRef>
              <c:f>Sheet1!$C$1:$Y$1</c:f>
              <c:numCache>
                <c:formatCode>mmm\-yy</c:formatCode>
                <c:ptCount val="23"/>
                <c:pt idx="0">
                  <c:v>41214</c:v>
                </c:pt>
                <c:pt idx="1">
                  <c:v>41244</c:v>
                </c:pt>
                <c:pt idx="2">
                  <c:v>41276</c:v>
                </c:pt>
                <c:pt idx="3">
                  <c:v>41306</c:v>
                </c:pt>
                <c:pt idx="4">
                  <c:v>41336</c:v>
                </c:pt>
                <c:pt idx="5">
                  <c:v>41366</c:v>
                </c:pt>
                <c:pt idx="6">
                  <c:v>41396</c:v>
                </c:pt>
                <c:pt idx="7">
                  <c:v>41426</c:v>
                </c:pt>
                <c:pt idx="8">
                  <c:v>41456</c:v>
                </c:pt>
                <c:pt idx="9">
                  <c:v>41487</c:v>
                </c:pt>
                <c:pt idx="10">
                  <c:v>41518</c:v>
                </c:pt>
                <c:pt idx="11">
                  <c:v>41548</c:v>
                </c:pt>
                <c:pt idx="12">
                  <c:v>41579</c:v>
                </c:pt>
                <c:pt idx="13">
                  <c:v>41609</c:v>
                </c:pt>
                <c:pt idx="14">
                  <c:v>41640</c:v>
                </c:pt>
                <c:pt idx="15">
                  <c:v>41671</c:v>
                </c:pt>
                <c:pt idx="16">
                  <c:v>41699</c:v>
                </c:pt>
                <c:pt idx="17">
                  <c:v>41730</c:v>
                </c:pt>
                <c:pt idx="18">
                  <c:v>41760</c:v>
                </c:pt>
                <c:pt idx="19">
                  <c:v>41791</c:v>
                </c:pt>
                <c:pt idx="20">
                  <c:v>41821</c:v>
                </c:pt>
                <c:pt idx="21">
                  <c:v>41852</c:v>
                </c:pt>
                <c:pt idx="22">
                  <c:v>41883</c:v>
                </c:pt>
              </c:numCache>
            </c:numRef>
          </c:cat>
          <c:val>
            <c:numRef>
              <c:f>Sheet1!$C$3:$Y$3</c:f>
              <c:numCache>
                <c:formatCode>General</c:formatCode>
                <c:ptCount val="23"/>
                <c:pt idx="0">
                  <c:v>112</c:v>
                </c:pt>
                <c:pt idx="1">
                  <c:v>112</c:v>
                </c:pt>
                <c:pt idx="2">
                  <c:v>112</c:v>
                </c:pt>
                <c:pt idx="3">
                  <c:v>0</c:v>
                </c:pt>
                <c:pt idx="4">
                  <c:v>56</c:v>
                </c:pt>
                <c:pt idx="5">
                  <c:v>224</c:v>
                </c:pt>
                <c:pt idx="6">
                  <c:v>56</c:v>
                </c:pt>
                <c:pt idx="7">
                  <c:v>56</c:v>
                </c:pt>
                <c:pt idx="8">
                  <c:v>56</c:v>
                </c:pt>
                <c:pt idx="9">
                  <c:v>56</c:v>
                </c:pt>
                <c:pt idx="10">
                  <c:v>56</c:v>
                </c:pt>
                <c:pt idx="11">
                  <c:v>112</c:v>
                </c:pt>
                <c:pt idx="12">
                  <c:v>56</c:v>
                </c:pt>
                <c:pt idx="13">
                  <c:v>112</c:v>
                </c:pt>
                <c:pt idx="14">
                  <c:v>0</c:v>
                </c:pt>
                <c:pt idx="15">
                  <c:v>56</c:v>
                </c:pt>
                <c:pt idx="16">
                  <c:v>112</c:v>
                </c:pt>
                <c:pt idx="17">
                  <c:v>56</c:v>
                </c:pt>
                <c:pt idx="18">
                  <c:v>56</c:v>
                </c:pt>
                <c:pt idx="19">
                  <c:v>112</c:v>
                </c:pt>
                <c:pt idx="20">
                  <c:v>56</c:v>
                </c:pt>
                <c:pt idx="21">
                  <c:v>0</c:v>
                </c:pt>
                <c:pt idx="22">
                  <c:v>224</c:v>
                </c:pt>
              </c:numCache>
            </c:numRef>
          </c:val>
          <c:smooth val="0"/>
        </c:ser>
        <c:ser>
          <c:idx val="2"/>
          <c:order val="2"/>
          <c:tx>
            <c:strRef>
              <c:f>Sheet1!$A$4:$B$4</c:f>
              <c:strCache>
                <c:ptCount val="1"/>
                <c:pt idx="0">
                  <c:v>Diazepam 2mg</c:v>
                </c:pt>
              </c:strCache>
            </c:strRef>
          </c:tx>
          <c:spPr>
            <a:ln>
              <a:noFill/>
            </a:ln>
          </c:spPr>
          <c:marker>
            <c:symbol val="none"/>
          </c:marker>
          <c:trendline>
            <c:spPr>
              <a:ln>
                <a:solidFill>
                  <a:schemeClr val="accent3">
                    <a:lumMod val="75000"/>
                  </a:schemeClr>
                </a:solidFill>
              </a:ln>
            </c:spPr>
            <c:trendlineType val="linear"/>
            <c:dispRSqr val="0"/>
            <c:dispEq val="0"/>
          </c:trendline>
          <c:cat>
            <c:numRef>
              <c:f>Sheet1!$C$1:$Y$1</c:f>
              <c:numCache>
                <c:formatCode>mmm\-yy</c:formatCode>
                <c:ptCount val="23"/>
                <c:pt idx="0">
                  <c:v>41214</c:v>
                </c:pt>
                <c:pt idx="1">
                  <c:v>41244</c:v>
                </c:pt>
                <c:pt idx="2">
                  <c:v>41276</c:v>
                </c:pt>
                <c:pt idx="3">
                  <c:v>41306</c:v>
                </c:pt>
                <c:pt idx="4">
                  <c:v>41336</c:v>
                </c:pt>
                <c:pt idx="5">
                  <c:v>41366</c:v>
                </c:pt>
                <c:pt idx="6">
                  <c:v>41396</c:v>
                </c:pt>
                <c:pt idx="7">
                  <c:v>41426</c:v>
                </c:pt>
                <c:pt idx="8">
                  <c:v>41456</c:v>
                </c:pt>
                <c:pt idx="9">
                  <c:v>41487</c:v>
                </c:pt>
                <c:pt idx="10">
                  <c:v>41518</c:v>
                </c:pt>
                <c:pt idx="11">
                  <c:v>41548</c:v>
                </c:pt>
                <c:pt idx="12">
                  <c:v>41579</c:v>
                </c:pt>
                <c:pt idx="13">
                  <c:v>41609</c:v>
                </c:pt>
                <c:pt idx="14">
                  <c:v>41640</c:v>
                </c:pt>
                <c:pt idx="15">
                  <c:v>41671</c:v>
                </c:pt>
                <c:pt idx="16">
                  <c:v>41699</c:v>
                </c:pt>
                <c:pt idx="17">
                  <c:v>41730</c:v>
                </c:pt>
                <c:pt idx="18">
                  <c:v>41760</c:v>
                </c:pt>
                <c:pt idx="19">
                  <c:v>41791</c:v>
                </c:pt>
                <c:pt idx="20">
                  <c:v>41821</c:v>
                </c:pt>
                <c:pt idx="21">
                  <c:v>41852</c:v>
                </c:pt>
                <c:pt idx="22">
                  <c:v>41883</c:v>
                </c:pt>
              </c:numCache>
            </c:numRef>
          </c:cat>
          <c:val>
            <c:numRef>
              <c:f>Sheet1!$C$4:$Y$4</c:f>
              <c:numCache>
                <c:formatCode>General</c:formatCode>
                <c:ptCount val="23"/>
                <c:pt idx="0">
                  <c:v>84</c:v>
                </c:pt>
                <c:pt idx="1">
                  <c:v>84</c:v>
                </c:pt>
                <c:pt idx="2">
                  <c:v>56</c:v>
                </c:pt>
                <c:pt idx="3">
                  <c:v>28</c:v>
                </c:pt>
                <c:pt idx="4">
                  <c:v>0</c:v>
                </c:pt>
                <c:pt idx="5">
                  <c:v>0</c:v>
                </c:pt>
                <c:pt idx="6">
                  <c:v>28</c:v>
                </c:pt>
                <c:pt idx="7">
                  <c:v>84</c:v>
                </c:pt>
                <c:pt idx="8">
                  <c:v>0</c:v>
                </c:pt>
                <c:pt idx="9">
                  <c:v>56</c:v>
                </c:pt>
                <c:pt idx="10">
                  <c:v>0</c:v>
                </c:pt>
                <c:pt idx="11">
                  <c:v>0</c:v>
                </c:pt>
                <c:pt idx="12">
                  <c:v>28</c:v>
                </c:pt>
                <c:pt idx="13">
                  <c:v>0</c:v>
                </c:pt>
                <c:pt idx="14">
                  <c:v>84</c:v>
                </c:pt>
                <c:pt idx="15">
                  <c:v>28</c:v>
                </c:pt>
                <c:pt idx="16">
                  <c:v>140</c:v>
                </c:pt>
                <c:pt idx="17">
                  <c:v>0</c:v>
                </c:pt>
                <c:pt idx="18">
                  <c:v>0</c:v>
                </c:pt>
                <c:pt idx="19">
                  <c:v>0</c:v>
                </c:pt>
                <c:pt idx="20">
                  <c:v>84</c:v>
                </c:pt>
                <c:pt idx="21">
                  <c:v>28</c:v>
                </c:pt>
                <c:pt idx="22">
                  <c:v>0</c:v>
                </c:pt>
              </c:numCache>
            </c:numRef>
          </c:val>
          <c:smooth val="0"/>
        </c:ser>
        <c:ser>
          <c:idx val="3"/>
          <c:order val="3"/>
          <c:tx>
            <c:strRef>
              <c:f>Sheet1!$A$5:$B$5</c:f>
              <c:strCache>
                <c:ptCount val="1"/>
                <c:pt idx="0">
                  <c:v>Diazepam 5mg</c:v>
                </c:pt>
              </c:strCache>
            </c:strRef>
          </c:tx>
          <c:spPr>
            <a:ln>
              <a:noFill/>
            </a:ln>
          </c:spPr>
          <c:marker>
            <c:symbol val="none"/>
          </c:marker>
          <c:trendline>
            <c:spPr>
              <a:ln>
                <a:solidFill>
                  <a:schemeClr val="accent1">
                    <a:lumMod val="75000"/>
                  </a:schemeClr>
                </a:solidFill>
              </a:ln>
            </c:spPr>
            <c:trendlineType val="linear"/>
            <c:dispRSqr val="0"/>
            <c:dispEq val="0"/>
          </c:trendline>
          <c:cat>
            <c:numRef>
              <c:f>Sheet1!$C$1:$Y$1</c:f>
              <c:numCache>
                <c:formatCode>mmm\-yy</c:formatCode>
                <c:ptCount val="23"/>
                <c:pt idx="0">
                  <c:v>41214</c:v>
                </c:pt>
                <c:pt idx="1">
                  <c:v>41244</c:v>
                </c:pt>
                <c:pt idx="2">
                  <c:v>41276</c:v>
                </c:pt>
                <c:pt idx="3">
                  <c:v>41306</c:v>
                </c:pt>
                <c:pt idx="4">
                  <c:v>41336</c:v>
                </c:pt>
                <c:pt idx="5">
                  <c:v>41366</c:v>
                </c:pt>
                <c:pt idx="6">
                  <c:v>41396</c:v>
                </c:pt>
                <c:pt idx="7">
                  <c:v>41426</c:v>
                </c:pt>
                <c:pt idx="8">
                  <c:v>41456</c:v>
                </c:pt>
                <c:pt idx="9">
                  <c:v>41487</c:v>
                </c:pt>
                <c:pt idx="10">
                  <c:v>41518</c:v>
                </c:pt>
                <c:pt idx="11">
                  <c:v>41548</c:v>
                </c:pt>
                <c:pt idx="12">
                  <c:v>41579</c:v>
                </c:pt>
                <c:pt idx="13">
                  <c:v>41609</c:v>
                </c:pt>
                <c:pt idx="14">
                  <c:v>41640</c:v>
                </c:pt>
                <c:pt idx="15">
                  <c:v>41671</c:v>
                </c:pt>
                <c:pt idx="16">
                  <c:v>41699</c:v>
                </c:pt>
                <c:pt idx="17">
                  <c:v>41730</c:v>
                </c:pt>
                <c:pt idx="18">
                  <c:v>41760</c:v>
                </c:pt>
                <c:pt idx="19">
                  <c:v>41791</c:v>
                </c:pt>
                <c:pt idx="20">
                  <c:v>41821</c:v>
                </c:pt>
                <c:pt idx="21">
                  <c:v>41852</c:v>
                </c:pt>
                <c:pt idx="22">
                  <c:v>41883</c:v>
                </c:pt>
              </c:numCache>
            </c:numRef>
          </c:cat>
          <c:val>
            <c:numRef>
              <c:f>Sheet1!$C$5:$Y$5</c:f>
              <c:numCache>
                <c:formatCode>General</c:formatCode>
                <c:ptCount val="23"/>
                <c:pt idx="0">
                  <c:v>0</c:v>
                </c:pt>
                <c:pt idx="1">
                  <c:v>56</c:v>
                </c:pt>
                <c:pt idx="2">
                  <c:v>168</c:v>
                </c:pt>
                <c:pt idx="3">
                  <c:v>112</c:v>
                </c:pt>
                <c:pt idx="4">
                  <c:v>56</c:v>
                </c:pt>
                <c:pt idx="5">
                  <c:v>0</c:v>
                </c:pt>
                <c:pt idx="6">
                  <c:v>84</c:v>
                </c:pt>
                <c:pt idx="7">
                  <c:v>0</c:v>
                </c:pt>
                <c:pt idx="8">
                  <c:v>28</c:v>
                </c:pt>
                <c:pt idx="9">
                  <c:v>0</c:v>
                </c:pt>
                <c:pt idx="10">
                  <c:v>0</c:v>
                </c:pt>
                <c:pt idx="11">
                  <c:v>0</c:v>
                </c:pt>
                <c:pt idx="12">
                  <c:v>0</c:v>
                </c:pt>
                <c:pt idx="13">
                  <c:v>0</c:v>
                </c:pt>
                <c:pt idx="14">
                  <c:v>28</c:v>
                </c:pt>
                <c:pt idx="15">
                  <c:v>28</c:v>
                </c:pt>
                <c:pt idx="16">
                  <c:v>196</c:v>
                </c:pt>
                <c:pt idx="17">
                  <c:v>84</c:v>
                </c:pt>
                <c:pt idx="18">
                  <c:v>112</c:v>
                </c:pt>
                <c:pt idx="19">
                  <c:v>56</c:v>
                </c:pt>
                <c:pt idx="20">
                  <c:v>0</c:v>
                </c:pt>
                <c:pt idx="21">
                  <c:v>0</c:v>
                </c:pt>
                <c:pt idx="22">
                  <c:v>0</c:v>
                </c:pt>
              </c:numCache>
            </c:numRef>
          </c:val>
          <c:smooth val="0"/>
        </c:ser>
        <c:ser>
          <c:idx val="4"/>
          <c:order val="4"/>
          <c:tx>
            <c:strRef>
              <c:f>Sheet1!$A$6:$B$6</c:f>
              <c:strCache>
                <c:ptCount val="1"/>
                <c:pt idx="0">
                  <c:v>Temazepam 10mg</c:v>
                </c:pt>
              </c:strCache>
            </c:strRef>
          </c:tx>
          <c:spPr>
            <a:ln>
              <a:noFill/>
            </a:ln>
          </c:spPr>
          <c:marker>
            <c:symbol val="none"/>
          </c:marker>
          <c:trendline>
            <c:spPr>
              <a:ln>
                <a:solidFill>
                  <a:schemeClr val="tx2">
                    <a:lumMod val="60000"/>
                    <a:lumOff val="40000"/>
                  </a:schemeClr>
                </a:solidFill>
              </a:ln>
            </c:spPr>
            <c:trendlineType val="linear"/>
            <c:dispRSqr val="0"/>
            <c:dispEq val="0"/>
          </c:trendline>
          <c:cat>
            <c:numRef>
              <c:f>Sheet1!$C$1:$Y$1</c:f>
              <c:numCache>
                <c:formatCode>mmm\-yy</c:formatCode>
                <c:ptCount val="23"/>
                <c:pt idx="0">
                  <c:v>41214</c:v>
                </c:pt>
                <c:pt idx="1">
                  <c:v>41244</c:v>
                </c:pt>
                <c:pt idx="2">
                  <c:v>41276</c:v>
                </c:pt>
                <c:pt idx="3">
                  <c:v>41306</c:v>
                </c:pt>
                <c:pt idx="4">
                  <c:v>41336</c:v>
                </c:pt>
                <c:pt idx="5">
                  <c:v>41366</c:v>
                </c:pt>
                <c:pt idx="6">
                  <c:v>41396</c:v>
                </c:pt>
                <c:pt idx="7">
                  <c:v>41426</c:v>
                </c:pt>
                <c:pt idx="8">
                  <c:v>41456</c:v>
                </c:pt>
                <c:pt idx="9">
                  <c:v>41487</c:v>
                </c:pt>
                <c:pt idx="10">
                  <c:v>41518</c:v>
                </c:pt>
                <c:pt idx="11">
                  <c:v>41548</c:v>
                </c:pt>
                <c:pt idx="12">
                  <c:v>41579</c:v>
                </c:pt>
                <c:pt idx="13">
                  <c:v>41609</c:v>
                </c:pt>
                <c:pt idx="14">
                  <c:v>41640</c:v>
                </c:pt>
                <c:pt idx="15">
                  <c:v>41671</c:v>
                </c:pt>
                <c:pt idx="16">
                  <c:v>41699</c:v>
                </c:pt>
                <c:pt idx="17">
                  <c:v>41730</c:v>
                </c:pt>
                <c:pt idx="18">
                  <c:v>41760</c:v>
                </c:pt>
                <c:pt idx="19">
                  <c:v>41791</c:v>
                </c:pt>
                <c:pt idx="20">
                  <c:v>41821</c:v>
                </c:pt>
                <c:pt idx="21">
                  <c:v>41852</c:v>
                </c:pt>
                <c:pt idx="22">
                  <c:v>41883</c:v>
                </c:pt>
              </c:numCache>
            </c:numRef>
          </c:cat>
          <c:val>
            <c:numRef>
              <c:f>Sheet1!$C$6:$Y$6</c:f>
              <c:numCache>
                <c:formatCode>General</c:formatCode>
                <c:ptCount val="23"/>
                <c:pt idx="0">
                  <c:v>112</c:v>
                </c:pt>
                <c:pt idx="1">
                  <c:v>0</c:v>
                </c:pt>
                <c:pt idx="2">
                  <c:v>0</c:v>
                </c:pt>
                <c:pt idx="3">
                  <c:v>0</c:v>
                </c:pt>
                <c:pt idx="4">
                  <c:v>0</c:v>
                </c:pt>
                <c:pt idx="5">
                  <c:v>0</c:v>
                </c:pt>
                <c:pt idx="6">
                  <c:v>56</c:v>
                </c:pt>
                <c:pt idx="7">
                  <c:v>0</c:v>
                </c:pt>
                <c:pt idx="8">
                  <c:v>0</c:v>
                </c:pt>
                <c:pt idx="9">
                  <c:v>0</c:v>
                </c:pt>
                <c:pt idx="10">
                  <c:v>0</c:v>
                </c:pt>
                <c:pt idx="11">
                  <c:v>112</c:v>
                </c:pt>
                <c:pt idx="12">
                  <c:v>56</c:v>
                </c:pt>
                <c:pt idx="13">
                  <c:v>59</c:v>
                </c:pt>
                <c:pt idx="14">
                  <c:v>28</c:v>
                </c:pt>
                <c:pt idx="15">
                  <c:v>0</c:v>
                </c:pt>
                <c:pt idx="16">
                  <c:v>14</c:v>
                </c:pt>
                <c:pt idx="17">
                  <c:v>0</c:v>
                </c:pt>
                <c:pt idx="18">
                  <c:v>56</c:v>
                </c:pt>
                <c:pt idx="19">
                  <c:v>56</c:v>
                </c:pt>
                <c:pt idx="20">
                  <c:v>39</c:v>
                </c:pt>
                <c:pt idx="21">
                  <c:v>0</c:v>
                </c:pt>
                <c:pt idx="22">
                  <c:v>84</c:v>
                </c:pt>
              </c:numCache>
            </c:numRef>
          </c:val>
          <c:smooth val="0"/>
        </c:ser>
        <c:ser>
          <c:idx val="5"/>
          <c:order val="5"/>
          <c:tx>
            <c:strRef>
              <c:f>Sheet1!$A$7:$B$7</c:f>
              <c:strCache>
                <c:ptCount val="1"/>
                <c:pt idx="0">
                  <c:v>Temazepam 20mg</c:v>
                </c:pt>
              </c:strCache>
            </c:strRef>
          </c:tx>
          <c:marker>
            <c:symbol val="none"/>
          </c:marker>
          <c:cat>
            <c:numRef>
              <c:f>Sheet1!$C$1:$Y$1</c:f>
              <c:numCache>
                <c:formatCode>mmm\-yy</c:formatCode>
                <c:ptCount val="23"/>
                <c:pt idx="0">
                  <c:v>41214</c:v>
                </c:pt>
                <c:pt idx="1">
                  <c:v>41244</c:v>
                </c:pt>
                <c:pt idx="2">
                  <c:v>41276</c:v>
                </c:pt>
                <c:pt idx="3">
                  <c:v>41306</c:v>
                </c:pt>
                <c:pt idx="4">
                  <c:v>41336</c:v>
                </c:pt>
                <c:pt idx="5">
                  <c:v>41366</c:v>
                </c:pt>
                <c:pt idx="6">
                  <c:v>41396</c:v>
                </c:pt>
                <c:pt idx="7">
                  <c:v>41426</c:v>
                </c:pt>
                <c:pt idx="8">
                  <c:v>41456</c:v>
                </c:pt>
                <c:pt idx="9">
                  <c:v>41487</c:v>
                </c:pt>
                <c:pt idx="10">
                  <c:v>41518</c:v>
                </c:pt>
                <c:pt idx="11">
                  <c:v>41548</c:v>
                </c:pt>
                <c:pt idx="12">
                  <c:v>41579</c:v>
                </c:pt>
                <c:pt idx="13">
                  <c:v>41609</c:v>
                </c:pt>
                <c:pt idx="14">
                  <c:v>41640</c:v>
                </c:pt>
                <c:pt idx="15">
                  <c:v>41671</c:v>
                </c:pt>
                <c:pt idx="16">
                  <c:v>41699</c:v>
                </c:pt>
                <c:pt idx="17">
                  <c:v>41730</c:v>
                </c:pt>
                <c:pt idx="18">
                  <c:v>41760</c:v>
                </c:pt>
                <c:pt idx="19">
                  <c:v>41791</c:v>
                </c:pt>
                <c:pt idx="20">
                  <c:v>41821</c:v>
                </c:pt>
                <c:pt idx="21">
                  <c:v>41852</c:v>
                </c:pt>
                <c:pt idx="22">
                  <c:v>41883</c:v>
                </c:pt>
              </c:numCache>
            </c:numRef>
          </c:cat>
          <c:val>
            <c:numRef>
              <c:f>Sheet1!$C$7:$Y$7</c:f>
              <c:numCache>
                <c:formatCode>General</c:formatCode>
                <c:ptCount val="2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numCache>
            </c:numRef>
          </c:val>
          <c:smooth val="0"/>
        </c:ser>
        <c:ser>
          <c:idx val="6"/>
          <c:order val="6"/>
          <c:tx>
            <c:strRef>
              <c:f>Sheet1!$A$8:$B$8</c:f>
              <c:strCache>
                <c:ptCount val="1"/>
                <c:pt idx="0">
                  <c:v>Zopiclone 3.75mg</c:v>
                </c:pt>
              </c:strCache>
            </c:strRef>
          </c:tx>
          <c:spPr>
            <a:ln>
              <a:noFill/>
            </a:ln>
          </c:spPr>
          <c:marker>
            <c:symbol val="none"/>
          </c:marker>
          <c:trendline>
            <c:spPr>
              <a:ln>
                <a:solidFill>
                  <a:schemeClr val="tx2">
                    <a:lumMod val="40000"/>
                    <a:lumOff val="60000"/>
                  </a:schemeClr>
                </a:solidFill>
              </a:ln>
            </c:spPr>
            <c:trendlineType val="linear"/>
            <c:dispRSqr val="0"/>
            <c:dispEq val="0"/>
          </c:trendline>
          <c:trendline>
            <c:spPr>
              <a:ln>
                <a:solidFill>
                  <a:schemeClr val="accent4">
                    <a:lumMod val="75000"/>
                  </a:schemeClr>
                </a:solidFill>
              </a:ln>
            </c:spPr>
            <c:trendlineType val="linear"/>
            <c:dispRSqr val="0"/>
            <c:dispEq val="0"/>
          </c:trendline>
          <c:cat>
            <c:numRef>
              <c:f>Sheet1!$C$1:$Y$1</c:f>
              <c:numCache>
                <c:formatCode>mmm\-yy</c:formatCode>
                <c:ptCount val="23"/>
                <c:pt idx="0">
                  <c:v>41214</c:v>
                </c:pt>
                <c:pt idx="1">
                  <c:v>41244</c:v>
                </c:pt>
                <c:pt idx="2">
                  <c:v>41276</c:v>
                </c:pt>
                <c:pt idx="3">
                  <c:v>41306</c:v>
                </c:pt>
                <c:pt idx="4">
                  <c:v>41336</c:v>
                </c:pt>
                <c:pt idx="5">
                  <c:v>41366</c:v>
                </c:pt>
                <c:pt idx="6">
                  <c:v>41396</c:v>
                </c:pt>
                <c:pt idx="7">
                  <c:v>41426</c:v>
                </c:pt>
                <c:pt idx="8">
                  <c:v>41456</c:v>
                </c:pt>
                <c:pt idx="9">
                  <c:v>41487</c:v>
                </c:pt>
                <c:pt idx="10">
                  <c:v>41518</c:v>
                </c:pt>
                <c:pt idx="11">
                  <c:v>41548</c:v>
                </c:pt>
                <c:pt idx="12">
                  <c:v>41579</c:v>
                </c:pt>
                <c:pt idx="13">
                  <c:v>41609</c:v>
                </c:pt>
                <c:pt idx="14">
                  <c:v>41640</c:v>
                </c:pt>
                <c:pt idx="15">
                  <c:v>41671</c:v>
                </c:pt>
                <c:pt idx="16">
                  <c:v>41699</c:v>
                </c:pt>
                <c:pt idx="17">
                  <c:v>41730</c:v>
                </c:pt>
                <c:pt idx="18">
                  <c:v>41760</c:v>
                </c:pt>
                <c:pt idx="19">
                  <c:v>41791</c:v>
                </c:pt>
                <c:pt idx="20">
                  <c:v>41821</c:v>
                </c:pt>
                <c:pt idx="21">
                  <c:v>41852</c:v>
                </c:pt>
                <c:pt idx="22">
                  <c:v>41883</c:v>
                </c:pt>
              </c:numCache>
            </c:numRef>
          </c:cat>
          <c:val>
            <c:numRef>
              <c:f>Sheet1!$C$8:$Y$8</c:f>
              <c:numCache>
                <c:formatCode>General</c:formatCode>
                <c:ptCount val="23"/>
                <c:pt idx="0">
                  <c:v>0</c:v>
                </c:pt>
                <c:pt idx="1">
                  <c:v>0</c:v>
                </c:pt>
                <c:pt idx="2">
                  <c:v>56</c:v>
                </c:pt>
                <c:pt idx="3">
                  <c:v>28</c:v>
                </c:pt>
                <c:pt idx="4">
                  <c:v>56</c:v>
                </c:pt>
                <c:pt idx="5">
                  <c:v>56</c:v>
                </c:pt>
                <c:pt idx="6">
                  <c:v>28</c:v>
                </c:pt>
                <c:pt idx="7">
                  <c:v>56</c:v>
                </c:pt>
                <c:pt idx="8">
                  <c:v>28</c:v>
                </c:pt>
                <c:pt idx="9">
                  <c:v>0</c:v>
                </c:pt>
                <c:pt idx="10">
                  <c:v>28</c:v>
                </c:pt>
                <c:pt idx="11">
                  <c:v>56</c:v>
                </c:pt>
                <c:pt idx="12">
                  <c:v>28</c:v>
                </c:pt>
                <c:pt idx="13">
                  <c:v>56</c:v>
                </c:pt>
                <c:pt idx="14">
                  <c:v>56</c:v>
                </c:pt>
                <c:pt idx="15">
                  <c:v>0</c:v>
                </c:pt>
                <c:pt idx="16">
                  <c:v>28</c:v>
                </c:pt>
                <c:pt idx="17">
                  <c:v>28</c:v>
                </c:pt>
                <c:pt idx="18">
                  <c:v>56</c:v>
                </c:pt>
                <c:pt idx="19">
                  <c:v>0</c:v>
                </c:pt>
                <c:pt idx="20">
                  <c:v>0</c:v>
                </c:pt>
                <c:pt idx="21">
                  <c:v>28</c:v>
                </c:pt>
                <c:pt idx="22">
                  <c:v>28</c:v>
                </c:pt>
              </c:numCache>
            </c:numRef>
          </c:val>
          <c:smooth val="0"/>
        </c:ser>
        <c:ser>
          <c:idx val="7"/>
          <c:order val="7"/>
          <c:tx>
            <c:strRef>
              <c:f>Sheet1!$A$9:$B$9</c:f>
              <c:strCache>
                <c:ptCount val="1"/>
                <c:pt idx="0">
                  <c:v>Zopiclone 7.5mg</c:v>
                </c:pt>
              </c:strCache>
            </c:strRef>
          </c:tx>
          <c:spPr>
            <a:ln>
              <a:noFill/>
            </a:ln>
          </c:spPr>
          <c:marker>
            <c:symbol val="none"/>
          </c:marker>
          <c:trendline>
            <c:spPr>
              <a:ln>
                <a:solidFill>
                  <a:srgbClr val="FF0000"/>
                </a:solidFill>
              </a:ln>
            </c:spPr>
            <c:trendlineType val="linear"/>
            <c:dispRSqr val="0"/>
            <c:dispEq val="0"/>
          </c:trendline>
          <c:cat>
            <c:numRef>
              <c:f>Sheet1!$C$1:$Y$1</c:f>
              <c:numCache>
                <c:formatCode>mmm\-yy</c:formatCode>
                <c:ptCount val="23"/>
                <c:pt idx="0">
                  <c:v>41214</c:v>
                </c:pt>
                <c:pt idx="1">
                  <c:v>41244</c:v>
                </c:pt>
                <c:pt idx="2">
                  <c:v>41276</c:v>
                </c:pt>
                <c:pt idx="3">
                  <c:v>41306</c:v>
                </c:pt>
                <c:pt idx="4">
                  <c:v>41336</c:v>
                </c:pt>
                <c:pt idx="5">
                  <c:v>41366</c:v>
                </c:pt>
                <c:pt idx="6">
                  <c:v>41396</c:v>
                </c:pt>
                <c:pt idx="7">
                  <c:v>41426</c:v>
                </c:pt>
                <c:pt idx="8">
                  <c:v>41456</c:v>
                </c:pt>
                <c:pt idx="9">
                  <c:v>41487</c:v>
                </c:pt>
                <c:pt idx="10">
                  <c:v>41518</c:v>
                </c:pt>
                <c:pt idx="11">
                  <c:v>41548</c:v>
                </c:pt>
                <c:pt idx="12">
                  <c:v>41579</c:v>
                </c:pt>
                <c:pt idx="13">
                  <c:v>41609</c:v>
                </c:pt>
                <c:pt idx="14">
                  <c:v>41640</c:v>
                </c:pt>
                <c:pt idx="15">
                  <c:v>41671</c:v>
                </c:pt>
                <c:pt idx="16">
                  <c:v>41699</c:v>
                </c:pt>
                <c:pt idx="17">
                  <c:v>41730</c:v>
                </c:pt>
                <c:pt idx="18">
                  <c:v>41760</c:v>
                </c:pt>
                <c:pt idx="19">
                  <c:v>41791</c:v>
                </c:pt>
                <c:pt idx="20">
                  <c:v>41821</c:v>
                </c:pt>
                <c:pt idx="21">
                  <c:v>41852</c:v>
                </c:pt>
                <c:pt idx="22">
                  <c:v>41883</c:v>
                </c:pt>
              </c:numCache>
            </c:numRef>
          </c:cat>
          <c:val>
            <c:numRef>
              <c:f>Sheet1!$C$9:$Y$9</c:f>
              <c:numCache>
                <c:formatCode>General</c:formatCode>
                <c:ptCount val="23"/>
                <c:pt idx="0">
                  <c:v>140</c:v>
                </c:pt>
                <c:pt idx="1">
                  <c:v>140</c:v>
                </c:pt>
                <c:pt idx="2">
                  <c:v>168</c:v>
                </c:pt>
                <c:pt idx="3">
                  <c:v>140</c:v>
                </c:pt>
                <c:pt idx="4">
                  <c:v>168</c:v>
                </c:pt>
                <c:pt idx="5">
                  <c:v>168</c:v>
                </c:pt>
                <c:pt idx="6">
                  <c:v>56</c:v>
                </c:pt>
                <c:pt idx="7">
                  <c:v>140</c:v>
                </c:pt>
                <c:pt idx="8">
                  <c:v>84</c:v>
                </c:pt>
                <c:pt idx="9">
                  <c:v>56</c:v>
                </c:pt>
                <c:pt idx="10">
                  <c:v>56</c:v>
                </c:pt>
                <c:pt idx="11">
                  <c:v>112</c:v>
                </c:pt>
                <c:pt idx="12">
                  <c:v>84</c:v>
                </c:pt>
                <c:pt idx="13">
                  <c:v>84</c:v>
                </c:pt>
                <c:pt idx="14">
                  <c:v>56</c:v>
                </c:pt>
                <c:pt idx="15">
                  <c:v>56</c:v>
                </c:pt>
                <c:pt idx="16">
                  <c:v>84</c:v>
                </c:pt>
                <c:pt idx="17">
                  <c:v>112</c:v>
                </c:pt>
                <c:pt idx="18">
                  <c:v>84</c:v>
                </c:pt>
                <c:pt idx="19">
                  <c:v>28</c:v>
                </c:pt>
                <c:pt idx="20">
                  <c:v>84</c:v>
                </c:pt>
                <c:pt idx="21">
                  <c:v>56</c:v>
                </c:pt>
                <c:pt idx="22">
                  <c:v>56</c:v>
                </c:pt>
              </c:numCache>
            </c:numRef>
          </c:val>
          <c:smooth val="0"/>
        </c:ser>
        <c:ser>
          <c:idx val="9"/>
          <c:order val="8"/>
          <c:tx>
            <c:strRef>
              <c:f>Sheet1!$A$11:$B$11</c:f>
              <c:strCache>
                <c:ptCount val="1"/>
                <c:pt idx="0">
                  <c:v>Haloperidol 1.5mg</c:v>
                </c:pt>
              </c:strCache>
            </c:strRef>
          </c:tx>
          <c:spPr>
            <a:ln>
              <a:noFill/>
            </a:ln>
          </c:spPr>
          <c:marker>
            <c:symbol val="none"/>
          </c:marker>
          <c:trendline>
            <c:spPr>
              <a:ln>
                <a:solidFill>
                  <a:srgbClr val="7030A0"/>
                </a:solidFill>
              </a:ln>
            </c:spPr>
            <c:trendlineType val="linear"/>
            <c:dispRSqr val="0"/>
            <c:dispEq val="0"/>
          </c:trendline>
          <c:cat>
            <c:numRef>
              <c:f>Sheet1!$C$1:$Y$1</c:f>
              <c:numCache>
                <c:formatCode>mmm\-yy</c:formatCode>
                <c:ptCount val="23"/>
                <c:pt idx="0">
                  <c:v>41214</c:v>
                </c:pt>
                <c:pt idx="1">
                  <c:v>41244</c:v>
                </c:pt>
                <c:pt idx="2">
                  <c:v>41276</c:v>
                </c:pt>
                <c:pt idx="3">
                  <c:v>41306</c:v>
                </c:pt>
                <c:pt idx="4">
                  <c:v>41336</c:v>
                </c:pt>
                <c:pt idx="5">
                  <c:v>41366</c:v>
                </c:pt>
                <c:pt idx="6">
                  <c:v>41396</c:v>
                </c:pt>
                <c:pt idx="7">
                  <c:v>41426</c:v>
                </c:pt>
                <c:pt idx="8">
                  <c:v>41456</c:v>
                </c:pt>
                <c:pt idx="9">
                  <c:v>41487</c:v>
                </c:pt>
                <c:pt idx="10">
                  <c:v>41518</c:v>
                </c:pt>
                <c:pt idx="11">
                  <c:v>41548</c:v>
                </c:pt>
                <c:pt idx="12">
                  <c:v>41579</c:v>
                </c:pt>
                <c:pt idx="13">
                  <c:v>41609</c:v>
                </c:pt>
                <c:pt idx="14">
                  <c:v>41640</c:v>
                </c:pt>
                <c:pt idx="15">
                  <c:v>41671</c:v>
                </c:pt>
                <c:pt idx="16">
                  <c:v>41699</c:v>
                </c:pt>
                <c:pt idx="17">
                  <c:v>41730</c:v>
                </c:pt>
                <c:pt idx="18">
                  <c:v>41760</c:v>
                </c:pt>
                <c:pt idx="19">
                  <c:v>41791</c:v>
                </c:pt>
                <c:pt idx="20">
                  <c:v>41821</c:v>
                </c:pt>
                <c:pt idx="21">
                  <c:v>41852</c:v>
                </c:pt>
                <c:pt idx="22">
                  <c:v>41883</c:v>
                </c:pt>
              </c:numCache>
            </c:numRef>
          </c:cat>
          <c:val>
            <c:numRef>
              <c:f>Sheet1!$C$11:$Y$11</c:f>
              <c:numCache>
                <c:formatCode>General</c:formatCode>
                <c:ptCount val="23"/>
                <c:pt idx="0">
                  <c:v>0</c:v>
                </c:pt>
                <c:pt idx="1">
                  <c:v>28</c:v>
                </c:pt>
                <c:pt idx="2">
                  <c:v>0</c:v>
                </c:pt>
                <c:pt idx="3">
                  <c:v>28</c:v>
                </c:pt>
                <c:pt idx="4">
                  <c:v>112</c:v>
                </c:pt>
                <c:pt idx="5">
                  <c:v>56</c:v>
                </c:pt>
                <c:pt idx="6">
                  <c:v>28</c:v>
                </c:pt>
                <c:pt idx="7">
                  <c:v>28</c:v>
                </c:pt>
                <c:pt idx="8">
                  <c:v>0</c:v>
                </c:pt>
                <c:pt idx="9">
                  <c:v>0</c:v>
                </c:pt>
                <c:pt idx="10">
                  <c:v>0</c:v>
                </c:pt>
                <c:pt idx="11">
                  <c:v>0</c:v>
                </c:pt>
                <c:pt idx="12">
                  <c:v>0</c:v>
                </c:pt>
                <c:pt idx="13">
                  <c:v>0</c:v>
                </c:pt>
                <c:pt idx="14">
                  <c:v>28</c:v>
                </c:pt>
                <c:pt idx="15">
                  <c:v>56</c:v>
                </c:pt>
                <c:pt idx="16">
                  <c:v>0</c:v>
                </c:pt>
                <c:pt idx="17">
                  <c:v>0</c:v>
                </c:pt>
                <c:pt idx="18">
                  <c:v>0</c:v>
                </c:pt>
                <c:pt idx="19">
                  <c:v>56</c:v>
                </c:pt>
                <c:pt idx="20">
                  <c:v>56</c:v>
                </c:pt>
                <c:pt idx="21">
                  <c:v>0</c:v>
                </c:pt>
                <c:pt idx="22">
                  <c:v>84</c:v>
                </c:pt>
              </c:numCache>
            </c:numRef>
          </c:val>
          <c:smooth val="0"/>
        </c:ser>
        <c:ser>
          <c:idx val="10"/>
          <c:order val="9"/>
          <c:tx>
            <c:strRef>
              <c:f>Sheet1!$A$12:$B$12</c:f>
              <c:strCache>
                <c:ptCount val="1"/>
                <c:pt idx="0">
                  <c:v>Haloperidol 5mg</c:v>
                </c:pt>
              </c:strCache>
            </c:strRef>
          </c:tx>
          <c:spPr>
            <a:ln>
              <a:noFill/>
            </a:ln>
          </c:spPr>
          <c:marker>
            <c:symbol val="none"/>
          </c:marker>
          <c:trendline>
            <c:spPr>
              <a:ln>
                <a:solidFill>
                  <a:schemeClr val="accent5">
                    <a:lumMod val="60000"/>
                    <a:lumOff val="40000"/>
                  </a:schemeClr>
                </a:solidFill>
              </a:ln>
            </c:spPr>
            <c:trendlineType val="linear"/>
            <c:dispRSqr val="0"/>
            <c:dispEq val="0"/>
          </c:trendline>
          <c:cat>
            <c:numRef>
              <c:f>Sheet1!$C$1:$Y$1</c:f>
              <c:numCache>
                <c:formatCode>mmm\-yy</c:formatCode>
                <c:ptCount val="23"/>
                <c:pt idx="0">
                  <c:v>41214</c:v>
                </c:pt>
                <c:pt idx="1">
                  <c:v>41244</c:v>
                </c:pt>
                <c:pt idx="2">
                  <c:v>41276</c:v>
                </c:pt>
                <c:pt idx="3">
                  <c:v>41306</c:v>
                </c:pt>
                <c:pt idx="4">
                  <c:v>41336</c:v>
                </c:pt>
                <c:pt idx="5">
                  <c:v>41366</c:v>
                </c:pt>
                <c:pt idx="6">
                  <c:v>41396</c:v>
                </c:pt>
                <c:pt idx="7">
                  <c:v>41426</c:v>
                </c:pt>
                <c:pt idx="8">
                  <c:v>41456</c:v>
                </c:pt>
                <c:pt idx="9">
                  <c:v>41487</c:v>
                </c:pt>
                <c:pt idx="10">
                  <c:v>41518</c:v>
                </c:pt>
                <c:pt idx="11">
                  <c:v>41548</c:v>
                </c:pt>
                <c:pt idx="12">
                  <c:v>41579</c:v>
                </c:pt>
                <c:pt idx="13">
                  <c:v>41609</c:v>
                </c:pt>
                <c:pt idx="14">
                  <c:v>41640</c:v>
                </c:pt>
                <c:pt idx="15">
                  <c:v>41671</c:v>
                </c:pt>
                <c:pt idx="16">
                  <c:v>41699</c:v>
                </c:pt>
                <c:pt idx="17">
                  <c:v>41730</c:v>
                </c:pt>
                <c:pt idx="18">
                  <c:v>41760</c:v>
                </c:pt>
                <c:pt idx="19">
                  <c:v>41791</c:v>
                </c:pt>
                <c:pt idx="20">
                  <c:v>41821</c:v>
                </c:pt>
                <c:pt idx="21">
                  <c:v>41852</c:v>
                </c:pt>
                <c:pt idx="22">
                  <c:v>41883</c:v>
                </c:pt>
              </c:numCache>
            </c:numRef>
          </c:cat>
          <c:val>
            <c:numRef>
              <c:f>Sheet1!$C$12:$Y$12</c:f>
              <c:numCache>
                <c:formatCode>General</c:formatCode>
                <c:ptCount val="23"/>
                <c:pt idx="0">
                  <c:v>84</c:v>
                </c:pt>
                <c:pt idx="1">
                  <c:v>112</c:v>
                </c:pt>
                <c:pt idx="2">
                  <c:v>168</c:v>
                </c:pt>
                <c:pt idx="3">
                  <c:v>84</c:v>
                </c:pt>
                <c:pt idx="4">
                  <c:v>140</c:v>
                </c:pt>
                <c:pt idx="5">
                  <c:v>252</c:v>
                </c:pt>
                <c:pt idx="6">
                  <c:v>28</c:v>
                </c:pt>
                <c:pt idx="7">
                  <c:v>140</c:v>
                </c:pt>
                <c:pt idx="8">
                  <c:v>56</c:v>
                </c:pt>
                <c:pt idx="9">
                  <c:v>56</c:v>
                </c:pt>
                <c:pt idx="10">
                  <c:v>56</c:v>
                </c:pt>
                <c:pt idx="11">
                  <c:v>56</c:v>
                </c:pt>
                <c:pt idx="12">
                  <c:v>0</c:v>
                </c:pt>
                <c:pt idx="13">
                  <c:v>56</c:v>
                </c:pt>
                <c:pt idx="14">
                  <c:v>28</c:v>
                </c:pt>
                <c:pt idx="15">
                  <c:v>56</c:v>
                </c:pt>
                <c:pt idx="16">
                  <c:v>0</c:v>
                </c:pt>
                <c:pt idx="17">
                  <c:v>84</c:v>
                </c:pt>
                <c:pt idx="18">
                  <c:v>56</c:v>
                </c:pt>
                <c:pt idx="19">
                  <c:v>112</c:v>
                </c:pt>
                <c:pt idx="20">
                  <c:v>56</c:v>
                </c:pt>
                <c:pt idx="21">
                  <c:v>28</c:v>
                </c:pt>
                <c:pt idx="22">
                  <c:v>56</c:v>
                </c:pt>
              </c:numCache>
            </c:numRef>
          </c:val>
          <c:smooth val="0"/>
        </c:ser>
        <c:ser>
          <c:idx val="11"/>
          <c:order val="10"/>
          <c:tx>
            <c:strRef>
              <c:f>Sheet1!$A$13:$B$13</c:f>
              <c:strCache>
                <c:ptCount val="1"/>
                <c:pt idx="0">
                  <c:v>Lorazpem 1mg</c:v>
                </c:pt>
              </c:strCache>
            </c:strRef>
          </c:tx>
          <c:spPr>
            <a:ln>
              <a:noFill/>
            </a:ln>
          </c:spPr>
          <c:marker>
            <c:symbol val="none"/>
          </c:marker>
          <c:trendline>
            <c:spPr>
              <a:ln>
                <a:solidFill>
                  <a:schemeClr val="accent6">
                    <a:lumMod val="75000"/>
                  </a:schemeClr>
                </a:solidFill>
              </a:ln>
            </c:spPr>
            <c:trendlineType val="linear"/>
            <c:dispRSqr val="0"/>
            <c:dispEq val="0"/>
          </c:trendline>
          <c:cat>
            <c:numRef>
              <c:f>Sheet1!$C$1:$Y$1</c:f>
              <c:numCache>
                <c:formatCode>mmm\-yy</c:formatCode>
                <c:ptCount val="23"/>
                <c:pt idx="0">
                  <c:v>41214</c:v>
                </c:pt>
                <c:pt idx="1">
                  <c:v>41244</c:v>
                </c:pt>
                <c:pt idx="2">
                  <c:v>41276</c:v>
                </c:pt>
                <c:pt idx="3">
                  <c:v>41306</c:v>
                </c:pt>
                <c:pt idx="4">
                  <c:v>41336</c:v>
                </c:pt>
                <c:pt idx="5">
                  <c:v>41366</c:v>
                </c:pt>
                <c:pt idx="6">
                  <c:v>41396</c:v>
                </c:pt>
                <c:pt idx="7">
                  <c:v>41426</c:v>
                </c:pt>
                <c:pt idx="8">
                  <c:v>41456</c:v>
                </c:pt>
                <c:pt idx="9">
                  <c:v>41487</c:v>
                </c:pt>
                <c:pt idx="10">
                  <c:v>41518</c:v>
                </c:pt>
                <c:pt idx="11">
                  <c:v>41548</c:v>
                </c:pt>
                <c:pt idx="12">
                  <c:v>41579</c:v>
                </c:pt>
                <c:pt idx="13">
                  <c:v>41609</c:v>
                </c:pt>
                <c:pt idx="14">
                  <c:v>41640</c:v>
                </c:pt>
                <c:pt idx="15">
                  <c:v>41671</c:v>
                </c:pt>
                <c:pt idx="16">
                  <c:v>41699</c:v>
                </c:pt>
                <c:pt idx="17">
                  <c:v>41730</c:v>
                </c:pt>
                <c:pt idx="18">
                  <c:v>41760</c:v>
                </c:pt>
                <c:pt idx="19">
                  <c:v>41791</c:v>
                </c:pt>
                <c:pt idx="20">
                  <c:v>41821</c:v>
                </c:pt>
                <c:pt idx="21">
                  <c:v>41852</c:v>
                </c:pt>
                <c:pt idx="22">
                  <c:v>41883</c:v>
                </c:pt>
              </c:numCache>
            </c:numRef>
          </c:cat>
          <c:val>
            <c:numRef>
              <c:f>Sheet1!$C$13:$Y$13</c:f>
              <c:numCache>
                <c:formatCode>General</c:formatCode>
                <c:ptCount val="23"/>
                <c:pt idx="0">
                  <c:v>224</c:v>
                </c:pt>
                <c:pt idx="1">
                  <c:v>252</c:v>
                </c:pt>
                <c:pt idx="2">
                  <c:v>308</c:v>
                </c:pt>
                <c:pt idx="3">
                  <c:v>280</c:v>
                </c:pt>
                <c:pt idx="4">
                  <c:v>336</c:v>
                </c:pt>
                <c:pt idx="5">
                  <c:v>336</c:v>
                </c:pt>
                <c:pt idx="6">
                  <c:v>196</c:v>
                </c:pt>
                <c:pt idx="7">
                  <c:v>364</c:v>
                </c:pt>
                <c:pt idx="8">
                  <c:v>112</c:v>
                </c:pt>
                <c:pt idx="9">
                  <c:v>168</c:v>
                </c:pt>
                <c:pt idx="10">
                  <c:v>168</c:v>
                </c:pt>
                <c:pt idx="11">
                  <c:v>308</c:v>
                </c:pt>
                <c:pt idx="12">
                  <c:v>280</c:v>
                </c:pt>
                <c:pt idx="13">
                  <c:v>196</c:v>
                </c:pt>
                <c:pt idx="14">
                  <c:v>112</c:v>
                </c:pt>
                <c:pt idx="15">
                  <c:v>56</c:v>
                </c:pt>
                <c:pt idx="16">
                  <c:v>308</c:v>
                </c:pt>
                <c:pt idx="17">
                  <c:v>420</c:v>
                </c:pt>
                <c:pt idx="18">
                  <c:v>280</c:v>
                </c:pt>
                <c:pt idx="19">
                  <c:v>196</c:v>
                </c:pt>
                <c:pt idx="20">
                  <c:v>196</c:v>
                </c:pt>
                <c:pt idx="21">
                  <c:v>196</c:v>
                </c:pt>
                <c:pt idx="22">
                  <c:v>196</c:v>
                </c:pt>
              </c:numCache>
            </c:numRef>
          </c:val>
          <c:smooth val="0"/>
        </c:ser>
        <c:dLbls>
          <c:showLegendKey val="0"/>
          <c:showVal val="0"/>
          <c:showCatName val="0"/>
          <c:showSerName val="0"/>
          <c:showPercent val="0"/>
          <c:showBubbleSize val="0"/>
        </c:dLbls>
        <c:marker val="1"/>
        <c:smooth val="0"/>
        <c:axId val="69812224"/>
        <c:axId val="69813760"/>
      </c:lineChart>
      <c:dateAx>
        <c:axId val="69812224"/>
        <c:scaling>
          <c:orientation val="minMax"/>
        </c:scaling>
        <c:delete val="0"/>
        <c:axPos val="b"/>
        <c:numFmt formatCode="mmm\-yy" sourceLinked="1"/>
        <c:majorTickMark val="out"/>
        <c:minorTickMark val="none"/>
        <c:tickLblPos val="nextTo"/>
        <c:crossAx val="69813760"/>
        <c:crosses val="autoZero"/>
        <c:auto val="1"/>
        <c:lblOffset val="100"/>
        <c:baseTimeUnit val="months"/>
      </c:dateAx>
      <c:valAx>
        <c:axId val="69813760"/>
        <c:scaling>
          <c:orientation val="minMax"/>
          <c:max val="300"/>
        </c:scaling>
        <c:delete val="0"/>
        <c:axPos val="l"/>
        <c:majorGridlines>
          <c:spPr>
            <a:ln>
              <a:noFill/>
            </a:ln>
          </c:spPr>
        </c:majorGridlines>
        <c:numFmt formatCode="General" sourceLinked="1"/>
        <c:majorTickMark val="out"/>
        <c:minorTickMark val="none"/>
        <c:tickLblPos val="nextTo"/>
        <c:crossAx val="69812224"/>
        <c:crosses val="autoZero"/>
        <c:crossBetween val="between"/>
      </c:valAx>
    </c:plotArea>
    <c:legend>
      <c:legendPos val="r"/>
      <c:legendEntry>
        <c:idx val="0"/>
        <c:delete val="1"/>
      </c:legendEntry>
      <c:legendEntry>
        <c:idx val="1"/>
        <c:delete val="1"/>
      </c:legendEntry>
      <c:legendEntry>
        <c:idx val="2"/>
        <c:delete val="1"/>
      </c:legendEntry>
      <c:legendEntry>
        <c:idx val="3"/>
        <c:delete val="1"/>
      </c:legendEntry>
      <c:legendEntry>
        <c:idx val="4"/>
        <c:delete val="1"/>
      </c:legendEntry>
      <c:legendEntry>
        <c:idx val="6"/>
        <c:delete val="1"/>
      </c:legendEntry>
      <c:legendEntry>
        <c:idx val="7"/>
        <c:delete val="1"/>
      </c:legendEntry>
      <c:legendEntry>
        <c:idx val="8"/>
        <c:delete val="1"/>
      </c:legendEntry>
      <c:legendEntry>
        <c:idx val="9"/>
        <c:delete val="1"/>
      </c:legendEntry>
      <c:legendEntry>
        <c:idx val="10"/>
        <c:delete val="1"/>
      </c:legendEntry>
      <c:layout/>
      <c:overlay val="0"/>
    </c:legend>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5-12-03T12:32:00.648" idx="5">
    <p:pos x="4785" y="111"/>
    <p:text>it has been vital to show the difference that being trauma informed can make to client recovery (and hence to the burden on services in terms of risks, bed days etc). 
this changes minds more than any stats do.
Some of those patients can then become advocates.  This person would come and do in house presentations with me so they could hear her experience of change.</p:text>
  </p:cm>
</p:cmLst>
</file>

<file path=ppt/comments/comment10.xml><?xml version="1.0" encoding="utf-8"?>
<p:cmLst xmlns:a="http://schemas.openxmlformats.org/drawingml/2006/main" xmlns:r="http://schemas.openxmlformats.org/officeDocument/2006/relationships" xmlns:p="http://schemas.openxmlformats.org/presentationml/2006/main">
  <p:cm authorId="1" dt="2015-12-03T12:53:15.172" idx="19">
    <p:pos x="10" y="10"/>
    <p:text>the safety first motto is critical.  patienbts cant begin to recover if they are still being traumatised.  there are lost of things can staff can do to engage safety and much of this lonks with engagement, motivation, child/adult protection proceduires etc
you can see this as the furst step of the flwochart</p:text>
  </p:cm>
</p:cmLst>
</file>

<file path=ppt/comments/comment11.xml><?xml version="1.0" encoding="utf-8"?>
<p:cmLst xmlns:a="http://schemas.openxmlformats.org/drawingml/2006/main" xmlns:r="http://schemas.openxmlformats.org/officeDocument/2006/relationships" xmlns:p="http://schemas.openxmlformats.org/presentationml/2006/main">
  <p:cm authorId="1" dt="2015-12-03T12:54:18.040" idx="20">
    <p:pos x="10" y="10"/>
    <p:text>i have summarise the literatire into several basic laefalets for staff to use with clients. These are designed to be very visual and collabortaive</p:text>
  </p:cm>
</p:cmLst>
</file>

<file path=ppt/comments/comment12.xml><?xml version="1.0" encoding="utf-8"?>
<p:cmLst xmlns:a="http://schemas.openxmlformats.org/drawingml/2006/main" xmlns:r="http://schemas.openxmlformats.org/officeDocument/2006/relationships" xmlns:p="http://schemas.openxmlformats.org/presentationml/2006/main">
  <p:cm authorId="1" dt="2015-12-03T12:54:35.621" idx="21">
    <p:pos x="10" y="10"/>
    <p:text>an example of the top of one of the leaflets</p:text>
  </p:cm>
</p:cmLst>
</file>

<file path=ppt/comments/comment13.xml><?xml version="1.0" encoding="utf-8"?>
<p:cmLst xmlns:a="http://schemas.openxmlformats.org/drawingml/2006/main" xmlns:r="http://schemas.openxmlformats.org/officeDocument/2006/relationships" xmlns:p="http://schemas.openxmlformats.org/presentationml/2006/main">
  <p:cm authorId="1" dt="2015-12-03T12:54:56.463" idx="22">
    <p:pos x="10" y="10"/>
    <p:text>a graphic from the leaflet about trauma and the brain</p:text>
  </p:cm>
</p:cmLst>
</file>

<file path=ppt/comments/comment14.xml><?xml version="1.0" encoding="utf-8"?>
<p:cmLst xmlns:a="http://schemas.openxmlformats.org/drawingml/2006/main" xmlns:r="http://schemas.openxmlformats.org/officeDocument/2006/relationships" xmlns:p="http://schemas.openxmlformats.org/presentationml/2006/main">
  <p:cm authorId="1" dt="2015-12-03T12:55:11.252" idx="23">
    <p:pos x="10" y="10"/>
    <p:text>a graphic from the lefalet on trauma and voice hearing</p:text>
  </p:cm>
</p:cmLst>
</file>

<file path=ppt/comments/comment15.xml><?xml version="1.0" encoding="utf-8"?>
<p:cmLst xmlns:a="http://schemas.openxmlformats.org/drawingml/2006/main" xmlns:r="http://schemas.openxmlformats.org/officeDocument/2006/relationships" xmlns:p="http://schemas.openxmlformats.org/presentationml/2006/main">
  <p:cm authorId="1" dt="2015-12-03T12:55:45.665" idx="24">
    <p:pos x="10" y="10"/>
    <p:text>conetent of the guidance for service managers amnd leaders on how to structure services and issues for staff</p:text>
  </p:cm>
</p:cmLst>
</file>

<file path=ppt/comments/comment16.xml><?xml version="1.0" encoding="utf-8"?>
<p:cmLst xmlns:a="http://schemas.openxmlformats.org/drawingml/2006/main" xmlns:r="http://schemas.openxmlformats.org/officeDocument/2006/relationships" xmlns:p="http://schemas.openxmlformats.org/presentationml/2006/main">
  <p:cm authorId="1" dt="2015-12-03T12:58:13.273" idx="25">
    <p:pos x="10" y="10"/>
    <p:text>the rate of staff having their won trauma triggered by the training is about 2%
i have tried all ways to minimise this but the rate remains static.  this is then potentially a tricky competenecy issue.
we already minimise the datil in the first person accounts used, staff can talk to us first or afterwards, they can take a break, we emcourage staff to usev the skills and reseources they learn in the training, we point them to staff support services.</p:text>
  </p:cm>
</p:cmLst>
</file>

<file path=ppt/comments/comment17.xml><?xml version="1.0" encoding="utf-8"?>
<p:cmLst xmlns:a="http://schemas.openxmlformats.org/drawingml/2006/main" xmlns:r="http://schemas.openxmlformats.org/officeDocument/2006/relationships" xmlns:p="http://schemas.openxmlformats.org/presentationml/2006/main">
  <p:cm authorId="1" dt="2015-12-03T12:58:31.229" idx="26">
    <p:pos x="10" y="10"/>
    <p:text>the service model for the phases of recovery</p:text>
  </p:cm>
</p:cmLst>
</file>

<file path=ppt/comments/comment18.xml><?xml version="1.0" encoding="utf-8"?>
<p:cmLst xmlns:a="http://schemas.openxmlformats.org/drawingml/2006/main" xmlns:r="http://schemas.openxmlformats.org/officeDocument/2006/relationships" xmlns:p="http://schemas.openxmlformats.org/presentationml/2006/main">
  <p:cm authorId="1" dt="2015-12-03T13:02:28.429" idx="27">
    <p:pos x="10" y="10"/>
    <p:text>these tables were devised by a group of trauma therapists and experts by experience
i trawled the literature for specific techniques that had some published evidence. I then put each of the techniques and skills onto separate cards. the group categorised where in the recovery process they felt they were most appropiarte.
you will see that meds has a role. A lot of interventions that nursing do too. this is important so the clip did not become about psyhology. all staff are invited to underline the skills they have.  This shows them that they do have some skills that help towards recovery from trauma.</p:text>
  </p:cm>
</p:cmLst>
</file>

<file path=ppt/comments/comment19.xml><?xml version="1.0" encoding="utf-8"?>
<p:cmLst xmlns:a="http://schemas.openxmlformats.org/drawingml/2006/main" xmlns:r="http://schemas.openxmlformats.org/officeDocument/2006/relationships" xmlns:p="http://schemas.openxmlformats.org/presentationml/2006/main">
  <p:cm authorId="1" dt="2015-12-03T13:09:45.684" idx="34">
    <p:pos x="10" y="10"/>
    <p:text>this is from the pilot ward
acute female amh admissions
you can see that all are now asked re trauma.</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5-12-03T12:35:38.285" idx="8">
    <p:pos x="10" y="10"/>
    <p:text>the pathway can add value by chmaging the thninbgs that staff might usually do and offereing them alternative or adjuncts to do instead.</p:text>
  </p:cm>
</p:cmLst>
</file>

<file path=ppt/comments/comment20.xml><?xml version="1.0" encoding="utf-8"?>
<p:cmLst xmlns:a="http://schemas.openxmlformats.org/drawingml/2006/main" xmlns:r="http://schemas.openxmlformats.org/officeDocument/2006/relationships" xmlns:p="http://schemas.openxmlformats.org/presentationml/2006/main">
  <p:cm authorId="1" dt="2015-12-03T13:03:12.156" idx="28">
    <p:pos x="10" y="10"/>
    <p:text>imporatnt all the way through.
we have a service user on the steering grpoup and others help to deliver the training to staff</p:text>
  </p:cm>
</p:cmLst>
</file>

<file path=ppt/comments/comment21.xml><?xml version="1.0" encoding="utf-8"?>
<p:cmLst xmlns:a="http://schemas.openxmlformats.org/drawingml/2006/main" xmlns:r="http://schemas.openxmlformats.org/officeDocument/2006/relationships" xmlns:p="http://schemas.openxmlformats.org/presentationml/2006/main">
  <p:cm authorId="1" dt="2015-12-03T13:07:19.729" idx="31">
    <p:pos x="10" y="10"/>
    <p:text>i have much more up to date data now based on n=300.
however the basic pattern remians the same.  the inisital training is exteremyl well receieved</p:text>
  </p:cm>
</p:cmLst>
</file>

<file path=ppt/comments/comment22.xml><?xml version="1.0" encoding="utf-8"?>
<p:cmLst xmlns:a="http://schemas.openxmlformats.org/drawingml/2006/main" xmlns:r="http://schemas.openxmlformats.org/officeDocument/2006/relationships" xmlns:p="http://schemas.openxmlformats.org/presentationml/2006/main">
  <p:cm authorId="1" dt="2015-12-03T13:07:54.237" idx="32">
    <p:pos x="5388" y="527"/>
    <p:text>many people say they alerady knew that trauma was a big issue </p:text>
  </p:cm>
</p:cmLst>
</file>

<file path=ppt/comments/comment23.xml><?xml version="1.0" encoding="utf-8"?>
<p:cmLst xmlns:a="http://schemas.openxmlformats.org/drawingml/2006/main" xmlns:r="http://schemas.openxmlformats.org/officeDocument/2006/relationships" xmlns:p="http://schemas.openxmlformats.org/presentationml/2006/main">
  <p:cm authorId="1" dt="2015-12-03T13:08:58.260" idx="33">
    <p:pos x="10" y="10"/>
    <p:text>it is important that service users who benfit and fell able to can become advactaes for the approach.  simple comments from them are important to encouarge further change</p:text>
  </p:cm>
</p:cmLst>
</file>

<file path=ppt/comments/comment24.xml><?xml version="1.0" encoding="utf-8"?>
<p:cmLst xmlns:a="http://schemas.openxmlformats.org/drawingml/2006/main" xmlns:r="http://schemas.openxmlformats.org/officeDocument/2006/relationships" xmlns:p="http://schemas.openxmlformats.org/presentationml/2006/main">
  <p:cm authorId="1" dt="2015-12-03T13:14:03.187" idx="36">
    <p:pos x="10" y="10"/>
    <p:text>as a result of the comment re meds we looked at whetehr they were correct in their impression that they were using fewer drugs and enagging with patients insitead.
this graph shows the redcution in prn meds over the year.  it did not start to come down prior to the implementation.  the meds use on the ward next door did not come down during the same period.  i think we can be confident that the meds reduction is because of the trauma clip and the engagement of all staff with its principles</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5-12-03T12:37:08.360" idx="10">
    <p:pos x="10" y="10"/>
    <p:text>it was imporatnt not to use a definition that exclded attachment traums given their prevalnece.  the poathway is not just about ptsd.</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15-12-03T12:37:51.854" idx="12">
    <p:pos x="421" y="679"/>
    <p:text>developed a document according to the standrad template for pathways.</p:text>
  </p:cm>
</p:cmLst>
</file>

<file path=ppt/comments/comment5.xml><?xml version="1.0" encoding="utf-8"?>
<p:cmLst xmlns:a="http://schemas.openxmlformats.org/drawingml/2006/main" xmlns:r="http://schemas.openxmlformats.org/officeDocument/2006/relationships" xmlns:p="http://schemas.openxmlformats.org/presentationml/2006/main">
  <p:cm authorId="1" dt="2015-12-03T12:43:47.122" idx="14">
    <p:pos x="5388" y="572"/>
    <p:text>what happened instead was anot a smooth process.
the graph shows my optimsim levels over time. many years.  Changes in trust change processes held it up.  mergers happened.  there was some things that kept me going but for two long periods it felt as if all the work had disappeared into a blck hole.
in addition, the trsut has a team to develp the pathways but used to give no suppport to implement.  It was thought sufficient to write the document and then ask staff to follow it. this meeant that in reality the trauma pathway turned out to be the only pathway that had ever truly began implementation. This was only because of my stubborness to make it happen and gather some managerial support for my time to do it.  I had to enlist other staff to help who also did it out of good will.  but we are clincians not change agents.  </p:text>
  </p:cm>
</p:cmLst>
</file>

<file path=ppt/comments/comment6.xml><?xml version="1.0" encoding="utf-8"?>
<p:cmLst xmlns:a="http://schemas.openxmlformats.org/drawingml/2006/main" xmlns:r="http://schemas.openxmlformats.org/officeDocument/2006/relationships" xmlns:p="http://schemas.openxmlformats.org/presentationml/2006/main">
  <p:cm authorId="1" dt="2015-12-03T12:44:24.266" idx="15">
    <p:pos x="10" y="10"/>
    <p:text>this is the basic flow that we suggest staff can floow.  however unlike other pwathways it is a guide and not set in stone.</p:text>
  </p:cm>
</p:cmLst>
</file>

<file path=ppt/comments/comment7.xml><?xml version="1.0" encoding="utf-8"?>
<p:cmLst xmlns:a="http://schemas.openxmlformats.org/drawingml/2006/main" xmlns:r="http://schemas.openxmlformats.org/officeDocument/2006/relationships" xmlns:p="http://schemas.openxmlformats.org/presentationml/2006/main">
  <p:cm authorId="1" dt="2015-12-03T12:46:06.214" idx="16">
    <p:pos x="1358" y="1651"/>
    <p:text>the pathway document itself was not clincially useful.  i had to develop a set of guidance notes for both clinicians and services as a resource to help them implement it. This slides shows some examples of its content.</p:text>
  </p:cm>
</p:cmLst>
</file>

<file path=ppt/comments/comment8.xml><?xml version="1.0" encoding="utf-8"?>
<p:cmLst xmlns:a="http://schemas.openxmlformats.org/drawingml/2006/main" xmlns:r="http://schemas.openxmlformats.org/officeDocument/2006/relationships" xmlns:p="http://schemas.openxmlformats.org/presentationml/2006/main">
  <p:cm authorId="1" dt="2015-12-03T12:49:07.893" idx="17">
    <p:pos x="10" y="10"/>
    <p:text>one of the very few must dos for staff is to have a meaningful converstaion with clients about their trauma history.  this leaflet is given out to all amh clienets in the packs that they get on referra;l to the service (or at least they will all get it when services all get the rollout). staff are meant to follow this up with a converstaion that is more engaged than the DoH abuse question.
we have revised the leaflet sonce this one was written.
it was devised by service users</p:text>
  </p:cm>
</p:cmLst>
</file>

<file path=ppt/comments/comment9.xml><?xml version="1.0" encoding="utf-8"?>
<p:cmLst xmlns:a="http://schemas.openxmlformats.org/drawingml/2006/main" xmlns:r="http://schemas.openxmlformats.org/officeDocument/2006/relationships" xmlns:p="http://schemas.openxmlformats.org/presentationml/2006/main">
  <p:cm authorId="1" dt="2015-12-03T12:51:51.040" idx="18">
    <p:pos x="10" y="10"/>
    <p:text>it is important that the discussions lead to a better understanding of the persons problems.  a basic formualtion franwork helps staff to undretsand why trauma causes them sysmptms and how their coping may lead to risks.
All services have formualtion meetings and use formulation to guide care plans.
the process is then tied to routine care planning.  </p:text>
  </p:cm>
</p:cmLst>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DAED8E-F452-46FD-A061-686E7B6F2782}" type="doc">
      <dgm:prSet loTypeId="urn:microsoft.com/office/officeart/2005/8/layout/hList7#1" loCatId="process" qsTypeId="urn:microsoft.com/office/officeart/2005/8/quickstyle/simple1" qsCatId="simple" csTypeId="urn:microsoft.com/office/officeart/2005/8/colors/accent1_2" csCatId="accent1" phldr="1"/>
      <dgm:spPr/>
    </dgm:pt>
    <dgm:pt modelId="{E89444A1-1AAD-4A55-B3F3-7322C86B5CE9}">
      <dgm:prSet phldrT="[Text]" custT="1"/>
      <dgm:spPr>
        <a:solidFill>
          <a:srgbClr val="FFFFCC">
            <a:alpha val="75000"/>
          </a:srgbClr>
        </a:solidFill>
      </dgm:spPr>
      <dgm:t>
        <a:bodyPr/>
        <a:lstStyle/>
        <a:p>
          <a:r>
            <a:rPr lang="en-GB" sz="1200" b="1">
              <a:solidFill>
                <a:schemeClr val="tx1">
                  <a:lumMod val="95000"/>
                  <a:lumOff val="5000"/>
                </a:schemeClr>
              </a:solidFill>
              <a:latin typeface="Comic Sans MS" pitchFamily="66" charset="0"/>
            </a:rPr>
            <a:t>EDUCATION</a:t>
          </a:r>
        </a:p>
      </dgm:t>
    </dgm:pt>
    <dgm:pt modelId="{AFDAEC60-BFA7-496F-A87F-A99F099959B5}" type="parTrans" cxnId="{24E77678-3347-4030-A112-143B3AE059AD}">
      <dgm:prSet/>
      <dgm:spPr/>
      <dgm:t>
        <a:bodyPr/>
        <a:lstStyle/>
        <a:p>
          <a:endParaRPr lang="en-GB"/>
        </a:p>
      </dgm:t>
    </dgm:pt>
    <dgm:pt modelId="{35B29D37-3BAE-4996-B51B-623BCBD0BE01}" type="sibTrans" cxnId="{24E77678-3347-4030-A112-143B3AE059AD}">
      <dgm:prSet/>
      <dgm:spPr/>
      <dgm:t>
        <a:bodyPr/>
        <a:lstStyle/>
        <a:p>
          <a:endParaRPr lang="en-GB"/>
        </a:p>
      </dgm:t>
    </dgm:pt>
    <dgm:pt modelId="{15DD04D6-20D3-4E55-BBB1-CAB95483E07B}">
      <dgm:prSet phldrT="[Text]" custT="1"/>
      <dgm:spPr>
        <a:solidFill>
          <a:schemeClr val="accent3">
            <a:alpha val="33000"/>
          </a:schemeClr>
        </a:solidFill>
        <a:effectLst>
          <a:outerShdw blurRad="50800" dist="50800" dir="5400000" algn="ctr" rotWithShape="0">
            <a:schemeClr val="accent3"/>
          </a:outerShdw>
        </a:effectLst>
      </dgm:spPr>
      <dgm:t>
        <a:bodyPr/>
        <a:lstStyle/>
        <a:p>
          <a:endParaRPr lang="en-GB" sz="1050" b="1">
            <a:solidFill>
              <a:schemeClr val="tx1">
                <a:lumMod val="95000"/>
                <a:lumOff val="5000"/>
              </a:schemeClr>
            </a:solidFill>
            <a:latin typeface="Comic Sans MS" pitchFamily="66" charset="0"/>
          </a:endParaRPr>
        </a:p>
        <a:p>
          <a:r>
            <a:rPr lang="en-GB" sz="1200" b="1">
              <a:solidFill>
                <a:schemeClr val="tx1">
                  <a:lumMod val="95000"/>
                  <a:lumOff val="5000"/>
                </a:schemeClr>
              </a:solidFill>
              <a:latin typeface="Comic Sans MS" pitchFamily="66" charset="0"/>
            </a:rPr>
            <a:t>SUPPORTIVE RELATIONSHIPS</a:t>
          </a:r>
        </a:p>
      </dgm:t>
    </dgm:pt>
    <dgm:pt modelId="{5C24A0F3-31A6-4408-B4CF-A7A09C7987DC}" type="sibTrans" cxnId="{26E0D546-793A-4216-9DEE-3C7F16CB0685}">
      <dgm:prSet/>
      <dgm:spPr/>
      <dgm:t>
        <a:bodyPr/>
        <a:lstStyle/>
        <a:p>
          <a:endParaRPr lang="en-GB"/>
        </a:p>
      </dgm:t>
    </dgm:pt>
    <dgm:pt modelId="{E01AC621-BA52-4712-B14C-AED62354166C}" type="parTrans" cxnId="{26E0D546-793A-4216-9DEE-3C7F16CB0685}">
      <dgm:prSet/>
      <dgm:spPr/>
      <dgm:t>
        <a:bodyPr/>
        <a:lstStyle/>
        <a:p>
          <a:endParaRPr lang="en-GB"/>
        </a:p>
      </dgm:t>
    </dgm:pt>
    <dgm:pt modelId="{FCF41358-370D-4263-8EC8-0219B17910F8}">
      <dgm:prSet phldrT="[Text]" custT="1"/>
      <dgm:spPr>
        <a:solidFill>
          <a:srgbClr val="FFFFCC"/>
        </a:solidFill>
      </dgm:spPr>
      <dgm:t>
        <a:bodyPr/>
        <a:lstStyle/>
        <a:p>
          <a:r>
            <a:rPr lang="en-GB" sz="1200" b="1">
              <a:solidFill>
                <a:schemeClr val="tx1">
                  <a:lumMod val="95000"/>
                  <a:lumOff val="5000"/>
                </a:schemeClr>
              </a:solidFill>
              <a:latin typeface="Comic Sans MS" pitchFamily="66" charset="0"/>
            </a:rPr>
            <a:t>BUILDING A LIFE WORTH LIVING</a:t>
          </a:r>
        </a:p>
      </dgm:t>
    </dgm:pt>
    <dgm:pt modelId="{52CBCDD8-0E2F-4131-BA21-7CFCC4F9C4EF}" type="sibTrans" cxnId="{67050EF4-700B-4610-BE63-A5C4FF808850}">
      <dgm:prSet/>
      <dgm:spPr/>
      <dgm:t>
        <a:bodyPr/>
        <a:lstStyle/>
        <a:p>
          <a:endParaRPr lang="en-GB"/>
        </a:p>
      </dgm:t>
    </dgm:pt>
    <dgm:pt modelId="{D1B3869B-0884-4659-8FAD-729D373E8080}" type="parTrans" cxnId="{67050EF4-700B-4610-BE63-A5C4FF808850}">
      <dgm:prSet/>
      <dgm:spPr/>
      <dgm:t>
        <a:bodyPr/>
        <a:lstStyle/>
        <a:p>
          <a:endParaRPr lang="en-GB"/>
        </a:p>
      </dgm:t>
    </dgm:pt>
    <dgm:pt modelId="{9158BF2C-B525-497F-93AA-FFB5F87B8A43}">
      <dgm:prSet phldrT="[Text]" custT="1"/>
      <dgm:spPr>
        <a:solidFill>
          <a:srgbClr val="FFFFCC"/>
        </a:solidFill>
      </dgm:spPr>
      <dgm:t>
        <a:bodyPr/>
        <a:lstStyle/>
        <a:p>
          <a:r>
            <a:rPr lang="en-GB" sz="1200" b="1">
              <a:solidFill>
                <a:schemeClr val="tx1">
                  <a:lumMod val="95000"/>
                  <a:lumOff val="5000"/>
                </a:schemeClr>
              </a:solidFill>
              <a:latin typeface="Comic Sans MS" pitchFamily="66" charset="0"/>
            </a:rPr>
            <a:t>LEARNING TO MANAGE STRONG EMOTIONS</a:t>
          </a:r>
        </a:p>
      </dgm:t>
    </dgm:pt>
    <dgm:pt modelId="{968E924A-3B89-4CFF-A62A-61CDCE64B057}" type="sibTrans" cxnId="{0EB40678-9F68-4B17-B703-D981E2DB149B}">
      <dgm:prSet/>
      <dgm:spPr/>
      <dgm:t>
        <a:bodyPr/>
        <a:lstStyle/>
        <a:p>
          <a:endParaRPr lang="en-GB"/>
        </a:p>
      </dgm:t>
    </dgm:pt>
    <dgm:pt modelId="{40D16872-9A59-4B3D-9A47-E1126AD61F4F}" type="parTrans" cxnId="{0EB40678-9F68-4B17-B703-D981E2DB149B}">
      <dgm:prSet/>
      <dgm:spPr/>
      <dgm:t>
        <a:bodyPr/>
        <a:lstStyle/>
        <a:p>
          <a:endParaRPr lang="en-GB"/>
        </a:p>
      </dgm:t>
    </dgm:pt>
    <dgm:pt modelId="{FC0C5436-3A01-4914-B2BD-8250DACD6143}" type="pres">
      <dgm:prSet presAssocID="{0BDAED8E-F452-46FD-A061-686E7B6F2782}" presName="Name0" presStyleCnt="0">
        <dgm:presLayoutVars>
          <dgm:dir/>
          <dgm:resizeHandles val="exact"/>
        </dgm:presLayoutVars>
      </dgm:prSet>
      <dgm:spPr/>
    </dgm:pt>
    <dgm:pt modelId="{50E49059-003C-4AF7-BF89-531C2C32DF26}" type="pres">
      <dgm:prSet presAssocID="{0BDAED8E-F452-46FD-A061-686E7B6F2782}" presName="fgShape" presStyleLbl="fgShp" presStyleIdx="0" presStyleCnt="1" custFlipVert="1" custScaleX="108696" custScaleY="73228" custLinFactY="41958" custLinFactNeighborX="-7118" custLinFactNeighborY="100000"/>
      <dgm:spPr>
        <a:solidFill>
          <a:srgbClr val="EFF418"/>
        </a:solidFill>
        <a:ln>
          <a:solidFill>
            <a:srgbClr val="EFF418"/>
          </a:solidFill>
        </a:ln>
      </dgm:spPr>
    </dgm:pt>
    <dgm:pt modelId="{8C283AC3-1944-481F-9C27-B266F044F5C5}" type="pres">
      <dgm:prSet presAssocID="{0BDAED8E-F452-46FD-A061-686E7B6F2782}" presName="linComp" presStyleCnt="0"/>
      <dgm:spPr/>
    </dgm:pt>
    <dgm:pt modelId="{6051FA15-A8CA-439B-997C-2A8BF95B3349}" type="pres">
      <dgm:prSet presAssocID="{E89444A1-1AAD-4A55-B3F3-7322C86B5CE9}" presName="compNode" presStyleCnt="0"/>
      <dgm:spPr/>
    </dgm:pt>
    <dgm:pt modelId="{42970184-3C39-487B-82CD-6D33889F9D17}" type="pres">
      <dgm:prSet presAssocID="{E89444A1-1AAD-4A55-B3F3-7322C86B5CE9}" presName="bkgdShape" presStyleLbl="node1" presStyleIdx="0" presStyleCnt="4" custLinFactNeighborX="2267" custLinFactNeighborY="-329"/>
      <dgm:spPr/>
      <dgm:t>
        <a:bodyPr/>
        <a:lstStyle/>
        <a:p>
          <a:endParaRPr lang="en-GB"/>
        </a:p>
      </dgm:t>
    </dgm:pt>
    <dgm:pt modelId="{DD21F0CD-27F7-490A-A14C-8F029A737E4E}" type="pres">
      <dgm:prSet presAssocID="{E89444A1-1AAD-4A55-B3F3-7322C86B5CE9}" presName="nodeTx" presStyleLbl="node1" presStyleIdx="0" presStyleCnt="4">
        <dgm:presLayoutVars>
          <dgm:bulletEnabled val="1"/>
        </dgm:presLayoutVars>
      </dgm:prSet>
      <dgm:spPr/>
      <dgm:t>
        <a:bodyPr/>
        <a:lstStyle/>
        <a:p>
          <a:endParaRPr lang="en-GB"/>
        </a:p>
      </dgm:t>
    </dgm:pt>
    <dgm:pt modelId="{E5784E85-D80A-4571-8033-F70D0F648BA5}" type="pres">
      <dgm:prSet presAssocID="{E89444A1-1AAD-4A55-B3F3-7322C86B5CE9}" presName="invisiNode" presStyleLbl="node1" presStyleIdx="0" presStyleCnt="4"/>
      <dgm:spPr/>
    </dgm:pt>
    <dgm:pt modelId="{F7D111E6-6234-4EDA-A3D5-4CEFD2B1FD47}" type="pres">
      <dgm:prSet presAssocID="{E89444A1-1AAD-4A55-B3F3-7322C86B5CE9}" presName="imagNode" presStyleLbl="fgImgPlace1" presStyleIdx="0" presStyleCnt="4" custScaleX="178005" custScaleY="139985" custLinFactNeighborX="6516" custLinFactNeighborY="10838"/>
      <dgm:spPr>
        <a:blipFill rotWithShape="0">
          <a:blip xmlns:r="http://schemas.openxmlformats.org/officeDocument/2006/relationships" r:embed="rId1"/>
          <a:stretch>
            <a:fillRect/>
          </a:stretch>
        </a:blipFill>
      </dgm:spPr>
    </dgm:pt>
    <dgm:pt modelId="{A06155EC-42D4-4052-8FBE-98690C0A91BE}" type="pres">
      <dgm:prSet presAssocID="{35B29D37-3BAE-4996-B51B-623BCBD0BE01}" presName="sibTrans" presStyleLbl="sibTrans2D1" presStyleIdx="0" presStyleCnt="0"/>
      <dgm:spPr/>
      <dgm:t>
        <a:bodyPr/>
        <a:lstStyle/>
        <a:p>
          <a:endParaRPr lang="en-GB"/>
        </a:p>
      </dgm:t>
    </dgm:pt>
    <dgm:pt modelId="{0DF63CF1-D75E-4629-81CC-42236C1E3BE2}" type="pres">
      <dgm:prSet presAssocID="{15DD04D6-20D3-4E55-BBB1-CAB95483E07B}" presName="compNode" presStyleCnt="0"/>
      <dgm:spPr/>
    </dgm:pt>
    <dgm:pt modelId="{FD5B8B94-ECAF-474F-8E1E-CEBCC7959E85}" type="pres">
      <dgm:prSet presAssocID="{15DD04D6-20D3-4E55-BBB1-CAB95483E07B}" presName="bkgdShape" presStyleLbl="node1" presStyleIdx="1" presStyleCnt="4" custScaleX="107560" custScaleY="93976" custLinFactNeighborY="-4512"/>
      <dgm:spPr/>
      <dgm:t>
        <a:bodyPr/>
        <a:lstStyle/>
        <a:p>
          <a:endParaRPr lang="en-GB"/>
        </a:p>
      </dgm:t>
    </dgm:pt>
    <dgm:pt modelId="{3046E236-FCE4-495A-9EC8-905488A6895A}" type="pres">
      <dgm:prSet presAssocID="{15DD04D6-20D3-4E55-BBB1-CAB95483E07B}" presName="nodeTx" presStyleLbl="node1" presStyleIdx="1" presStyleCnt="4">
        <dgm:presLayoutVars>
          <dgm:bulletEnabled val="1"/>
        </dgm:presLayoutVars>
      </dgm:prSet>
      <dgm:spPr/>
      <dgm:t>
        <a:bodyPr/>
        <a:lstStyle/>
        <a:p>
          <a:endParaRPr lang="en-GB"/>
        </a:p>
      </dgm:t>
    </dgm:pt>
    <dgm:pt modelId="{42C15645-D862-43EA-B412-C625ACB73C18}" type="pres">
      <dgm:prSet presAssocID="{15DD04D6-20D3-4E55-BBB1-CAB95483E07B}" presName="invisiNode" presStyleLbl="node1" presStyleIdx="1" presStyleCnt="4"/>
      <dgm:spPr/>
    </dgm:pt>
    <dgm:pt modelId="{7D5E1C1D-0A8F-466C-B63E-D1898A2B8368}" type="pres">
      <dgm:prSet presAssocID="{15DD04D6-20D3-4E55-BBB1-CAB95483E07B}" presName="imagNode" presStyleLbl="fgImgPlace1" presStyleIdx="1" presStyleCnt="4" custScaleX="141875" custScaleY="98175"/>
      <dgm:spPr>
        <a:blipFill rotWithShape="1">
          <a:blip xmlns:r="http://schemas.openxmlformats.org/officeDocument/2006/relationships" r:embed="rId2"/>
          <a:stretch>
            <a:fillRect/>
          </a:stretch>
        </a:blipFill>
      </dgm:spPr>
    </dgm:pt>
    <dgm:pt modelId="{F3ED5404-653F-45A2-B611-41FD42AC711F}" type="pres">
      <dgm:prSet presAssocID="{5C24A0F3-31A6-4408-B4CF-A7A09C7987DC}" presName="sibTrans" presStyleLbl="sibTrans2D1" presStyleIdx="0" presStyleCnt="0"/>
      <dgm:spPr/>
      <dgm:t>
        <a:bodyPr/>
        <a:lstStyle/>
        <a:p>
          <a:endParaRPr lang="en-GB"/>
        </a:p>
      </dgm:t>
    </dgm:pt>
    <dgm:pt modelId="{C1AEDD35-420D-4F12-823E-F4B31491B8F3}" type="pres">
      <dgm:prSet presAssocID="{9158BF2C-B525-497F-93AA-FFB5F87B8A43}" presName="compNode" presStyleCnt="0"/>
      <dgm:spPr/>
    </dgm:pt>
    <dgm:pt modelId="{677081A7-068C-46F8-83C8-ABA2C3CA5985}" type="pres">
      <dgm:prSet presAssocID="{9158BF2C-B525-497F-93AA-FFB5F87B8A43}" presName="bkgdShape" presStyleLbl="node1" presStyleIdx="2" presStyleCnt="4" custLinFactNeighborX="214" custLinFactNeighborY="-186"/>
      <dgm:spPr/>
      <dgm:t>
        <a:bodyPr/>
        <a:lstStyle/>
        <a:p>
          <a:endParaRPr lang="en-GB"/>
        </a:p>
      </dgm:t>
    </dgm:pt>
    <dgm:pt modelId="{820E966B-4F39-4B5F-9610-D9B175C5460B}" type="pres">
      <dgm:prSet presAssocID="{9158BF2C-B525-497F-93AA-FFB5F87B8A43}" presName="nodeTx" presStyleLbl="node1" presStyleIdx="2" presStyleCnt="4">
        <dgm:presLayoutVars>
          <dgm:bulletEnabled val="1"/>
        </dgm:presLayoutVars>
      </dgm:prSet>
      <dgm:spPr/>
      <dgm:t>
        <a:bodyPr/>
        <a:lstStyle/>
        <a:p>
          <a:endParaRPr lang="en-GB"/>
        </a:p>
      </dgm:t>
    </dgm:pt>
    <dgm:pt modelId="{FAEF9C25-14ED-4CB9-9520-437B748B0819}" type="pres">
      <dgm:prSet presAssocID="{9158BF2C-B525-497F-93AA-FFB5F87B8A43}" presName="invisiNode" presStyleLbl="node1" presStyleIdx="2" presStyleCnt="4"/>
      <dgm:spPr/>
    </dgm:pt>
    <dgm:pt modelId="{FFC6BAB6-0034-4AE5-8411-89924183846D}" type="pres">
      <dgm:prSet presAssocID="{9158BF2C-B525-497F-93AA-FFB5F87B8A43}" presName="imagNode" presStyleLbl="fgImgPlace1" presStyleIdx="2" presStyleCnt="4" custScaleX="145818" custScaleY="77431"/>
      <dgm:spPr>
        <a:blipFill rotWithShape="1">
          <a:blip xmlns:r="http://schemas.openxmlformats.org/officeDocument/2006/relationships" r:embed="rId3"/>
          <a:stretch>
            <a:fillRect/>
          </a:stretch>
        </a:blipFill>
      </dgm:spPr>
    </dgm:pt>
    <dgm:pt modelId="{524B5767-8A73-4159-B8B6-3CCE6B59D359}" type="pres">
      <dgm:prSet presAssocID="{968E924A-3B89-4CFF-A62A-61CDCE64B057}" presName="sibTrans" presStyleLbl="sibTrans2D1" presStyleIdx="0" presStyleCnt="0"/>
      <dgm:spPr/>
      <dgm:t>
        <a:bodyPr/>
        <a:lstStyle/>
        <a:p>
          <a:endParaRPr lang="en-GB"/>
        </a:p>
      </dgm:t>
    </dgm:pt>
    <dgm:pt modelId="{656A500D-1308-4FC9-AAEB-5AFDC08F3DEC}" type="pres">
      <dgm:prSet presAssocID="{FCF41358-370D-4263-8EC8-0219B17910F8}" presName="compNode" presStyleCnt="0"/>
      <dgm:spPr/>
    </dgm:pt>
    <dgm:pt modelId="{7EC021AD-B4B3-4009-B1AB-F6BD69626B5D}" type="pres">
      <dgm:prSet presAssocID="{FCF41358-370D-4263-8EC8-0219B17910F8}" presName="bkgdShape" presStyleLbl="node1" presStyleIdx="3" presStyleCnt="4" custLinFactNeighborX="95"/>
      <dgm:spPr/>
      <dgm:t>
        <a:bodyPr/>
        <a:lstStyle/>
        <a:p>
          <a:endParaRPr lang="en-GB"/>
        </a:p>
      </dgm:t>
    </dgm:pt>
    <dgm:pt modelId="{8B6F3B15-A27C-4F04-ACDA-504156950D6C}" type="pres">
      <dgm:prSet presAssocID="{FCF41358-370D-4263-8EC8-0219B17910F8}" presName="nodeTx" presStyleLbl="node1" presStyleIdx="3" presStyleCnt="4">
        <dgm:presLayoutVars>
          <dgm:bulletEnabled val="1"/>
        </dgm:presLayoutVars>
      </dgm:prSet>
      <dgm:spPr/>
      <dgm:t>
        <a:bodyPr/>
        <a:lstStyle/>
        <a:p>
          <a:endParaRPr lang="en-GB"/>
        </a:p>
      </dgm:t>
    </dgm:pt>
    <dgm:pt modelId="{C81AF4E4-C214-40D2-9B15-645499B24A8A}" type="pres">
      <dgm:prSet presAssocID="{FCF41358-370D-4263-8EC8-0219B17910F8}" presName="invisiNode" presStyleLbl="node1" presStyleIdx="3" presStyleCnt="4"/>
      <dgm:spPr/>
    </dgm:pt>
    <dgm:pt modelId="{F0F39695-0641-4EF8-AF89-DA9613BAB46C}" type="pres">
      <dgm:prSet presAssocID="{FCF41358-370D-4263-8EC8-0219B17910F8}" presName="imagNode" presStyleLbl="fgImgPlace1" presStyleIdx="3" presStyleCnt="4" custScaleX="130427" custScaleY="75744"/>
      <dgm:spPr>
        <a:blipFill rotWithShape="1">
          <a:blip xmlns:r="http://schemas.openxmlformats.org/officeDocument/2006/relationships" r:embed="rId4"/>
          <a:stretch>
            <a:fillRect/>
          </a:stretch>
        </a:blipFill>
      </dgm:spPr>
    </dgm:pt>
  </dgm:ptLst>
  <dgm:cxnLst>
    <dgm:cxn modelId="{24E77678-3347-4030-A112-143B3AE059AD}" srcId="{0BDAED8E-F452-46FD-A061-686E7B6F2782}" destId="{E89444A1-1AAD-4A55-B3F3-7322C86B5CE9}" srcOrd="0" destOrd="0" parTransId="{AFDAEC60-BFA7-496F-A87F-A99F099959B5}" sibTransId="{35B29D37-3BAE-4996-B51B-623BCBD0BE01}"/>
    <dgm:cxn modelId="{BC1995CA-8F18-43EF-A8B9-3C0307D96ECC}" type="presOf" srcId="{15DD04D6-20D3-4E55-BBB1-CAB95483E07B}" destId="{FD5B8B94-ECAF-474F-8E1E-CEBCC7959E85}" srcOrd="0" destOrd="0" presId="urn:microsoft.com/office/officeart/2005/8/layout/hList7#1"/>
    <dgm:cxn modelId="{A3C20F09-B74D-4252-B36E-E6827B80990F}" type="presOf" srcId="{9158BF2C-B525-497F-93AA-FFB5F87B8A43}" destId="{677081A7-068C-46F8-83C8-ABA2C3CA5985}" srcOrd="0" destOrd="0" presId="urn:microsoft.com/office/officeart/2005/8/layout/hList7#1"/>
    <dgm:cxn modelId="{D6DE8F03-9E7D-4F91-BFB6-5885CAB45B72}" type="presOf" srcId="{15DD04D6-20D3-4E55-BBB1-CAB95483E07B}" destId="{3046E236-FCE4-495A-9EC8-905488A6895A}" srcOrd="1" destOrd="0" presId="urn:microsoft.com/office/officeart/2005/8/layout/hList7#1"/>
    <dgm:cxn modelId="{67050EF4-700B-4610-BE63-A5C4FF808850}" srcId="{0BDAED8E-F452-46FD-A061-686E7B6F2782}" destId="{FCF41358-370D-4263-8EC8-0219B17910F8}" srcOrd="3" destOrd="0" parTransId="{D1B3869B-0884-4659-8FAD-729D373E8080}" sibTransId="{52CBCDD8-0E2F-4131-BA21-7CFCC4F9C4EF}"/>
    <dgm:cxn modelId="{54A1A3F0-34DC-4DA8-A118-0C430724C7BB}" type="presOf" srcId="{9158BF2C-B525-497F-93AA-FFB5F87B8A43}" destId="{820E966B-4F39-4B5F-9610-D9B175C5460B}" srcOrd="1" destOrd="0" presId="urn:microsoft.com/office/officeart/2005/8/layout/hList7#1"/>
    <dgm:cxn modelId="{73C8FD56-098B-41C1-B472-3EF708AA0B5E}" type="presOf" srcId="{FCF41358-370D-4263-8EC8-0219B17910F8}" destId="{8B6F3B15-A27C-4F04-ACDA-504156950D6C}" srcOrd="1" destOrd="0" presId="urn:microsoft.com/office/officeart/2005/8/layout/hList7#1"/>
    <dgm:cxn modelId="{26E0D546-793A-4216-9DEE-3C7F16CB0685}" srcId="{0BDAED8E-F452-46FD-A061-686E7B6F2782}" destId="{15DD04D6-20D3-4E55-BBB1-CAB95483E07B}" srcOrd="1" destOrd="0" parTransId="{E01AC621-BA52-4712-B14C-AED62354166C}" sibTransId="{5C24A0F3-31A6-4408-B4CF-A7A09C7987DC}"/>
    <dgm:cxn modelId="{EA1248A5-5329-49FF-B46A-65C0154F65EF}" type="presOf" srcId="{0BDAED8E-F452-46FD-A061-686E7B6F2782}" destId="{FC0C5436-3A01-4914-B2BD-8250DACD6143}" srcOrd="0" destOrd="0" presId="urn:microsoft.com/office/officeart/2005/8/layout/hList7#1"/>
    <dgm:cxn modelId="{0E61CEF9-4B72-4549-8959-5950772C54F2}" type="presOf" srcId="{E89444A1-1AAD-4A55-B3F3-7322C86B5CE9}" destId="{42970184-3C39-487B-82CD-6D33889F9D17}" srcOrd="0" destOrd="0" presId="urn:microsoft.com/office/officeart/2005/8/layout/hList7#1"/>
    <dgm:cxn modelId="{3C104165-1BC5-4F53-B4FD-F929CBCE559F}" type="presOf" srcId="{35B29D37-3BAE-4996-B51B-623BCBD0BE01}" destId="{A06155EC-42D4-4052-8FBE-98690C0A91BE}" srcOrd="0" destOrd="0" presId="urn:microsoft.com/office/officeart/2005/8/layout/hList7#1"/>
    <dgm:cxn modelId="{0EB40678-9F68-4B17-B703-D981E2DB149B}" srcId="{0BDAED8E-F452-46FD-A061-686E7B6F2782}" destId="{9158BF2C-B525-497F-93AA-FFB5F87B8A43}" srcOrd="2" destOrd="0" parTransId="{40D16872-9A59-4B3D-9A47-E1126AD61F4F}" sibTransId="{968E924A-3B89-4CFF-A62A-61CDCE64B057}"/>
    <dgm:cxn modelId="{E3605049-0010-4CD8-9E66-706B1D1468B6}" type="presOf" srcId="{5C24A0F3-31A6-4408-B4CF-A7A09C7987DC}" destId="{F3ED5404-653F-45A2-B611-41FD42AC711F}" srcOrd="0" destOrd="0" presId="urn:microsoft.com/office/officeart/2005/8/layout/hList7#1"/>
    <dgm:cxn modelId="{EF0E9274-68C3-45FB-9062-82A23D79DC24}" type="presOf" srcId="{E89444A1-1AAD-4A55-B3F3-7322C86B5CE9}" destId="{DD21F0CD-27F7-490A-A14C-8F029A737E4E}" srcOrd="1" destOrd="0" presId="urn:microsoft.com/office/officeart/2005/8/layout/hList7#1"/>
    <dgm:cxn modelId="{32365B0E-5FFE-4D71-B31A-BB689766ADCC}" type="presOf" srcId="{FCF41358-370D-4263-8EC8-0219B17910F8}" destId="{7EC021AD-B4B3-4009-B1AB-F6BD69626B5D}" srcOrd="0" destOrd="0" presId="urn:microsoft.com/office/officeart/2005/8/layout/hList7#1"/>
    <dgm:cxn modelId="{69434973-9607-44DF-9EC4-FF155105D31A}" type="presOf" srcId="{968E924A-3B89-4CFF-A62A-61CDCE64B057}" destId="{524B5767-8A73-4159-B8B6-3CCE6B59D359}" srcOrd="0" destOrd="0" presId="urn:microsoft.com/office/officeart/2005/8/layout/hList7#1"/>
    <dgm:cxn modelId="{9E3C5612-594F-471F-ABF6-3A42423F9ADA}" type="presParOf" srcId="{FC0C5436-3A01-4914-B2BD-8250DACD6143}" destId="{50E49059-003C-4AF7-BF89-531C2C32DF26}" srcOrd="0" destOrd="0" presId="urn:microsoft.com/office/officeart/2005/8/layout/hList7#1"/>
    <dgm:cxn modelId="{66C7DA44-BAE0-4B08-B090-19BF7D3E6630}" type="presParOf" srcId="{FC0C5436-3A01-4914-B2BD-8250DACD6143}" destId="{8C283AC3-1944-481F-9C27-B266F044F5C5}" srcOrd="1" destOrd="0" presId="urn:microsoft.com/office/officeart/2005/8/layout/hList7#1"/>
    <dgm:cxn modelId="{663E7FBA-4D27-4865-84A8-BA9F1D8A9A84}" type="presParOf" srcId="{8C283AC3-1944-481F-9C27-B266F044F5C5}" destId="{6051FA15-A8CA-439B-997C-2A8BF95B3349}" srcOrd="0" destOrd="0" presId="urn:microsoft.com/office/officeart/2005/8/layout/hList7#1"/>
    <dgm:cxn modelId="{E2A27009-21C6-470A-868E-43AC11E5BD54}" type="presParOf" srcId="{6051FA15-A8CA-439B-997C-2A8BF95B3349}" destId="{42970184-3C39-487B-82CD-6D33889F9D17}" srcOrd="0" destOrd="0" presId="urn:microsoft.com/office/officeart/2005/8/layout/hList7#1"/>
    <dgm:cxn modelId="{4426EB13-E35C-4411-AC61-BE525E5D9D43}" type="presParOf" srcId="{6051FA15-A8CA-439B-997C-2A8BF95B3349}" destId="{DD21F0CD-27F7-490A-A14C-8F029A737E4E}" srcOrd="1" destOrd="0" presId="urn:microsoft.com/office/officeart/2005/8/layout/hList7#1"/>
    <dgm:cxn modelId="{F2E01D05-A776-42D2-B78B-A867D4BCC5A7}" type="presParOf" srcId="{6051FA15-A8CA-439B-997C-2A8BF95B3349}" destId="{E5784E85-D80A-4571-8033-F70D0F648BA5}" srcOrd="2" destOrd="0" presId="urn:microsoft.com/office/officeart/2005/8/layout/hList7#1"/>
    <dgm:cxn modelId="{E01208AF-BED9-4F31-81A7-255928BEE1FF}" type="presParOf" srcId="{6051FA15-A8CA-439B-997C-2A8BF95B3349}" destId="{F7D111E6-6234-4EDA-A3D5-4CEFD2B1FD47}" srcOrd="3" destOrd="0" presId="urn:microsoft.com/office/officeart/2005/8/layout/hList7#1"/>
    <dgm:cxn modelId="{AAF5C248-907D-46BD-8E81-0B66CB685187}" type="presParOf" srcId="{8C283AC3-1944-481F-9C27-B266F044F5C5}" destId="{A06155EC-42D4-4052-8FBE-98690C0A91BE}" srcOrd="1" destOrd="0" presId="urn:microsoft.com/office/officeart/2005/8/layout/hList7#1"/>
    <dgm:cxn modelId="{1E6DB1E5-DDB0-423F-89B8-2DC3995169F6}" type="presParOf" srcId="{8C283AC3-1944-481F-9C27-B266F044F5C5}" destId="{0DF63CF1-D75E-4629-81CC-42236C1E3BE2}" srcOrd="2" destOrd="0" presId="urn:microsoft.com/office/officeart/2005/8/layout/hList7#1"/>
    <dgm:cxn modelId="{FD9A01ED-BEA1-4B46-BA00-9A7B6339DEC3}" type="presParOf" srcId="{0DF63CF1-D75E-4629-81CC-42236C1E3BE2}" destId="{FD5B8B94-ECAF-474F-8E1E-CEBCC7959E85}" srcOrd="0" destOrd="0" presId="urn:microsoft.com/office/officeart/2005/8/layout/hList7#1"/>
    <dgm:cxn modelId="{377BE18E-599D-4692-BB31-D4ECA0D79F84}" type="presParOf" srcId="{0DF63CF1-D75E-4629-81CC-42236C1E3BE2}" destId="{3046E236-FCE4-495A-9EC8-905488A6895A}" srcOrd="1" destOrd="0" presId="urn:microsoft.com/office/officeart/2005/8/layout/hList7#1"/>
    <dgm:cxn modelId="{974A2D6E-EED5-43C2-AB07-ED828531C44E}" type="presParOf" srcId="{0DF63CF1-D75E-4629-81CC-42236C1E3BE2}" destId="{42C15645-D862-43EA-B412-C625ACB73C18}" srcOrd="2" destOrd="0" presId="urn:microsoft.com/office/officeart/2005/8/layout/hList7#1"/>
    <dgm:cxn modelId="{BDE0873A-1CE4-4BE0-A38F-A8E37E9AB755}" type="presParOf" srcId="{0DF63CF1-D75E-4629-81CC-42236C1E3BE2}" destId="{7D5E1C1D-0A8F-466C-B63E-D1898A2B8368}" srcOrd="3" destOrd="0" presId="urn:microsoft.com/office/officeart/2005/8/layout/hList7#1"/>
    <dgm:cxn modelId="{120C7EAD-C928-4270-8438-C5843FE87F73}" type="presParOf" srcId="{8C283AC3-1944-481F-9C27-B266F044F5C5}" destId="{F3ED5404-653F-45A2-B611-41FD42AC711F}" srcOrd="3" destOrd="0" presId="urn:microsoft.com/office/officeart/2005/8/layout/hList7#1"/>
    <dgm:cxn modelId="{44A1D9E2-9B11-4CE9-8E13-7EB78DF31AFB}" type="presParOf" srcId="{8C283AC3-1944-481F-9C27-B266F044F5C5}" destId="{C1AEDD35-420D-4F12-823E-F4B31491B8F3}" srcOrd="4" destOrd="0" presId="urn:microsoft.com/office/officeart/2005/8/layout/hList7#1"/>
    <dgm:cxn modelId="{ECE42393-9C68-4389-BFAC-FB84AAA763EC}" type="presParOf" srcId="{C1AEDD35-420D-4F12-823E-F4B31491B8F3}" destId="{677081A7-068C-46F8-83C8-ABA2C3CA5985}" srcOrd="0" destOrd="0" presId="urn:microsoft.com/office/officeart/2005/8/layout/hList7#1"/>
    <dgm:cxn modelId="{C69BD870-01FE-4C65-9343-3A4C1364978B}" type="presParOf" srcId="{C1AEDD35-420D-4F12-823E-F4B31491B8F3}" destId="{820E966B-4F39-4B5F-9610-D9B175C5460B}" srcOrd="1" destOrd="0" presId="urn:microsoft.com/office/officeart/2005/8/layout/hList7#1"/>
    <dgm:cxn modelId="{EBE1D3FA-3623-40EB-9F34-BE9690E5FA76}" type="presParOf" srcId="{C1AEDD35-420D-4F12-823E-F4B31491B8F3}" destId="{FAEF9C25-14ED-4CB9-9520-437B748B0819}" srcOrd="2" destOrd="0" presId="urn:microsoft.com/office/officeart/2005/8/layout/hList7#1"/>
    <dgm:cxn modelId="{C9425B5E-230A-4D9B-B529-EF6C5805A5F2}" type="presParOf" srcId="{C1AEDD35-420D-4F12-823E-F4B31491B8F3}" destId="{FFC6BAB6-0034-4AE5-8411-89924183846D}" srcOrd="3" destOrd="0" presId="urn:microsoft.com/office/officeart/2005/8/layout/hList7#1"/>
    <dgm:cxn modelId="{8E498BB4-C675-4DA3-A0CA-375A6CE0A7B3}" type="presParOf" srcId="{8C283AC3-1944-481F-9C27-B266F044F5C5}" destId="{524B5767-8A73-4159-B8B6-3CCE6B59D359}" srcOrd="5" destOrd="0" presId="urn:microsoft.com/office/officeart/2005/8/layout/hList7#1"/>
    <dgm:cxn modelId="{76F5FF91-9E88-4510-A12A-AF360D5D8033}" type="presParOf" srcId="{8C283AC3-1944-481F-9C27-B266F044F5C5}" destId="{656A500D-1308-4FC9-AAEB-5AFDC08F3DEC}" srcOrd="6" destOrd="0" presId="urn:microsoft.com/office/officeart/2005/8/layout/hList7#1"/>
    <dgm:cxn modelId="{4DAF096C-EEE1-4219-B80B-4B68BC2EC879}" type="presParOf" srcId="{656A500D-1308-4FC9-AAEB-5AFDC08F3DEC}" destId="{7EC021AD-B4B3-4009-B1AB-F6BD69626B5D}" srcOrd="0" destOrd="0" presId="urn:microsoft.com/office/officeart/2005/8/layout/hList7#1"/>
    <dgm:cxn modelId="{F6881FE5-D9EF-4C1C-88F9-5FD89F1A64C3}" type="presParOf" srcId="{656A500D-1308-4FC9-AAEB-5AFDC08F3DEC}" destId="{8B6F3B15-A27C-4F04-ACDA-504156950D6C}" srcOrd="1" destOrd="0" presId="urn:microsoft.com/office/officeart/2005/8/layout/hList7#1"/>
    <dgm:cxn modelId="{79ECE366-C731-4A70-8B76-DF03A53A0D4E}" type="presParOf" srcId="{656A500D-1308-4FC9-AAEB-5AFDC08F3DEC}" destId="{C81AF4E4-C214-40D2-9B15-645499B24A8A}" srcOrd="2" destOrd="0" presId="urn:microsoft.com/office/officeart/2005/8/layout/hList7#1"/>
    <dgm:cxn modelId="{1E17FDC1-AAD5-49EC-9F1E-9ECB97702F38}" type="presParOf" srcId="{656A500D-1308-4FC9-AAEB-5AFDC08F3DEC}" destId="{F0F39695-0641-4EF8-AF89-DA9613BAB46C}" srcOrd="3" destOrd="0" presId="urn:microsoft.com/office/officeart/2005/8/layout/hList7#1"/>
  </dgm:cxnLst>
  <dgm:bg>
    <a:noFill/>
  </dgm:bg>
  <dgm:whole>
    <a:ln>
      <a:solidFill>
        <a:schemeClr val="accent3">
          <a:lumMod val="50000"/>
          <a:alpha val="5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70184-3C39-487B-82CD-6D33889F9D17}">
      <dsp:nvSpPr>
        <dsp:cNvPr id="0" name=""/>
        <dsp:cNvSpPr/>
      </dsp:nvSpPr>
      <dsp:spPr>
        <a:xfrm>
          <a:off x="130616" y="0"/>
          <a:ext cx="1665515" cy="4525963"/>
        </a:xfrm>
        <a:prstGeom prst="roundRect">
          <a:avLst>
            <a:gd name="adj" fmla="val 10000"/>
          </a:avLst>
        </a:prstGeom>
        <a:solidFill>
          <a:srgbClr val="FFFFCC">
            <a:alpha val="7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a:solidFill>
                <a:schemeClr val="tx1">
                  <a:lumMod val="95000"/>
                  <a:lumOff val="5000"/>
                </a:schemeClr>
              </a:solidFill>
              <a:latin typeface="Comic Sans MS" pitchFamily="66" charset="0"/>
            </a:rPr>
            <a:t>EDUCATION</a:t>
          </a:r>
        </a:p>
      </dsp:txBody>
      <dsp:txXfrm>
        <a:off x="130616" y="1810385"/>
        <a:ext cx="1665515" cy="1810385"/>
      </dsp:txXfrm>
    </dsp:sp>
    <dsp:sp modelId="{F7D111E6-6234-4EDA-A3D5-4CEFD2B1FD47}">
      <dsp:nvSpPr>
        <dsp:cNvPr id="0" name=""/>
        <dsp:cNvSpPr/>
      </dsp:nvSpPr>
      <dsp:spPr>
        <a:xfrm>
          <a:off x="-317574" y="148465"/>
          <a:ext cx="2682794" cy="2109777"/>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5B8B94-ECAF-474F-8E1E-CEBCC7959E85}">
      <dsp:nvSpPr>
        <dsp:cNvPr id="0" name=""/>
        <dsp:cNvSpPr/>
      </dsp:nvSpPr>
      <dsp:spPr>
        <a:xfrm>
          <a:off x="2516749" y="271"/>
          <a:ext cx="1665515" cy="4253318"/>
        </a:xfrm>
        <a:prstGeom prst="roundRect">
          <a:avLst>
            <a:gd name="adj" fmla="val 10000"/>
          </a:avLst>
        </a:prstGeom>
        <a:solidFill>
          <a:schemeClr val="accent3">
            <a:alpha val="33000"/>
          </a:schemeClr>
        </a:solidFill>
        <a:ln w="25400" cap="flat" cmpd="sng" algn="ctr">
          <a:solidFill>
            <a:schemeClr val="lt1">
              <a:hueOff val="0"/>
              <a:satOff val="0"/>
              <a:lumOff val="0"/>
              <a:alphaOff val="0"/>
            </a:schemeClr>
          </a:solidFill>
          <a:prstDash val="solid"/>
        </a:ln>
        <a:effectLst>
          <a:outerShdw blurRad="50800" dist="50800" dir="5400000" algn="ctr" rotWithShape="0">
            <a:schemeClr val="accent3"/>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endParaRPr lang="en-GB" sz="1050" b="1" kern="1200">
            <a:solidFill>
              <a:schemeClr val="tx1">
                <a:lumMod val="95000"/>
                <a:lumOff val="5000"/>
              </a:schemeClr>
            </a:solidFill>
            <a:latin typeface="Comic Sans MS" pitchFamily="66" charset="0"/>
          </a:endParaRPr>
        </a:p>
        <a:p>
          <a:pPr lvl="0" algn="ctr" defTabSz="466725">
            <a:lnSpc>
              <a:spcPct val="90000"/>
            </a:lnSpc>
            <a:spcBef>
              <a:spcPct val="0"/>
            </a:spcBef>
            <a:spcAft>
              <a:spcPct val="35000"/>
            </a:spcAft>
          </a:pPr>
          <a:r>
            <a:rPr lang="en-GB" sz="1200" b="1" kern="1200">
              <a:solidFill>
                <a:schemeClr val="tx1">
                  <a:lumMod val="95000"/>
                  <a:lumOff val="5000"/>
                </a:schemeClr>
              </a:solidFill>
              <a:latin typeface="Comic Sans MS" pitchFamily="66" charset="0"/>
            </a:rPr>
            <a:t>SUPPORTIVE RELATIONSHIPS</a:t>
          </a:r>
        </a:p>
      </dsp:txBody>
      <dsp:txXfrm>
        <a:off x="2516749" y="1701599"/>
        <a:ext cx="1665515" cy="1701327"/>
      </dsp:txXfrm>
    </dsp:sp>
    <dsp:sp modelId="{7D5E1C1D-0A8F-466C-B63E-D1898A2B8368}">
      <dsp:nvSpPr>
        <dsp:cNvPr id="0" name=""/>
        <dsp:cNvSpPr/>
      </dsp:nvSpPr>
      <dsp:spPr>
        <a:xfrm>
          <a:off x="2316979" y="353471"/>
          <a:ext cx="2065055" cy="1479640"/>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7081A7-068C-46F8-83C8-ABA2C3CA5985}">
      <dsp:nvSpPr>
        <dsp:cNvPr id="0" name=""/>
        <dsp:cNvSpPr/>
      </dsp:nvSpPr>
      <dsp:spPr>
        <a:xfrm>
          <a:off x="4701651" y="0"/>
          <a:ext cx="1665515" cy="4525963"/>
        </a:xfrm>
        <a:prstGeom prst="roundRect">
          <a:avLst>
            <a:gd name="adj" fmla="val 10000"/>
          </a:avLst>
        </a:prstGeom>
        <a:solidFill>
          <a:srgbClr val="FF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a:solidFill>
                <a:schemeClr val="tx1">
                  <a:lumMod val="95000"/>
                  <a:lumOff val="5000"/>
                </a:schemeClr>
              </a:solidFill>
              <a:latin typeface="Comic Sans MS" pitchFamily="66" charset="0"/>
            </a:rPr>
            <a:t>LEARNING TO MANAGE STRONG EMOTIONS</a:t>
          </a:r>
        </a:p>
      </dsp:txBody>
      <dsp:txXfrm>
        <a:off x="4701651" y="1810385"/>
        <a:ext cx="1665515" cy="1810385"/>
      </dsp:txXfrm>
    </dsp:sp>
    <dsp:sp modelId="{FFC6BAB6-0034-4AE5-8411-89924183846D}">
      <dsp:nvSpPr>
        <dsp:cNvPr id="0" name=""/>
        <dsp:cNvSpPr/>
      </dsp:nvSpPr>
      <dsp:spPr>
        <a:xfrm>
          <a:off x="4432000" y="441631"/>
          <a:ext cx="2197689" cy="1166997"/>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C021AD-B4B3-4009-B1AB-F6BD69626B5D}">
      <dsp:nvSpPr>
        <dsp:cNvPr id="0" name=""/>
        <dsp:cNvSpPr/>
      </dsp:nvSpPr>
      <dsp:spPr>
        <a:xfrm>
          <a:off x="6829760" y="0"/>
          <a:ext cx="1665515" cy="4525963"/>
        </a:xfrm>
        <a:prstGeom prst="roundRect">
          <a:avLst>
            <a:gd name="adj" fmla="val 10000"/>
          </a:avLst>
        </a:prstGeom>
        <a:solidFill>
          <a:srgbClr val="FF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a:solidFill>
                <a:schemeClr val="tx1">
                  <a:lumMod val="95000"/>
                  <a:lumOff val="5000"/>
                </a:schemeClr>
              </a:solidFill>
              <a:latin typeface="Comic Sans MS" pitchFamily="66" charset="0"/>
            </a:rPr>
            <a:t>BUILDING A LIFE WORTH LIVING</a:t>
          </a:r>
        </a:p>
      </dsp:txBody>
      <dsp:txXfrm>
        <a:off x="6829760" y="1810385"/>
        <a:ext cx="1665515" cy="1810385"/>
      </dsp:txXfrm>
    </dsp:sp>
    <dsp:sp modelId="{F0F39695-0641-4EF8-AF89-DA9613BAB46C}">
      <dsp:nvSpPr>
        <dsp:cNvPr id="0" name=""/>
        <dsp:cNvSpPr/>
      </dsp:nvSpPr>
      <dsp:spPr>
        <a:xfrm>
          <a:off x="6679655" y="454344"/>
          <a:ext cx="1965724" cy="1141572"/>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E49059-003C-4AF7-BF89-531C2C32DF26}">
      <dsp:nvSpPr>
        <dsp:cNvPr id="0" name=""/>
        <dsp:cNvSpPr/>
      </dsp:nvSpPr>
      <dsp:spPr>
        <a:xfrm flipV="1">
          <a:off x="0" y="4028822"/>
          <a:ext cx="7631038" cy="497140"/>
        </a:xfrm>
        <a:prstGeom prst="leftRightArrow">
          <a:avLst/>
        </a:prstGeom>
        <a:solidFill>
          <a:srgbClr val="EFF418"/>
        </a:solidFill>
        <a:ln w="25400" cap="flat" cmpd="sng" algn="ctr">
          <a:solidFill>
            <a:srgbClr val="EFF418"/>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BD1F1D-970D-4678-9943-74956B82319E}" type="datetimeFigureOut">
              <a:rPr lang="en-GB" smtClean="0"/>
              <a:pPr/>
              <a:t>10/07/2016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28D9D9-4679-4CD5-91F4-A99879579E4F}" type="slidenum">
              <a:rPr lang="en-GB" smtClean="0"/>
              <a:pPr/>
              <a:t>‹#›</a:t>
            </a:fld>
            <a:endParaRPr lang="en-GB"/>
          </a:p>
        </p:txBody>
      </p:sp>
    </p:spTree>
    <p:extLst>
      <p:ext uri="{BB962C8B-B14F-4D97-AF65-F5344CB8AC3E}">
        <p14:creationId xmlns:p14="http://schemas.microsoft.com/office/powerpoint/2010/main" val="2608562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n-GB"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F28D9D9-4679-4CD5-91F4-A99879579E4F}" type="slidenum">
              <a:rPr lang="en-GB" smtClean="0"/>
              <a:pPr/>
              <a:t>51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Frontslide1.png"/>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80000" cy="6876000"/>
          </a:xfrm>
          <a:prstGeom prst="rect">
            <a:avLst/>
          </a:prstGeom>
        </p:spPr>
      </p:pic>
      <p:sp>
        <p:nvSpPr>
          <p:cNvPr id="2" name="Title 1"/>
          <p:cNvSpPr>
            <a:spLocks noGrp="1"/>
          </p:cNvSpPr>
          <p:nvPr>
            <p:ph type="ctrTitle" hasCustomPrompt="1"/>
          </p:nvPr>
        </p:nvSpPr>
        <p:spPr>
          <a:xfrm>
            <a:off x="685800" y="1628801"/>
            <a:ext cx="7772400" cy="1800199"/>
          </a:xfrm>
        </p:spPr>
        <p:txBody>
          <a:bodyPr/>
          <a:lstStyle>
            <a:lvl1pPr algn="l">
              <a:defRPr b="1">
                <a:solidFill>
                  <a:srgbClr val="FFFFFF"/>
                </a:solidFill>
                <a:latin typeface="Trebuchet MS"/>
                <a:cs typeface="Trebuchet MS"/>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hasCustomPrompt="1"/>
          </p:nvPr>
        </p:nvSpPr>
        <p:spPr>
          <a:xfrm>
            <a:off x="683568" y="3501008"/>
            <a:ext cx="7776864" cy="1944216"/>
          </a:xfrm>
        </p:spPr>
        <p:txBody>
          <a:bodyPr/>
          <a:lstStyle>
            <a:lvl1pPr marL="0" indent="0" algn="l">
              <a:buNone/>
              <a:defRPr baseline="0">
                <a:solidFill>
                  <a:srgbClr val="FFFFFF"/>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r>
              <a:rPr lang="en-US" dirty="0" err="1" smtClean="0"/>
              <a:t>gstyle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143000"/>
          </a:xfrm>
        </p:spPr>
        <p:txBody>
          <a:bodyPr>
            <a:normAutofit/>
          </a:bodyPr>
          <a:lstStyle>
            <a:lvl1pPr algn="l">
              <a:defRPr sz="3600">
                <a:latin typeface="Trebuchet MS"/>
                <a:cs typeface="Trebuchet MS"/>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143000"/>
          </a:xfrm>
        </p:spPr>
        <p:txBody>
          <a:bodyPr>
            <a:normAutofit/>
          </a:bodyPr>
          <a:lstStyle>
            <a:lvl1pPr algn="l">
              <a:defRPr sz="3600">
                <a:latin typeface="Trebuchet MS"/>
                <a:cs typeface="Trebuchet MS"/>
              </a:defRPr>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143000"/>
          </a:xfrm>
        </p:spPr>
        <p:txBody>
          <a:bodyPr>
            <a:normAutofit/>
          </a:bodyPr>
          <a:lstStyle>
            <a:lvl1pPr algn="l">
              <a:defRPr sz="3600">
                <a:latin typeface="Trebuchet MS"/>
                <a:cs typeface="Trebuchet M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39170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600200"/>
            <a:ext cx="4038600" cy="39170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600084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9632" y="274638"/>
            <a:ext cx="7427168"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Slide2.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9156224" cy="686718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4" r:id="rId4"/>
    <p:sldLayoutId id="2147483655" r:id="rId5"/>
    <p:sldLayoutId id="2147483657" r:id="rId6"/>
  </p:sldLayoutIdLst>
  <p:hf sldNum="0" hdr="0" dt="0"/>
  <p:txStyles>
    <p:titleStyle>
      <a:lvl1pPr algn="ctr" defTabSz="914400" rtl="0" eaLnBrk="1" latinLnBrk="0" hangingPunct="1">
        <a:spcBef>
          <a:spcPct val="0"/>
        </a:spcBef>
        <a:buNone/>
        <a:defRPr sz="4400" kern="1200">
          <a:solidFill>
            <a:schemeClr val="tx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comments" Target="../comments/comment2.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comments" Target="../comments/comment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comments" Target="../comments/comment12.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14.xml"/><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comments" Target="../comments/comment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comments" Target="../comments/comment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omments" Target="../comments/comment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omments" Target="../comments/comment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comments" Target="../comments/comment1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comments" Target="../comments/comment2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omments" Target="../comments/comment21.xml"/><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comments" Target="../comments/comment22.xml"/><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d9awx3ty5e51f.cloudfront.net/catalogue/xlarge/11438657.jpg" TargetMode="External"/><Relationship Id="rId1" Type="http://schemas.openxmlformats.org/officeDocument/2006/relationships/slideLayout" Target="../slideLayouts/slideLayout5.xml"/><Relationship Id="rId4" Type="http://schemas.openxmlformats.org/officeDocument/2006/relationships/comments" Target="../comments/commen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comments" Target="../comments/comment24.xml"/><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Dr Angela Kennedy</a:t>
            </a:r>
            <a:endParaRPr lang="en-GB" dirty="0"/>
          </a:p>
        </p:txBody>
      </p:sp>
      <p:sp>
        <p:nvSpPr>
          <p:cNvPr id="4" name="Subtitle 3"/>
          <p:cNvSpPr>
            <a:spLocks noGrp="1"/>
          </p:cNvSpPr>
          <p:nvPr>
            <p:ph type="subTitle" idx="1"/>
          </p:nvPr>
        </p:nvSpPr>
        <p:spPr/>
        <p:txBody>
          <a:bodyPr>
            <a:normAutofit fontScale="92500" lnSpcReduction="10000"/>
          </a:bodyPr>
          <a:lstStyle/>
          <a:p>
            <a:r>
              <a:rPr lang="en-GB" dirty="0" smtClean="0"/>
              <a:t>Successes and struggles keeping trauma in mind:  </a:t>
            </a:r>
          </a:p>
          <a:p>
            <a:r>
              <a:rPr lang="en-GB" dirty="0" smtClean="0"/>
              <a:t>Development of a trauma informed adult mental health service</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Pathways aim to have…</a:t>
            </a:r>
            <a:endParaRPr lang="en-GB" dirty="0"/>
          </a:p>
        </p:txBody>
      </p:sp>
      <p:sp>
        <p:nvSpPr>
          <p:cNvPr id="3" name="Content Placeholder 2"/>
          <p:cNvSpPr>
            <a:spLocks noGrp="1"/>
          </p:cNvSpPr>
          <p:nvPr>
            <p:ph idx="1"/>
          </p:nvPr>
        </p:nvSpPr>
        <p:spPr>
          <a:xfrm>
            <a:off x="467544" y="1340768"/>
            <a:ext cx="7772400" cy="3895725"/>
          </a:xfrm>
        </p:spPr>
        <p:txBody>
          <a:bodyPr>
            <a:normAutofit/>
          </a:bodyPr>
          <a:lstStyle/>
          <a:p>
            <a:pPr eaLnBrk="1" hangingPunct="1">
              <a:lnSpc>
                <a:spcPct val="80000"/>
              </a:lnSpc>
            </a:pPr>
            <a:r>
              <a:rPr lang="en-GB" sz="2300" dirty="0" smtClean="0">
                <a:latin typeface="Tahoma" charset="0"/>
              </a:rPr>
              <a:t>Agreed standard of care</a:t>
            </a:r>
          </a:p>
          <a:p>
            <a:pPr eaLnBrk="1" hangingPunct="1">
              <a:lnSpc>
                <a:spcPct val="80000"/>
              </a:lnSpc>
            </a:pPr>
            <a:r>
              <a:rPr lang="en-GB" sz="2300" dirty="0" smtClean="0">
                <a:latin typeface="Tahoma" charset="0"/>
              </a:rPr>
              <a:t>The right people</a:t>
            </a:r>
          </a:p>
          <a:p>
            <a:pPr eaLnBrk="1" hangingPunct="1">
              <a:lnSpc>
                <a:spcPct val="80000"/>
              </a:lnSpc>
            </a:pPr>
            <a:r>
              <a:rPr lang="en-GB" sz="2300" dirty="0" smtClean="0">
                <a:latin typeface="Tahoma" charset="0"/>
              </a:rPr>
              <a:t>Doing the right things</a:t>
            </a:r>
          </a:p>
          <a:p>
            <a:pPr eaLnBrk="1" hangingPunct="1">
              <a:lnSpc>
                <a:spcPct val="80000"/>
              </a:lnSpc>
            </a:pPr>
            <a:r>
              <a:rPr lang="en-GB" sz="2300" dirty="0" smtClean="0">
                <a:latin typeface="Tahoma" charset="0"/>
              </a:rPr>
              <a:t>In the right order</a:t>
            </a:r>
          </a:p>
          <a:p>
            <a:pPr eaLnBrk="1" hangingPunct="1">
              <a:lnSpc>
                <a:spcPct val="80000"/>
              </a:lnSpc>
            </a:pPr>
            <a:r>
              <a:rPr lang="en-GB" sz="2300" dirty="0" smtClean="0">
                <a:latin typeface="Tahoma" charset="0"/>
              </a:rPr>
              <a:t>At the right time </a:t>
            </a:r>
          </a:p>
          <a:p>
            <a:pPr eaLnBrk="1" hangingPunct="1">
              <a:lnSpc>
                <a:spcPct val="80000"/>
              </a:lnSpc>
            </a:pPr>
            <a:r>
              <a:rPr lang="en-GB" sz="2300" dirty="0" smtClean="0">
                <a:latin typeface="Tahoma" charset="0"/>
              </a:rPr>
              <a:t>In the right place</a:t>
            </a:r>
          </a:p>
          <a:p>
            <a:pPr eaLnBrk="1" hangingPunct="1">
              <a:lnSpc>
                <a:spcPct val="80000"/>
              </a:lnSpc>
            </a:pPr>
            <a:r>
              <a:rPr lang="en-GB" sz="2300" dirty="0" smtClean="0">
                <a:latin typeface="Tahoma" charset="0"/>
              </a:rPr>
              <a:t>To the right people</a:t>
            </a:r>
          </a:p>
          <a:p>
            <a:pPr eaLnBrk="1" hangingPunct="1">
              <a:lnSpc>
                <a:spcPct val="80000"/>
              </a:lnSpc>
            </a:pPr>
            <a:r>
              <a:rPr lang="en-GB" sz="2300" dirty="0" smtClean="0">
                <a:latin typeface="Tahoma" charset="0"/>
              </a:rPr>
              <a:t>With the right outcome</a:t>
            </a:r>
          </a:p>
          <a:p>
            <a:pPr eaLnBrk="1" hangingPunct="1">
              <a:lnSpc>
                <a:spcPct val="80000"/>
              </a:lnSpc>
            </a:pPr>
            <a:r>
              <a:rPr lang="en-GB" sz="2300" dirty="0" smtClean="0">
                <a:latin typeface="Tahoma" charset="0"/>
              </a:rPr>
              <a:t>All with the attention on the user experience</a:t>
            </a:r>
          </a:p>
          <a:p>
            <a:pPr eaLnBrk="1" hangingPunct="1">
              <a:lnSpc>
                <a:spcPct val="80000"/>
              </a:lnSpc>
              <a:buNone/>
            </a:pPr>
            <a:r>
              <a:rPr lang="en-GB" sz="2300" dirty="0" smtClean="0"/>
              <a:t>……</a:t>
            </a:r>
            <a:r>
              <a:rPr lang="en-GB" sz="2300" dirty="0" smtClean="0">
                <a:latin typeface="Tahoma" charset="0"/>
              </a:rPr>
              <a:t>. And to compare planned with actual</a:t>
            </a:r>
            <a:endParaRPr lang="en-GB" sz="2300" dirty="0"/>
          </a:p>
        </p:txBody>
      </p:sp>
      <p:pic>
        <p:nvPicPr>
          <p:cNvPr id="4" name="Picture 5" descr="j0293844"/>
          <p:cNvPicPr>
            <a:picLocks noChangeAspect="1" noChangeArrowheads="1"/>
          </p:cNvPicPr>
          <p:nvPr/>
        </p:nvPicPr>
        <p:blipFill>
          <a:blip r:embed="rId2" cstate="print"/>
          <a:srcRect/>
          <a:stretch>
            <a:fillRect/>
          </a:stretch>
        </p:blipFill>
        <p:spPr bwMode="auto">
          <a:xfrm>
            <a:off x="6444208" y="1988840"/>
            <a:ext cx="2160587" cy="1827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3714" name="Rectangle 2"/>
          <p:cNvSpPr>
            <a:spLocks noGrp="1" noChangeArrowheads="1"/>
          </p:cNvSpPr>
          <p:nvPr>
            <p:ph type="title" idx="4294967295"/>
          </p:nvPr>
        </p:nvSpPr>
        <p:spPr>
          <a:xfrm>
            <a:off x="-180528" y="404664"/>
            <a:ext cx="8229600" cy="711423"/>
          </a:xfrm>
        </p:spPr>
        <p:txBody>
          <a:bodyPr lIns="0" tIns="0" rIns="0" bIns="0">
            <a:normAutofit fontScale="90000"/>
          </a:bodyPr>
          <a:lstStyle/>
          <a:p>
            <a:pPr eaLnBrk="1" hangingPunct="1"/>
            <a:r>
              <a:rPr lang="en-GB" dirty="0" smtClean="0"/>
              <a:t/>
            </a:r>
            <a:br>
              <a:rPr lang="en-GB" dirty="0" smtClean="0"/>
            </a:br>
            <a:r>
              <a:rPr lang="en-GB" dirty="0" smtClean="0"/>
              <a:t>Pathways</a:t>
            </a:r>
          </a:p>
        </p:txBody>
      </p:sp>
      <p:sp>
        <p:nvSpPr>
          <p:cNvPr id="34819" name="Line 6"/>
          <p:cNvSpPr>
            <a:spLocks noChangeShapeType="1"/>
          </p:cNvSpPr>
          <p:nvPr/>
        </p:nvSpPr>
        <p:spPr bwMode="auto">
          <a:xfrm>
            <a:off x="1619672" y="2924944"/>
            <a:ext cx="6481763" cy="0"/>
          </a:xfrm>
          <a:prstGeom prst="line">
            <a:avLst/>
          </a:prstGeom>
          <a:noFill/>
          <a:ln w="9525">
            <a:solidFill>
              <a:schemeClr val="tx1"/>
            </a:solidFill>
            <a:round/>
            <a:headEnd/>
            <a:tailEnd type="triangle" w="med" len="med"/>
          </a:ln>
        </p:spPr>
        <p:txBody>
          <a:bodyPr/>
          <a:lstStyle/>
          <a:p>
            <a:endParaRPr lang="en-GB" dirty="0"/>
          </a:p>
        </p:txBody>
      </p:sp>
      <p:sp>
        <p:nvSpPr>
          <p:cNvPr id="34820" name="Text Box 7"/>
          <p:cNvSpPr txBox="1">
            <a:spLocks noChangeArrowheads="1"/>
          </p:cNvSpPr>
          <p:nvPr/>
        </p:nvSpPr>
        <p:spPr bwMode="auto">
          <a:xfrm>
            <a:off x="3203848" y="1916832"/>
            <a:ext cx="5256213" cy="677108"/>
          </a:xfrm>
          <a:prstGeom prst="rect">
            <a:avLst/>
          </a:prstGeom>
          <a:noFill/>
          <a:ln w="9525">
            <a:noFill/>
            <a:miter lim="800000"/>
            <a:headEnd/>
            <a:tailEnd/>
          </a:ln>
        </p:spPr>
        <p:txBody>
          <a:bodyPr>
            <a:spAutoFit/>
          </a:bodyPr>
          <a:lstStyle/>
          <a:p>
            <a:pPr eaLnBrk="0" hangingPunct="0"/>
            <a:r>
              <a:rPr lang="en-GB" dirty="0"/>
              <a:t> – Main Need/ </a:t>
            </a:r>
            <a:r>
              <a:rPr lang="en-GB" dirty="0" smtClean="0"/>
              <a:t>Diagnostic pathway based on NICE guidance</a:t>
            </a:r>
            <a:r>
              <a:rPr lang="en-GB" sz="2000" dirty="0" smtClean="0"/>
              <a:t> </a:t>
            </a:r>
            <a:endParaRPr lang="en-GB" sz="2000" dirty="0"/>
          </a:p>
        </p:txBody>
      </p:sp>
      <p:sp>
        <p:nvSpPr>
          <p:cNvPr id="34821" name="Line 8"/>
          <p:cNvSpPr>
            <a:spLocks noChangeShapeType="1"/>
          </p:cNvSpPr>
          <p:nvPr/>
        </p:nvSpPr>
        <p:spPr bwMode="auto">
          <a:xfrm>
            <a:off x="2267744" y="2924944"/>
            <a:ext cx="0" cy="1297434"/>
          </a:xfrm>
          <a:prstGeom prst="line">
            <a:avLst/>
          </a:prstGeom>
          <a:noFill/>
          <a:ln w="9525">
            <a:solidFill>
              <a:schemeClr val="tx1"/>
            </a:solidFill>
            <a:round/>
            <a:headEnd/>
            <a:tailEnd type="triangle" w="med" len="med"/>
          </a:ln>
        </p:spPr>
        <p:txBody>
          <a:bodyPr/>
          <a:lstStyle/>
          <a:p>
            <a:endParaRPr lang="en-GB" dirty="0"/>
          </a:p>
        </p:txBody>
      </p:sp>
      <p:sp>
        <p:nvSpPr>
          <p:cNvPr id="34822" name="Line 11"/>
          <p:cNvSpPr>
            <a:spLocks noChangeShapeType="1"/>
          </p:cNvSpPr>
          <p:nvPr/>
        </p:nvSpPr>
        <p:spPr bwMode="auto">
          <a:xfrm>
            <a:off x="7596336" y="2924944"/>
            <a:ext cx="0" cy="1441450"/>
          </a:xfrm>
          <a:prstGeom prst="line">
            <a:avLst/>
          </a:prstGeom>
          <a:noFill/>
          <a:ln w="9525">
            <a:solidFill>
              <a:schemeClr val="tx1"/>
            </a:solidFill>
            <a:round/>
            <a:headEnd/>
            <a:tailEnd type="triangle" w="med" len="med"/>
          </a:ln>
        </p:spPr>
        <p:txBody>
          <a:bodyPr/>
          <a:lstStyle/>
          <a:p>
            <a:endParaRPr lang="en-GB" dirty="0"/>
          </a:p>
        </p:txBody>
      </p:sp>
      <p:sp>
        <p:nvSpPr>
          <p:cNvPr id="34823" name="Text Box 12"/>
          <p:cNvSpPr txBox="1">
            <a:spLocks noChangeArrowheads="1"/>
          </p:cNvSpPr>
          <p:nvPr/>
        </p:nvSpPr>
        <p:spPr bwMode="auto">
          <a:xfrm>
            <a:off x="7236296" y="4437112"/>
            <a:ext cx="1274708" cy="830997"/>
          </a:xfrm>
          <a:prstGeom prst="rect">
            <a:avLst/>
          </a:prstGeom>
          <a:noFill/>
          <a:ln w="9525">
            <a:noFill/>
            <a:miter lim="800000"/>
            <a:headEnd/>
            <a:tailEnd/>
          </a:ln>
        </p:spPr>
        <p:txBody>
          <a:bodyPr wrap="none">
            <a:spAutoFit/>
          </a:bodyPr>
          <a:lstStyle/>
          <a:p>
            <a:pPr eaLnBrk="0" hangingPunct="0"/>
            <a:r>
              <a:rPr lang="en-GB" sz="1600" dirty="0" smtClean="0"/>
              <a:t>other</a:t>
            </a:r>
          </a:p>
          <a:p>
            <a:pPr eaLnBrk="0" hangingPunct="0"/>
            <a:r>
              <a:rPr lang="en-GB" sz="1600" dirty="0" smtClean="0"/>
              <a:t>Clinical Link</a:t>
            </a:r>
          </a:p>
          <a:p>
            <a:pPr eaLnBrk="0" hangingPunct="0"/>
            <a:r>
              <a:rPr lang="en-GB" sz="1600" dirty="0" smtClean="0"/>
              <a:t>Pathway</a:t>
            </a:r>
            <a:endParaRPr lang="en-GB" sz="1600" dirty="0"/>
          </a:p>
        </p:txBody>
      </p:sp>
      <p:pic>
        <p:nvPicPr>
          <p:cNvPr id="22543" name="Picture 1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63688" y="1700808"/>
            <a:ext cx="1009650" cy="1068387"/>
          </a:xfrm>
          <a:prstGeom prst="rect">
            <a:avLst/>
          </a:prstGeom>
          <a:noFill/>
          <a:ln w="9525">
            <a:noFill/>
            <a:miter lim="800000"/>
            <a:headEnd/>
            <a:tailEnd/>
          </a:ln>
        </p:spPr>
      </p:pic>
      <p:sp>
        <p:nvSpPr>
          <p:cNvPr id="34825" name="Text Box 16"/>
          <p:cNvSpPr txBox="1">
            <a:spLocks noChangeArrowheads="1"/>
          </p:cNvSpPr>
          <p:nvPr/>
        </p:nvSpPr>
        <p:spPr bwMode="auto">
          <a:xfrm>
            <a:off x="1691680" y="4365104"/>
            <a:ext cx="1332416" cy="830997"/>
          </a:xfrm>
          <a:prstGeom prst="rect">
            <a:avLst/>
          </a:prstGeom>
          <a:noFill/>
          <a:ln w="9525">
            <a:noFill/>
            <a:miter lim="800000"/>
            <a:headEnd/>
            <a:tailEnd/>
          </a:ln>
        </p:spPr>
        <p:txBody>
          <a:bodyPr wrap="none">
            <a:spAutoFit/>
          </a:bodyPr>
          <a:lstStyle/>
          <a:p>
            <a:pPr eaLnBrk="0" hangingPunct="0"/>
            <a:r>
              <a:rPr lang="en-GB" sz="1600" dirty="0" smtClean="0"/>
              <a:t>Trauma</a:t>
            </a:r>
            <a:endParaRPr lang="en-GB" sz="1600" dirty="0"/>
          </a:p>
          <a:p>
            <a:pPr eaLnBrk="0" hangingPunct="0"/>
            <a:r>
              <a:rPr lang="en-GB" sz="1600" dirty="0" smtClean="0"/>
              <a:t>Clinical Link </a:t>
            </a:r>
          </a:p>
          <a:p>
            <a:pPr eaLnBrk="0" hangingPunct="0"/>
            <a:r>
              <a:rPr lang="en-GB" sz="1600" dirty="0" smtClean="0"/>
              <a:t>pathway</a:t>
            </a:r>
            <a:endParaRPr lang="en-GB" sz="1600"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43714"/>
                                        </p:tgtEl>
                                        <p:attrNameLst>
                                          <p:attrName>style.visibility</p:attrName>
                                        </p:attrNameLst>
                                      </p:cBhvr>
                                      <p:to>
                                        <p:strVal val="visible"/>
                                      </p:to>
                                    </p:set>
                                    <p:animEffect transition="in" filter="fade">
                                      <p:cBhvr>
                                        <p:cTn id="7" dur="800" decel="100000"/>
                                        <p:tgtEl>
                                          <p:spTgt spid="243714"/>
                                        </p:tgtEl>
                                      </p:cBhvr>
                                    </p:animEffect>
                                    <p:anim calcmode="lin" valueType="num">
                                      <p:cBhvr>
                                        <p:cTn id="8" dur="800" decel="100000" fill="hold"/>
                                        <p:tgtEl>
                                          <p:spTgt spid="243714"/>
                                        </p:tgtEl>
                                        <p:attrNameLst>
                                          <p:attrName>style.rotation</p:attrName>
                                        </p:attrNameLst>
                                      </p:cBhvr>
                                      <p:tavLst>
                                        <p:tav tm="0">
                                          <p:val>
                                            <p:fltVal val="-90"/>
                                          </p:val>
                                        </p:tav>
                                        <p:tav tm="100000">
                                          <p:val>
                                            <p:fltVal val="0"/>
                                          </p:val>
                                        </p:tav>
                                      </p:tavLst>
                                    </p:anim>
                                    <p:anim calcmode="lin" valueType="num">
                                      <p:cBhvr>
                                        <p:cTn id="9" dur="800" decel="100000" fill="hold"/>
                                        <p:tgtEl>
                                          <p:spTgt spid="243714"/>
                                        </p:tgtEl>
                                        <p:attrNameLst>
                                          <p:attrName>ppt_x</p:attrName>
                                        </p:attrNameLst>
                                      </p:cBhvr>
                                      <p:tavLst>
                                        <p:tav tm="0">
                                          <p:val>
                                            <p:strVal val="#ppt_x+0.4"/>
                                          </p:val>
                                        </p:tav>
                                        <p:tav tm="100000">
                                          <p:val>
                                            <p:strVal val="#ppt_x-0.05"/>
                                          </p:val>
                                        </p:tav>
                                      </p:tavLst>
                                    </p:anim>
                                    <p:anim calcmode="lin" valueType="num">
                                      <p:cBhvr>
                                        <p:cTn id="10" dur="800" decel="100000" fill="hold"/>
                                        <p:tgtEl>
                                          <p:spTgt spid="24371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4371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43714"/>
                                        </p:tgtEl>
                                        <p:attrNameLst>
                                          <p:attrName>ppt_y</p:attrName>
                                        </p:attrNameLst>
                                      </p:cBhvr>
                                      <p:tavLst>
                                        <p:tav tm="0">
                                          <p:val>
                                            <p:strVal val="#ppt_y+0.1"/>
                                          </p:val>
                                        </p:tav>
                                        <p:tav tm="100000">
                                          <p:val>
                                            <p:strVal val="#ppt_y"/>
                                          </p:val>
                                        </p:tav>
                                      </p:tavLst>
                                    </p:anim>
                                  </p:childTnLst>
                                </p:cTn>
                              </p:par>
                              <p:par>
                                <p:cTn id="13" presetID="63" presetClass="path" presetSubtype="0" accel="50000" decel="50000" fill="hold" nodeType="withEffect">
                                  <p:stCondLst>
                                    <p:cond delay="0"/>
                                  </p:stCondLst>
                                  <p:childTnLst>
                                    <p:animMotion origin="layout" path="M -4.16667E-6 3.26549E-6 L 0.53559 0.00601 " pathEditMode="relative" rAng="0" ptsTypes="AA">
                                      <p:cBhvr>
                                        <p:cTn id="14" dur="5000" fill="hold"/>
                                        <p:tgtEl>
                                          <p:spTgt spid="22543"/>
                                        </p:tgtEl>
                                        <p:attrNameLst>
                                          <p:attrName>ppt_x</p:attrName>
                                          <p:attrName>ppt_y</p:attrName>
                                        </p:attrNameLst>
                                      </p:cBhvr>
                                      <p:rCtr x="26800" y="300"/>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0 0.0  L 0.0 0.33302  E" pathEditMode="relative" ptsTypes="">
                                      <p:cBhvr>
                                        <p:cTn id="18" dur="2000" fill="hold"/>
                                        <p:tgtEl>
                                          <p:spTgt spid="2254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7344816" cy="1143000"/>
          </a:xfrm>
        </p:spPr>
        <p:txBody>
          <a:bodyPr>
            <a:normAutofit fontScale="90000"/>
          </a:bodyPr>
          <a:lstStyle/>
          <a:p>
            <a:r>
              <a:rPr lang="en-GB" dirty="0" smtClean="0"/>
              <a:t>Trauma definition not limited to threats to life!  Include attachment:</a:t>
            </a:r>
            <a:endParaRPr lang="en-GB" dirty="0"/>
          </a:p>
        </p:txBody>
      </p:sp>
      <p:sp>
        <p:nvSpPr>
          <p:cNvPr id="3" name="Content Placeholder 2"/>
          <p:cNvSpPr>
            <a:spLocks noGrp="1"/>
          </p:cNvSpPr>
          <p:nvPr>
            <p:ph idx="1"/>
          </p:nvPr>
        </p:nvSpPr>
        <p:spPr/>
        <p:txBody>
          <a:bodyPr/>
          <a:lstStyle/>
          <a:p>
            <a:r>
              <a:rPr lang="en-GB" i="1" dirty="0" smtClean="0"/>
              <a:t>A response to a discreet or prolonged circumstance which at some point is perceived by the person to be an uncontrollable serious threat to physical or psychological integrity and which at some point overwhelms emotional resources.</a:t>
            </a:r>
            <a:endParaRPr lang="en-GB" dirty="0" smtClean="0"/>
          </a:p>
          <a:p>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7200800" cy="1143000"/>
          </a:xfrm>
        </p:spPr>
        <p:txBody>
          <a:bodyPr>
            <a:normAutofit fontScale="90000"/>
          </a:bodyPr>
          <a:lstStyle/>
          <a:p>
            <a:r>
              <a:rPr lang="en-GB" dirty="0" smtClean="0"/>
              <a:t>The 42 page pathway document contains the following information:-</a:t>
            </a:r>
            <a:r>
              <a:rPr lang="en-GB" b="1" dirty="0" smtClean="0"/>
              <a:t/>
            </a:r>
            <a:br>
              <a:rPr lang="en-GB" b="1" dirty="0" smtClean="0"/>
            </a:br>
            <a:endParaRPr lang="en-GB" dirty="0"/>
          </a:p>
        </p:txBody>
      </p:sp>
      <p:sp>
        <p:nvSpPr>
          <p:cNvPr id="3" name="Content Placeholder 2"/>
          <p:cNvSpPr>
            <a:spLocks noGrp="1"/>
          </p:cNvSpPr>
          <p:nvPr>
            <p:ph idx="1"/>
          </p:nvPr>
        </p:nvSpPr>
        <p:spPr>
          <a:xfrm>
            <a:off x="457200" y="1412776"/>
            <a:ext cx="8229600" cy="4392489"/>
          </a:xfrm>
        </p:spPr>
        <p:txBody>
          <a:bodyPr>
            <a:normAutofit fontScale="77500" lnSpcReduction="20000"/>
          </a:bodyPr>
          <a:lstStyle/>
          <a:p>
            <a:r>
              <a:rPr lang="en-GB" dirty="0" smtClean="0"/>
              <a:t> Introduction</a:t>
            </a:r>
            <a:endParaRPr lang="en-GB" b="1" dirty="0" smtClean="0"/>
          </a:p>
          <a:p>
            <a:pPr lvl="0"/>
            <a:r>
              <a:rPr lang="en-GB" dirty="0" smtClean="0"/>
              <a:t>Aims and objectives</a:t>
            </a:r>
            <a:endParaRPr lang="en-GB" b="1" dirty="0" smtClean="0"/>
          </a:p>
          <a:p>
            <a:pPr lvl="0"/>
            <a:r>
              <a:rPr lang="en-GB" dirty="0" smtClean="0"/>
              <a:t>A defined scope</a:t>
            </a:r>
            <a:endParaRPr lang="en-GB" b="1" dirty="0" smtClean="0"/>
          </a:p>
          <a:p>
            <a:pPr lvl="0"/>
            <a:r>
              <a:rPr lang="en-GB" dirty="0" smtClean="0"/>
              <a:t>The national and local context</a:t>
            </a:r>
            <a:endParaRPr lang="en-GB" b="1" dirty="0" smtClean="0"/>
          </a:p>
          <a:p>
            <a:pPr lvl="0"/>
            <a:r>
              <a:rPr lang="en-GB" dirty="0" smtClean="0"/>
              <a:t>The evidence base of the pathway</a:t>
            </a:r>
            <a:endParaRPr lang="en-GB" b="1" dirty="0" smtClean="0"/>
          </a:p>
          <a:p>
            <a:pPr lvl="0"/>
            <a:r>
              <a:rPr lang="en-GB" dirty="0" smtClean="0"/>
              <a:t>The model of care and service delivery</a:t>
            </a:r>
            <a:endParaRPr lang="en-GB" b="1" dirty="0" smtClean="0"/>
          </a:p>
          <a:p>
            <a:pPr lvl="0"/>
            <a:r>
              <a:rPr lang="en-GB" dirty="0" smtClean="0"/>
              <a:t>The organisational algorithm</a:t>
            </a:r>
            <a:endParaRPr lang="en-GB" b="1" dirty="0" smtClean="0"/>
          </a:p>
          <a:p>
            <a:pPr lvl="0"/>
            <a:r>
              <a:rPr lang="en-GB" dirty="0" smtClean="0"/>
              <a:t>Clinical path algorithm</a:t>
            </a:r>
            <a:endParaRPr lang="en-GB" b="1" dirty="0" smtClean="0"/>
          </a:p>
          <a:p>
            <a:pPr lvl="0"/>
            <a:r>
              <a:rPr lang="en-GB" dirty="0" smtClean="0"/>
              <a:t>Agreed governance arrangements</a:t>
            </a:r>
            <a:endParaRPr lang="en-GB" b="1" dirty="0" smtClean="0"/>
          </a:p>
          <a:p>
            <a:pPr lvl="0"/>
            <a:r>
              <a:rPr lang="en-GB" dirty="0" smtClean="0"/>
              <a:t>Bibliography</a:t>
            </a:r>
            <a:endParaRPr lang="en-GB" b="1" dirty="0" smtClean="0"/>
          </a:p>
          <a:p>
            <a:pPr lvl="0"/>
            <a:r>
              <a:rPr lang="en-GB" dirty="0" smtClean="0"/>
              <a:t>Copies of the clinical path document/s</a:t>
            </a:r>
            <a:endParaRPr lang="en-GB" b="1" dirty="0" smtClean="0"/>
          </a:p>
          <a:p>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	</a:t>
            </a:r>
            <a:r>
              <a:rPr lang="en-GB" dirty="0" smtClean="0"/>
              <a:t> optimism levels 2004-2014</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2493987"/>
              </p:ext>
            </p:extLst>
          </p:nvPr>
        </p:nvGraphicFramePr>
        <p:xfrm>
          <a:off x="323528" y="908720"/>
          <a:ext cx="8229600" cy="46805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 name="Rectangle 4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pSp>
        <p:nvGrpSpPr>
          <p:cNvPr id="2049" name="Group 1"/>
          <p:cNvGrpSpPr>
            <a:grpSpLocks noChangeAspect="1"/>
          </p:cNvGrpSpPr>
          <p:nvPr/>
        </p:nvGrpSpPr>
        <p:grpSpPr bwMode="auto">
          <a:xfrm>
            <a:off x="-1" y="1209406"/>
            <a:ext cx="8292259" cy="4811882"/>
            <a:chOff x="3021" y="1891"/>
            <a:chExt cx="16707" cy="12397"/>
          </a:xfrm>
        </p:grpSpPr>
        <p:sp>
          <p:nvSpPr>
            <p:cNvPr id="2088" name="AutoShape 40"/>
            <p:cNvSpPr>
              <a:spLocks noChangeAspect="1" noChangeArrowheads="1"/>
            </p:cNvSpPr>
            <p:nvPr/>
          </p:nvSpPr>
          <p:spPr bwMode="auto">
            <a:xfrm>
              <a:off x="3021" y="1891"/>
              <a:ext cx="16707" cy="12397"/>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87" name="AutoShape 39"/>
            <p:cNvSpPr>
              <a:spLocks/>
            </p:cNvSpPr>
            <p:nvPr/>
          </p:nvSpPr>
          <p:spPr bwMode="auto">
            <a:xfrm>
              <a:off x="8082" y="1891"/>
              <a:ext cx="5165" cy="1884"/>
            </a:xfrm>
            <a:prstGeom prst="roundRect">
              <a:avLst>
                <a:gd name="adj" fmla="val 14148"/>
              </a:avLst>
            </a:prstGeom>
            <a:solidFill>
              <a:srgbClr val="BFBFBF"/>
            </a:solidFill>
            <a:ln w="25400">
              <a:solidFill>
                <a:srgbClr val="000000"/>
              </a:solidFill>
              <a:miter lim="800000"/>
              <a:headEnd/>
              <a:tailEnd/>
            </a:ln>
          </p:spPr>
          <p:txBody>
            <a:bodyPr vert="horz" wrap="square" lIns="0" tIns="0" rIns="0" bIns="0" numCol="1" anchor="t" anchorCtr="0" compatLnSpc="1">
              <a:prstTxWarp prst="textNoShape">
                <a:avLst/>
              </a:prstTxWarp>
            </a:bodyPr>
            <a:lstStyle/>
            <a:p>
              <a:endParaRPr lang="en-GB"/>
            </a:p>
          </p:txBody>
        </p:sp>
        <p:sp>
          <p:nvSpPr>
            <p:cNvPr id="2086" name="AutoShape 38"/>
            <p:cNvSpPr>
              <a:spLocks/>
            </p:cNvSpPr>
            <p:nvPr/>
          </p:nvSpPr>
          <p:spPr bwMode="auto">
            <a:xfrm>
              <a:off x="9073" y="5749"/>
              <a:ext cx="5044" cy="1778"/>
            </a:xfrm>
            <a:prstGeom prst="roundRect">
              <a:avLst>
                <a:gd name="adj" fmla="val 15000"/>
              </a:avLst>
            </a:prstGeom>
            <a:solidFill>
              <a:srgbClr val="BFBFBF"/>
            </a:solidFill>
            <a:ln w="25400">
              <a:solidFill>
                <a:srgbClr val="000000"/>
              </a:solidFill>
              <a:miter lim="800000"/>
              <a:headEnd/>
              <a:tailEnd/>
            </a:ln>
          </p:spPr>
          <p:txBody>
            <a:bodyPr vert="horz" wrap="square" lIns="0" tIns="0" rIns="0" bIns="0" numCol="1" anchor="t" anchorCtr="0" compatLnSpc="1">
              <a:prstTxWarp prst="textNoShape">
                <a:avLst/>
              </a:prstTxWarp>
            </a:bodyPr>
            <a:lstStyle/>
            <a:p>
              <a:endParaRPr lang="en-GB"/>
            </a:p>
          </p:txBody>
        </p:sp>
        <p:sp>
          <p:nvSpPr>
            <p:cNvPr id="2085" name="AutoShape 37"/>
            <p:cNvSpPr>
              <a:spLocks/>
            </p:cNvSpPr>
            <p:nvPr/>
          </p:nvSpPr>
          <p:spPr bwMode="auto">
            <a:xfrm>
              <a:off x="7265" y="9553"/>
              <a:ext cx="4852" cy="1760"/>
            </a:xfrm>
            <a:prstGeom prst="roundRect">
              <a:avLst>
                <a:gd name="adj" fmla="val 15148"/>
              </a:avLst>
            </a:prstGeom>
            <a:solidFill>
              <a:srgbClr val="BFBFBF"/>
            </a:solidFill>
            <a:ln w="25400">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FFFFFF"/>
                </a:solidFill>
                <a:effectLst>
                  <a:outerShdw blurRad="38100" dist="38100" dir="2700000" algn="tl">
                    <a:srgbClr val="000000"/>
                  </a:outerShdw>
                </a:effectLst>
                <a:latin typeface="Arial" pitchFamily="34" charset="0"/>
                <a:ea typeface="Times New Roman" pitchFamily="18" charset="0"/>
                <a:cs typeface="Gill Sans"/>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rgbClr val="FFFFFF"/>
                  </a:solidFill>
                  <a:effectLst>
                    <a:outerShdw blurRad="38100" dist="38100" dir="2700000" algn="tl">
                      <a:srgbClr val="000000"/>
                    </a:outerShdw>
                  </a:effectLst>
                  <a:latin typeface="Arial" pitchFamily="34" charset="0"/>
                  <a:ea typeface="Times New Roman" pitchFamily="18" charset="0"/>
                  <a:cs typeface="Gill Sans"/>
                </a:rPr>
                <a:t>stabilisation</a:t>
              </a:r>
              <a:r>
                <a:rPr kumimoji="0" lang="en-US" sz="1600" b="1" i="0" u="none" strike="noStrike" cap="none" normalizeH="0" baseline="0" dirty="0" smtClean="0">
                  <a:ln>
                    <a:noFill/>
                  </a:ln>
                  <a:solidFill>
                    <a:srgbClr val="FFFFFF"/>
                  </a:solidFill>
                  <a:effectLst>
                    <a:outerShdw blurRad="38100" dist="38100" dir="2700000" algn="tl">
                      <a:srgbClr val="000000"/>
                    </a:outerShdw>
                  </a:effectLst>
                  <a:latin typeface="Arial" pitchFamily="34" charset="0"/>
                  <a:ea typeface="Times New Roman" pitchFamily="18" charset="0"/>
                  <a:cs typeface="Gill Sans"/>
                </a:rPr>
                <a:t> based recovery work</a:t>
              </a:r>
              <a:r>
                <a:rPr kumimoji="0" lang="en-US" sz="1000" b="1" i="0" u="none" strike="noStrike" cap="none" normalizeH="0" baseline="0" dirty="0" smtClean="0">
                  <a:ln>
                    <a:noFill/>
                  </a:ln>
                  <a:solidFill>
                    <a:srgbClr val="FFFFFF"/>
                  </a:solidFill>
                  <a:effectLst>
                    <a:outerShdw blurRad="38100" dist="38100" dir="2700000" algn="tl">
                      <a:srgbClr val="000000"/>
                    </a:outerShdw>
                  </a:effectLst>
                  <a:latin typeface="Arial" pitchFamily="34" charset="0"/>
                  <a:ea typeface="Times New Roman" pitchFamily="18" charset="0"/>
                  <a:cs typeface="Gill Sans"/>
                </a:rPr>
                <a:t>.</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outerShdw blurRad="38100" dist="38100" dir="2700000" algn="tl">
                      <a:srgbClr val="FFFFFF"/>
                    </a:outerShdw>
                  </a:effectLst>
                  <a:latin typeface="Arial" pitchFamily="34" charset="0"/>
                  <a:ea typeface="Times New Roman" pitchFamily="18" charset="0"/>
                  <a:cs typeface="Gill Sans"/>
                </a:rPr>
                <a:t>Recovery?</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2084" name="AutoShape 36"/>
            <p:cNvSpPr>
              <a:spLocks/>
            </p:cNvSpPr>
            <p:nvPr/>
          </p:nvSpPr>
          <p:spPr bwMode="auto">
            <a:xfrm>
              <a:off x="16934" y="6051"/>
              <a:ext cx="2522" cy="2382"/>
            </a:xfrm>
            <a:prstGeom prst="roundRect">
              <a:avLst>
                <a:gd name="adj" fmla="val 11190"/>
              </a:avLst>
            </a:prstGeom>
            <a:solidFill>
              <a:srgbClr val="BFBFBF"/>
            </a:solidFill>
            <a:ln w="25400">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outerShdw blurRad="38100" dist="38100" dir="2700000" algn="tl">
                      <a:srgbClr val="000000"/>
                    </a:outerShdw>
                  </a:effectLst>
                  <a:latin typeface="Arial" pitchFamily="34" charset="0"/>
                  <a:ea typeface="Times New Roman" pitchFamily="18" charset="0"/>
                  <a:cs typeface="Gill Sans"/>
                </a:rPr>
                <a:t>engage to facilitate protection</a:t>
              </a:r>
              <a:endParaRPr kumimoji="0" lang="en-US" sz="1600" b="0" i="0" u="none" strike="noStrike" cap="none" normalizeH="0" baseline="0" dirty="0" smtClean="0">
                <a:ln>
                  <a:noFill/>
                </a:ln>
                <a:solidFill>
                  <a:schemeClr val="tx1"/>
                </a:solidFill>
                <a:effectLst/>
                <a:latin typeface="Arial" pitchFamily="34" charset="0"/>
              </a:endParaRPr>
            </a:p>
          </p:txBody>
        </p:sp>
        <p:sp>
          <p:nvSpPr>
            <p:cNvPr id="2083" name="AutoShape 35"/>
            <p:cNvSpPr>
              <a:spLocks/>
            </p:cNvSpPr>
            <p:nvPr/>
          </p:nvSpPr>
          <p:spPr bwMode="auto">
            <a:xfrm>
              <a:off x="14795" y="9198"/>
              <a:ext cx="3583" cy="1884"/>
            </a:xfrm>
            <a:prstGeom prst="roundRect">
              <a:avLst>
                <a:gd name="adj" fmla="val 14148"/>
              </a:avLst>
            </a:prstGeom>
            <a:solidFill>
              <a:srgbClr val="BFBFBF"/>
            </a:solidFill>
            <a:ln w="25400">
              <a:solidFill>
                <a:srgbClr val="000000"/>
              </a:solidFill>
              <a:miter lim="800000"/>
              <a:headEnd/>
              <a:tailEnd/>
            </a:ln>
          </p:spPr>
          <p:txBody>
            <a:bodyPr vert="horz" wrap="square" lIns="0" tIns="0" rIns="0" bIns="0" numCol="1" anchor="t" anchorCtr="0" compatLnSpc="1">
              <a:prstTxWarp prst="textNoShape">
                <a:avLst/>
              </a:prstTxWarp>
            </a:bodyPr>
            <a:lstStyle/>
            <a:p>
              <a:endParaRPr lang="en-GB"/>
            </a:p>
          </p:txBody>
        </p:sp>
        <p:sp>
          <p:nvSpPr>
            <p:cNvPr id="2082" name="AutoShape 34"/>
            <p:cNvSpPr>
              <a:spLocks/>
            </p:cNvSpPr>
            <p:nvPr/>
          </p:nvSpPr>
          <p:spPr bwMode="auto">
            <a:xfrm>
              <a:off x="4361" y="13304"/>
              <a:ext cx="13537" cy="658"/>
            </a:xfrm>
            <a:prstGeom prst="roundRect">
              <a:avLst>
                <a:gd name="adj" fmla="val 41667"/>
              </a:avLst>
            </a:prstGeom>
            <a:solidFill>
              <a:srgbClr val="BFBFBF"/>
            </a:solidFill>
            <a:ln w="25400">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81" name="AutoShape 33"/>
            <p:cNvSpPr>
              <a:spLocks/>
            </p:cNvSpPr>
            <p:nvPr/>
          </p:nvSpPr>
          <p:spPr bwMode="auto">
            <a:xfrm>
              <a:off x="3021" y="5269"/>
              <a:ext cx="4313" cy="2026"/>
            </a:xfrm>
            <a:prstGeom prst="roundRect">
              <a:avLst>
                <a:gd name="adj" fmla="val 13157"/>
              </a:avLst>
            </a:prstGeom>
            <a:solidFill>
              <a:srgbClr val="BFBFBF"/>
            </a:solidFill>
            <a:ln w="25400">
              <a:solidFill>
                <a:srgbClr val="000000"/>
              </a:solidFill>
              <a:miter lim="800000"/>
              <a:headEnd/>
              <a:tailEnd/>
            </a:ln>
          </p:spPr>
          <p:txBody>
            <a:bodyPr vert="horz" wrap="square" lIns="0" tIns="0" rIns="0" bIns="0" numCol="1" anchor="t" anchorCtr="0" compatLnSpc="1">
              <a:prstTxWarp prst="textNoShape">
                <a:avLst/>
              </a:prstTxWarp>
            </a:bodyPr>
            <a:lstStyle/>
            <a:p>
              <a:endParaRPr lang="en-GB"/>
            </a:p>
          </p:txBody>
        </p:sp>
        <p:sp>
          <p:nvSpPr>
            <p:cNvPr id="2080" name="AutoShape 32"/>
            <p:cNvSpPr>
              <a:spLocks/>
            </p:cNvSpPr>
            <p:nvPr/>
          </p:nvSpPr>
          <p:spPr bwMode="auto">
            <a:xfrm>
              <a:off x="15056" y="2247"/>
              <a:ext cx="4522" cy="1777"/>
            </a:xfrm>
            <a:prstGeom prst="roundRect">
              <a:avLst>
                <a:gd name="adj" fmla="val 15000"/>
              </a:avLst>
            </a:prstGeom>
            <a:solidFill>
              <a:srgbClr val="BFBFBF"/>
            </a:solidFill>
            <a:ln w="25400">
              <a:solidFill>
                <a:srgbClr val="000000"/>
              </a:solidFill>
              <a:miter lim="800000"/>
              <a:headEnd/>
              <a:tailEnd/>
            </a:ln>
          </p:spPr>
          <p:txBody>
            <a:bodyPr vert="horz" wrap="square" lIns="0" tIns="0" rIns="0" bIns="0" numCol="1" anchor="t" anchorCtr="0" compatLnSpc="1">
              <a:prstTxWarp prst="textNoShape">
                <a:avLst/>
              </a:prstTxWarp>
            </a:bodyPr>
            <a:lstStyle/>
            <a:p>
              <a:endParaRPr lang="en-GB"/>
            </a:p>
          </p:txBody>
        </p:sp>
        <p:sp>
          <p:nvSpPr>
            <p:cNvPr id="2079" name="Rectangle 31"/>
            <p:cNvSpPr>
              <a:spLocks/>
            </p:cNvSpPr>
            <p:nvPr/>
          </p:nvSpPr>
          <p:spPr bwMode="auto">
            <a:xfrm>
              <a:off x="7245" y="13306"/>
              <a:ext cx="4685" cy="484"/>
            </a:xfrm>
            <a:prstGeom prst="rect">
              <a:avLst/>
            </a:prstGeom>
            <a:noFill/>
            <a:ln w="12700">
              <a:noFill/>
              <a:miter lim="800000"/>
              <a:headEnd/>
              <a:tailEnd/>
            </a:ln>
          </p:spPr>
          <p:txBody>
            <a:bodyPr vert="horz" wrap="non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Gill Sans"/>
                </a:rPr>
                <a:t> </a:t>
              </a:r>
              <a:r>
                <a:rPr kumimoji="0" lang="en-US" sz="1000" b="1" i="0" u="none" strike="noStrike" cap="none" normalizeH="0" baseline="0" dirty="0" smtClean="0">
                  <a:ln>
                    <a:noFill/>
                  </a:ln>
                  <a:solidFill>
                    <a:srgbClr val="FFFFFF"/>
                  </a:solidFill>
                  <a:effectLst/>
                  <a:latin typeface="Arial" pitchFamily="34" charset="0"/>
                  <a:ea typeface="Times New Roman" pitchFamily="18" charset="0"/>
                  <a:cs typeface="Gill Sans"/>
                </a:rPr>
                <a:t> </a:t>
              </a:r>
              <a:r>
                <a:rPr kumimoji="0" lang="en-US" sz="1400" b="1" i="0" u="none" strike="noStrike" cap="none" normalizeH="0" baseline="0" dirty="0" smtClean="0">
                  <a:ln>
                    <a:noFill/>
                  </a:ln>
                  <a:solidFill>
                    <a:srgbClr val="FFFFFF"/>
                  </a:solidFill>
                  <a:effectLst/>
                  <a:latin typeface="Arial" pitchFamily="34" charset="0"/>
                  <a:ea typeface="Times New Roman" pitchFamily="18" charset="0"/>
                  <a:cs typeface="Gill Sans"/>
                </a:rPr>
                <a:t>discharge from services</a:t>
              </a:r>
              <a:endParaRPr kumimoji="0" lang="en-US" sz="1400" b="0" i="0" u="none" strike="noStrike" cap="none" normalizeH="0" baseline="0" dirty="0" smtClean="0">
                <a:ln>
                  <a:noFill/>
                </a:ln>
                <a:solidFill>
                  <a:schemeClr val="tx1"/>
                </a:solidFill>
                <a:effectLst/>
                <a:latin typeface="Arial" pitchFamily="34" charset="0"/>
              </a:endParaRPr>
            </a:p>
          </p:txBody>
        </p:sp>
        <p:sp>
          <p:nvSpPr>
            <p:cNvPr id="2078" name="Rectangle 30"/>
            <p:cNvSpPr>
              <a:spLocks/>
            </p:cNvSpPr>
            <p:nvPr/>
          </p:nvSpPr>
          <p:spPr bwMode="auto">
            <a:xfrm>
              <a:off x="8583" y="2192"/>
              <a:ext cx="4238" cy="1107"/>
            </a:xfrm>
            <a:prstGeom prst="rect">
              <a:avLst/>
            </a:prstGeom>
            <a:noFill/>
            <a:ln w="12700">
              <a:noFill/>
              <a:miter lim="800000"/>
              <a:headEnd/>
              <a:tailEnd/>
            </a:ln>
          </p:spPr>
          <p:txBody>
            <a:bodyPr vert="horz" wrap="non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pitchFamily="34" charset="0"/>
                  <a:ea typeface="Times New Roman" pitchFamily="18" charset="0"/>
                  <a:cs typeface="Gill Sans"/>
                </a:rPr>
                <a:t>disclosure of abuse</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pitchFamily="34" charset="0"/>
                  <a:ea typeface="Times New Roman" pitchFamily="18" charset="0"/>
                  <a:cs typeface="Gill Sans"/>
                </a:rPr>
                <a:t> or trauma?</a:t>
              </a:r>
              <a:endParaRPr kumimoji="0" lang="en-US" sz="1600" b="0" i="0" u="none" strike="noStrike" cap="none" normalizeH="0" baseline="0" dirty="0" smtClean="0">
                <a:ln>
                  <a:noFill/>
                </a:ln>
                <a:solidFill>
                  <a:schemeClr val="tx1"/>
                </a:solidFill>
                <a:effectLst/>
                <a:latin typeface="Arial" pitchFamily="34" charset="0"/>
              </a:endParaRPr>
            </a:p>
          </p:txBody>
        </p:sp>
        <p:sp>
          <p:nvSpPr>
            <p:cNvPr id="2077" name="Rectangle 29"/>
            <p:cNvSpPr>
              <a:spLocks/>
            </p:cNvSpPr>
            <p:nvPr/>
          </p:nvSpPr>
          <p:spPr bwMode="auto">
            <a:xfrm>
              <a:off x="3157" y="5803"/>
              <a:ext cx="3476" cy="968"/>
            </a:xfrm>
            <a:prstGeom prst="rect">
              <a:avLst/>
            </a:prstGeom>
            <a:noFill/>
            <a:ln w="12700">
              <a:noFill/>
              <a:miter lim="800000"/>
              <a:headEnd/>
              <a:tailEnd/>
            </a:ln>
          </p:spPr>
          <p:txBody>
            <a:bodyPr vert="horz" wrap="non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Times New Roman" pitchFamily="18" charset="0"/>
                  <a:cs typeface="Gill Sans"/>
                </a:rPr>
                <a:t>symptom focused </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Times New Roman" pitchFamily="18" charset="0"/>
                  <a:cs typeface="Gill Sans"/>
                </a:rPr>
                <a:t>work</a:t>
              </a:r>
              <a:r>
                <a:rPr kumimoji="0" lang="en-US" sz="1400" b="0" i="0" u="none" strike="noStrike" cap="none" normalizeH="0" baseline="0" dirty="0" smtClean="0">
                  <a:ln>
                    <a:noFill/>
                  </a:ln>
                  <a:solidFill>
                    <a:srgbClr val="FFFFFF"/>
                  </a:solidFill>
                  <a:effectLst/>
                  <a:latin typeface="Arial" pitchFamily="34" charset="0"/>
                  <a:ea typeface="Times New Roman" pitchFamily="18" charset="0"/>
                  <a:cs typeface="Gill Sans"/>
                </a:rPr>
                <a:t>.</a:t>
              </a:r>
              <a:endParaRPr kumimoji="0" lang="en-US" sz="1400" b="0" i="0" u="none" strike="noStrike" cap="none" normalizeH="0" baseline="0" dirty="0" smtClean="0">
                <a:ln>
                  <a:noFill/>
                </a:ln>
                <a:solidFill>
                  <a:schemeClr val="tx1"/>
                </a:solidFill>
                <a:effectLst/>
                <a:latin typeface="Arial" pitchFamily="34" charset="0"/>
              </a:endParaRPr>
            </a:p>
          </p:txBody>
        </p:sp>
        <p:sp>
          <p:nvSpPr>
            <p:cNvPr id="2076" name="Rectangle 28"/>
            <p:cNvSpPr>
              <a:spLocks/>
            </p:cNvSpPr>
            <p:nvPr/>
          </p:nvSpPr>
          <p:spPr bwMode="auto">
            <a:xfrm>
              <a:off x="14885" y="2351"/>
              <a:ext cx="4220" cy="1107"/>
            </a:xfrm>
            <a:prstGeom prst="rect">
              <a:avLst/>
            </a:prstGeom>
            <a:noFill/>
            <a:ln w="12700">
              <a:noFill/>
              <a:miter lim="800000"/>
              <a:headEnd/>
              <a:tailEnd/>
            </a:ln>
          </p:spPr>
          <p:txBody>
            <a:bodyPr vert="horz" wrap="non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pitchFamily="34" charset="0"/>
                  <a:ea typeface="Times New Roman" pitchFamily="18" charset="0"/>
                  <a:cs typeface="Gill Sans"/>
                </a:rPr>
                <a:t>currently safe from </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pitchFamily="34" charset="0"/>
                  <a:ea typeface="Times New Roman" pitchFamily="18" charset="0"/>
                  <a:cs typeface="Gill Sans"/>
                </a:rPr>
                <a:t>harm from others?</a:t>
              </a:r>
              <a:endParaRPr kumimoji="0" lang="en-US" sz="1600" b="0" i="0" u="none" strike="noStrike" cap="none" normalizeH="0" baseline="0" dirty="0" smtClean="0">
                <a:ln>
                  <a:noFill/>
                </a:ln>
                <a:solidFill>
                  <a:schemeClr val="tx1"/>
                </a:solidFill>
                <a:effectLst/>
                <a:latin typeface="Arial" pitchFamily="34" charset="0"/>
              </a:endParaRPr>
            </a:p>
          </p:txBody>
        </p:sp>
        <p:sp>
          <p:nvSpPr>
            <p:cNvPr id="2075" name="Rectangle 27"/>
            <p:cNvSpPr>
              <a:spLocks/>
            </p:cNvSpPr>
            <p:nvPr/>
          </p:nvSpPr>
          <p:spPr bwMode="auto">
            <a:xfrm>
              <a:off x="8938" y="6164"/>
              <a:ext cx="5077" cy="634"/>
            </a:xfrm>
            <a:prstGeom prst="rect">
              <a:avLst/>
            </a:prstGeom>
            <a:noFill/>
            <a:ln w="12700">
              <a:noFill/>
              <a:miter lim="800000"/>
              <a:headEnd/>
              <a:tailEnd/>
            </a:ln>
          </p:spPr>
          <p:txBody>
            <a:bodyPr vert="horz" wrap="non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600" b="1" dirty="0" smtClean="0">
                  <a:solidFill>
                    <a:srgbClr val="FFFFFF"/>
                  </a:solidFill>
                  <a:latin typeface="Arial" pitchFamily="34" charset="0"/>
                  <a:ea typeface="Times New Roman" pitchFamily="18" charset="0"/>
                  <a:cs typeface="Gill Sans"/>
                </a:rPr>
                <a:t>Trauma related </a:t>
              </a:r>
              <a:r>
                <a:rPr kumimoji="0" lang="en-US" sz="1600" b="1" i="0" u="none" strike="noStrike" cap="none" normalizeH="0" baseline="0" dirty="0" smtClean="0">
                  <a:ln>
                    <a:noFill/>
                  </a:ln>
                  <a:solidFill>
                    <a:srgbClr val="FFFFFF"/>
                  </a:solidFill>
                  <a:effectLst/>
                  <a:latin typeface="Arial" pitchFamily="34" charset="0"/>
                  <a:ea typeface="Times New Roman" pitchFamily="18" charset="0"/>
                  <a:cs typeface="Gill Sans"/>
                </a:rPr>
                <a:t>condition</a:t>
              </a:r>
              <a:r>
                <a:rPr kumimoji="0" lang="en-US" sz="1000" b="1" i="0" u="none" strike="noStrike" cap="none" normalizeH="0" baseline="0" dirty="0" smtClean="0">
                  <a:ln>
                    <a:noFill/>
                  </a:ln>
                  <a:solidFill>
                    <a:srgbClr val="FFFFFF"/>
                  </a:solidFill>
                  <a:effectLst/>
                  <a:latin typeface="Arial" pitchFamily="34" charset="0"/>
                  <a:ea typeface="Times New Roman" pitchFamily="18" charset="0"/>
                  <a:cs typeface="Gill Sans"/>
                </a:rPr>
                <a:t>?</a:t>
              </a:r>
              <a:endParaRPr kumimoji="0" lang="en-US" sz="1800" b="0" i="0" u="none" strike="noStrike" cap="none" normalizeH="0" baseline="0" dirty="0" smtClean="0">
                <a:ln>
                  <a:noFill/>
                </a:ln>
                <a:solidFill>
                  <a:schemeClr val="tx1"/>
                </a:solidFill>
                <a:effectLst/>
                <a:latin typeface="Arial" pitchFamily="34" charset="0"/>
              </a:endParaRPr>
            </a:p>
          </p:txBody>
        </p:sp>
        <p:sp>
          <p:nvSpPr>
            <p:cNvPr id="2074" name="Rectangle 26"/>
            <p:cNvSpPr>
              <a:spLocks/>
            </p:cNvSpPr>
            <p:nvPr/>
          </p:nvSpPr>
          <p:spPr bwMode="auto">
            <a:xfrm>
              <a:off x="14676" y="9391"/>
              <a:ext cx="3441" cy="1453"/>
            </a:xfrm>
            <a:prstGeom prst="rect">
              <a:avLst/>
            </a:prstGeom>
            <a:noFill/>
            <a:ln w="12700">
              <a:noFill/>
              <a:miter lim="800000"/>
              <a:headEnd/>
              <a:tailEnd/>
            </a:ln>
          </p:spPr>
          <p:txBody>
            <a:bodyPr vert="horz" wrap="non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pitchFamily="34" charset="0"/>
                  <a:ea typeface="Times New Roman" pitchFamily="18" charset="0"/>
                  <a:cs typeface="Gill Sans"/>
                </a:rPr>
                <a:t>trauma specific </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pitchFamily="34" charset="0"/>
                  <a:ea typeface="Times New Roman" pitchFamily="18" charset="0"/>
                  <a:cs typeface="Gill Sans"/>
                </a:rPr>
                <a:t>work.</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Gill Sans"/>
                </a:rPr>
                <a:t>recovery?</a:t>
              </a:r>
              <a:endParaRPr kumimoji="0" lang="en-US" sz="1800" b="0" i="0" u="none" strike="noStrike" cap="none" normalizeH="0" baseline="0" dirty="0" smtClean="0">
                <a:ln>
                  <a:noFill/>
                </a:ln>
                <a:solidFill>
                  <a:schemeClr val="tx1"/>
                </a:solidFill>
                <a:effectLst/>
                <a:latin typeface="Arial" pitchFamily="34" charset="0"/>
              </a:endParaRPr>
            </a:p>
          </p:txBody>
        </p:sp>
        <p:sp>
          <p:nvSpPr>
            <p:cNvPr id="2073" name="AutoShape 25"/>
            <p:cNvSpPr>
              <a:spLocks/>
            </p:cNvSpPr>
            <p:nvPr/>
          </p:nvSpPr>
          <p:spPr bwMode="auto">
            <a:xfrm>
              <a:off x="13300" y="2087"/>
              <a:ext cx="1565" cy="1777"/>
            </a:xfrm>
            <a:prstGeom prst="rightArrow">
              <a:avLst>
                <a:gd name="adj1" fmla="val 56000"/>
                <a:gd name="adj2" fmla="val 72222"/>
              </a:avLst>
            </a:prstGeom>
            <a:solidFill>
              <a:srgbClr val="BFBFBF"/>
            </a:solidFill>
            <a:ln w="25400">
              <a:solidFill>
                <a:srgbClr val="000000"/>
              </a:solidFill>
              <a:miter lim="800000"/>
              <a:headEnd/>
              <a:tailEnd/>
            </a:ln>
          </p:spPr>
          <p:txBody>
            <a:bodyPr vert="horz" wrap="square" lIns="0" tIns="0" rIns="0" bIns="0" numCol="1" anchor="t" anchorCtr="0" compatLnSpc="1">
              <a:prstTxWarp prst="textNoShape">
                <a:avLst/>
              </a:prstTxWarp>
            </a:bodyPr>
            <a:lstStyle/>
            <a:p>
              <a:endParaRPr lang="en-GB"/>
            </a:p>
          </p:txBody>
        </p:sp>
        <p:sp>
          <p:nvSpPr>
            <p:cNvPr id="2072" name="Rectangle 24"/>
            <p:cNvSpPr>
              <a:spLocks/>
            </p:cNvSpPr>
            <p:nvPr/>
          </p:nvSpPr>
          <p:spPr bwMode="auto">
            <a:xfrm>
              <a:off x="13285" y="2319"/>
              <a:ext cx="1196" cy="856"/>
            </a:xfrm>
            <a:prstGeom prst="rect">
              <a:avLst/>
            </a:prstGeom>
            <a:noFill/>
            <a:ln w="12700">
              <a:noFill/>
              <a:miter lim="800000"/>
              <a:headEnd/>
              <a:tailEnd/>
            </a:ln>
          </p:spPr>
          <p:txBody>
            <a:bodyPr vert="horz" wrap="non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Times New Roman" pitchFamily="18" charset="0"/>
                  <a:cs typeface="Gill Sans"/>
                </a:rPr>
                <a:t>yes</a:t>
              </a:r>
              <a:endParaRPr kumimoji="0" lang="en-US" sz="1800" b="0" i="0" u="none" strike="noStrike" cap="none" normalizeH="0" baseline="0" smtClean="0">
                <a:ln>
                  <a:noFill/>
                </a:ln>
                <a:solidFill>
                  <a:schemeClr val="tx1"/>
                </a:solidFill>
                <a:effectLst/>
                <a:latin typeface="Arial" pitchFamily="34" charset="0"/>
              </a:endParaRPr>
            </a:p>
          </p:txBody>
        </p:sp>
        <p:sp>
          <p:nvSpPr>
            <p:cNvPr id="2071" name="AutoShape 23"/>
            <p:cNvSpPr>
              <a:spLocks/>
            </p:cNvSpPr>
            <p:nvPr/>
          </p:nvSpPr>
          <p:spPr bwMode="auto">
            <a:xfrm rot="18767845" flipH="1">
              <a:off x="6865" y="3582"/>
              <a:ext cx="1618" cy="1791"/>
            </a:xfrm>
            <a:prstGeom prst="rightArrow">
              <a:avLst>
                <a:gd name="adj1" fmla="val 54000"/>
                <a:gd name="adj2" fmla="val 72528"/>
              </a:avLst>
            </a:prstGeom>
            <a:solidFill>
              <a:srgbClr val="BFBFBF"/>
            </a:solidFill>
            <a:ln w="25400">
              <a:solidFill>
                <a:srgbClr val="000000"/>
              </a:solidFill>
              <a:miter lim="800000"/>
              <a:headEnd/>
              <a:tailEnd/>
            </a:ln>
          </p:spPr>
          <p:txBody>
            <a:bodyPr vert="horz" wrap="square" lIns="0" tIns="0" rIns="0" bIns="0" numCol="1" anchor="t" anchorCtr="0" compatLnSpc="1">
              <a:prstTxWarp prst="textNoShape">
                <a:avLst/>
              </a:prstTxWarp>
            </a:bodyPr>
            <a:lstStyle/>
            <a:p>
              <a:endParaRPr lang="en-GB"/>
            </a:p>
          </p:txBody>
        </p:sp>
        <p:sp>
          <p:nvSpPr>
            <p:cNvPr id="2070" name="Rectangle 22"/>
            <p:cNvSpPr>
              <a:spLocks/>
            </p:cNvSpPr>
            <p:nvPr/>
          </p:nvSpPr>
          <p:spPr bwMode="auto">
            <a:xfrm>
              <a:off x="7247" y="3847"/>
              <a:ext cx="837" cy="856"/>
            </a:xfrm>
            <a:prstGeom prst="rect">
              <a:avLst/>
            </a:prstGeom>
            <a:noFill/>
            <a:ln w="12700">
              <a:noFill/>
              <a:miter lim="800000"/>
              <a:headEnd/>
              <a:tailEnd/>
            </a:ln>
          </p:spPr>
          <p:txBody>
            <a:bodyPr vert="horz" wrap="non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Times New Roman" pitchFamily="18" charset="0"/>
                  <a:cs typeface="Gill Sans"/>
                </a:rPr>
                <a:t>no</a:t>
              </a:r>
              <a:endParaRPr kumimoji="0" lang="en-US" sz="1800" b="0" i="0" u="none" strike="noStrike" cap="none" normalizeH="0" baseline="0" smtClean="0">
                <a:ln>
                  <a:noFill/>
                </a:ln>
                <a:solidFill>
                  <a:schemeClr val="tx1"/>
                </a:solidFill>
                <a:effectLst/>
                <a:latin typeface="Arial" pitchFamily="34" charset="0"/>
              </a:endParaRPr>
            </a:p>
          </p:txBody>
        </p:sp>
        <p:sp>
          <p:nvSpPr>
            <p:cNvPr id="2069" name="AutoShape 21"/>
            <p:cNvSpPr>
              <a:spLocks/>
            </p:cNvSpPr>
            <p:nvPr/>
          </p:nvSpPr>
          <p:spPr bwMode="auto">
            <a:xfrm rot="2528256">
              <a:off x="13756" y="7359"/>
              <a:ext cx="1826" cy="2010"/>
            </a:xfrm>
            <a:prstGeom prst="rightArrow">
              <a:avLst>
                <a:gd name="adj1" fmla="val 42000"/>
                <a:gd name="adj2" fmla="val 65718"/>
              </a:avLst>
            </a:prstGeom>
            <a:solidFill>
              <a:srgbClr val="BFBFBF"/>
            </a:solidFill>
            <a:ln w="25400">
              <a:solidFill>
                <a:srgbClr val="000000"/>
              </a:solidFill>
              <a:miter lim="800000"/>
              <a:headEnd/>
              <a:tailEnd/>
            </a:ln>
          </p:spPr>
          <p:txBody>
            <a:bodyPr vert="horz" wrap="square" lIns="0" tIns="0" rIns="0" bIns="0" numCol="1" anchor="t" anchorCtr="0" compatLnSpc="1">
              <a:prstTxWarp prst="textNoShape">
                <a:avLst/>
              </a:prstTxWarp>
            </a:bodyPr>
            <a:lstStyle/>
            <a:p>
              <a:endParaRPr lang="en-GB"/>
            </a:p>
          </p:txBody>
        </p:sp>
        <p:sp>
          <p:nvSpPr>
            <p:cNvPr id="2068" name="AutoShape 20"/>
            <p:cNvSpPr>
              <a:spLocks/>
            </p:cNvSpPr>
            <p:nvPr/>
          </p:nvSpPr>
          <p:spPr bwMode="auto">
            <a:xfrm rot="16200000" flipH="1">
              <a:off x="9070" y="7633"/>
              <a:ext cx="1743" cy="1739"/>
            </a:xfrm>
            <a:prstGeom prst="rightArrow">
              <a:avLst>
                <a:gd name="adj1" fmla="val 53981"/>
                <a:gd name="adj2" fmla="val 72625"/>
              </a:avLst>
            </a:prstGeom>
            <a:solidFill>
              <a:srgbClr val="BFBFBF"/>
            </a:solidFill>
            <a:ln w="25400">
              <a:solidFill>
                <a:srgbClr val="000000"/>
              </a:solidFill>
              <a:miter lim="800000"/>
              <a:headEnd/>
              <a:tailEnd/>
            </a:ln>
          </p:spPr>
          <p:txBody>
            <a:bodyPr vert="horz" wrap="square" lIns="0" tIns="0" rIns="0" bIns="0" numCol="1" anchor="t" anchorCtr="0" compatLnSpc="1">
              <a:prstTxWarp prst="textNoShape">
                <a:avLst/>
              </a:prstTxWarp>
            </a:bodyPr>
            <a:lstStyle/>
            <a:p>
              <a:endParaRPr lang="en-GB"/>
            </a:p>
          </p:txBody>
        </p:sp>
        <p:sp>
          <p:nvSpPr>
            <p:cNvPr id="2067" name="Rectangle 19"/>
            <p:cNvSpPr>
              <a:spLocks/>
            </p:cNvSpPr>
            <p:nvPr/>
          </p:nvSpPr>
          <p:spPr bwMode="auto">
            <a:xfrm>
              <a:off x="9406" y="7704"/>
              <a:ext cx="1196" cy="856"/>
            </a:xfrm>
            <a:prstGeom prst="rect">
              <a:avLst/>
            </a:prstGeom>
            <a:noFill/>
            <a:ln w="12700">
              <a:noFill/>
              <a:miter lim="800000"/>
              <a:headEnd/>
              <a:tailEnd/>
            </a:ln>
          </p:spPr>
          <p:txBody>
            <a:bodyPr vert="horz" wrap="non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Times New Roman" pitchFamily="18" charset="0"/>
                  <a:cs typeface="Gill Sans"/>
                </a:rPr>
                <a:t>yes</a:t>
              </a:r>
              <a:endParaRPr kumimoji="0" lang="en-US" sz="1800" b="0" i="0" u="none" strike="noStrike" cap="none" normalizeH="0" baseline="0" smtClean="0">
                <a:ln>
                  <a:noFill/>
                </a:ln>
                <a:solidFill>
                  <a:schemeClr val="tx1"/>
                </a:solidFill>
                <a:effectLst/>
                <a:latin typeface="Arial" pitchFamily="34" charset="0"/>
              </a:endParaRPr>
            </a:p>
          </p:txBody>
        </p:sp>
        <p:sp>
          <p:nvSpPr>
            <p:cNvPr id="2066" name="Rectangle 18"/>
            <p:cNvSpPr>
              <a:spLocks/>
            </p:cNvSpPr>
            <p:nvPr/>
          </p:nvSpPr>
          <p:spPr bwMode="auto">
            <a:xfrm>
              <a:off x="14170" y="7670"/>
              <a:ext cx="838" cy="856"/>
            </a:xfrm>
            <a:prstGeom prst="rect">
              <a:avLst/>
            </a:prstGeom>
            <a:noFill/>
            <a:ln w="12700">
              <a:noFill/>
              <a:miter lim="800000"/>
              <a:headEnd/>
              <a:tailEnd/>
            </a:ln>
          </p:spPr>
          <p:txBody>
            <a:bodyPr vert="horz" wrap="non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Times New Roman" pitchFamily="18" charset="0"/>
                  <a:cs typeface="Gill Sans"/>
                </a:rPr>
                <a:t>no</a:t>
              </a:r>
              <a:endParaRPr kumimoji="0" lang="en-US" sz="1800" b="0" i="0" u="none" strike="noStrike" cap="none" normalizeH="0" baseline="0" smtClean="0">
                <a:ln>
                  <a:noFill/>
                </a:ln>
                <a:solidFill>
                  <a:schemeClr val="tx1"/>
                </a:solidFill>
                <a:effectLst/>
                <a:latin typeface="Arial" pitchFamily="34" charset="0"/>
              </a:endParaRPr>
            </a:p>
          </p:txBody>
        </p:sp>
        <p:sp>
          <p:nvSpPr>
            <p:cNvPr id="2065" name="AutoShape 17"/>
            <p:cNvSpPr>
              <a:spLocks/>
            </p:cNvSpPr>
            <p:nvPr/>
          </p:nvSpPr>
          <p:spPr bwMode="auto">
            <a:xfrm rot="7462820">
              <a:off x="13806" y="4296"/>
              <a:ext cx="2080" cy="1651"/>
            </a:xfrm>
            <a:prstGeom prst="rightArrow">
              <a:avLst>
                <a:gd name="adj1" fmla="val 61315"/>
                <a:gd name="adj2" fmla="val 102444"/>
              </a:avLst>
            </a:prstGeom>
            <a:solidFill>
              <a:srgbClr val="BFBFBF"/>
            </a:solidFill>
            <a:ln w="25400">
              <a:solidFill>
                <a:srgbClr val="000000"/>
              </a:solidFill>
              <a:miter lim="800000"/>
              <a:headEnd/>
              <a:tailEnd/>
            </a:ln>
          </p:spPr>
          <p:txBody>
            <a:bodyPr vert="horz" wrap="square" lIns="0" tIns="0" rIns="0" bIns="0" numCol="1" anchor="t" anchorCtr="0" compatLnSpc="1">
              <a:prstTxWarp prst="textNoShape">
                <a:avLst/>
              </a:prstTxWarp>
            </a:bodyPr>
            <a:lstStyle/>
            <a:p>
              <a:endParaRPr lang="en-GB"/>
            </a:p>
          </p:txBody>
        </p:sp>
        <p:sp>
          <p:nvSpPr>
            <p:cNvPr id="2064" name="AutoShape 16"/>
            <p:cNvSpPr>
              <a:spLocks/>
            </p:cNvSpPr>
            <p:nvPr/>
          </p:nvSpPr>
          <p:spPr bwMode="auto">
            <a:xfrm rot="5400000">
              <a:off x="17315" y="4114"/>
              <a:ext cx="1778" cy="1740"/>
            </a:xfrm>
            <a:prstGeom prst="rightArrow">
              <a:avLst>
                <a:gd name="adj1" fmla="val 51981"/>
                <a:gd name="adj2" fmla="val 73587"/>
              </a:avLst>
            </a:prstGeom>
            <a:solidFill>
              <a:srgbClr val="BFBFBF"/>
            </a:solidFill>
            <a:ln w="25400">
              <a:solidFill>
                <a:srgbClr val="000000"/>
              </a:solidFill>
              <a:miter lim="800000"/>
              <a:headEnd/>
              <a:tailEnd/>
            </a:ln>
          </p:spPr>
          <p:txBody>
            <a:bodyPr vert="horz" wrap="square" lIns="0" tIns="0" rIns="0" bIns="0" numCol="1" anchor="t" anchorCtr="0" compatLnSpc="1">
              <a:prstTxWarp prst="textNoShape">
                <a:avLst/>
              </a:prstTxWarp>
            </a:bodyPr>
            <a:lstStyle/>
            <a:p>
              <a:endParaRPr lang="en-GB"/>
            </a:p>
          </p:txBody>
        </p:sp>
        <p:sp>
          <p:nvSpPr>
            <p:cNvPr id="2063" name="Rectangle 15"/>
            <p:cNvSpPr>
              <a:spLocks/>
            </p:cNvSpPr>
            <p:nvPr/>
          </p:nvSpPr>
          <p:spPr bwMode="auto">
            <a:xfrm>
              <a:off x="17735" y="4291"/>
              <a:ext cx="837" cy="856"/>
            </a:xfrm>
            <a:prstGeom prst="rect">
              <a:avLst/>
            </a:prstGeom>
            <a:noFill/>
            <a:ln w="12700">
              <a:noFill/>
              <a:miter lim="800000"/>
              <a:headEnd/>
              <a:tailEnd/>
            </a:ln>
          </p:spPr>
          <p:txBody>
            <a:bodyPr vert="horz" wrap="non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Times New Roman" pitchFamily="18" charset="0"/>
                  <a:cs typeface="Gill Sans"/>
                </a:rPr>
                <a:t>no</a:t>
              </a:r>
              <a:endParaRPr kumimoji="0" lang="en-US" sz="1800" b="0" i="0" u="none" strike="noStrike" cap="none" normalizeH="0" baseline="0" smtClean="0">
                <a:ln>
                  <a:noFill/>
                </a:ln>
                <a:solidFill>
                  <a:schemeClr val="tx1"/>
                </a:solidFill>
                <a:effectLst/>
                <a:latin typeface="Arial" pitchFamily="34" charset="0"/>
              </a:endParaRPr>
            </a:p>
          </p:txBody>
        </p:sp>
        <p:sp>
          <p:nvSpPr>
            <p:cNvPr id="2062" name="Rectangle 14"/>
            <p:cNvSpPr>
              <a:spLocks/>
            </p:cNvSpPr>
            <p:nvPr/>
          </p:nvSpPr>
          <p:spPr bwMode="auto">
            <a:xfrm>
              <a:off x="14398" y="4381"/>
              <a:ext cx="1196" cy="856"/>
            </a:xfrm>
            <a:prstGeom prst="rect">
              <a:avLst/>
            </a:prstGeom>
            <a:noFill/>
            <a:ln w="12700">
              <a:noFill/>
              <a:miter lim="800000"/>
              <a:headEnd/>
              <a:tailEnd/>
            </a:ln>
          </p:spPr>
          <p:txBody>
            <a:bodyPr vert="horz" wrap="non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Times New Roman" pitchFamily="18" charset="0"/>
                  <a:cs typeface="Gill Sans"/>
                </a:rPr>
                <a:t>yes</a:t>
              </a:r>
              <a:endParaRPr kumimoji="0" lang="en-US" sz="1800" b="0" i="0" u="none" strike="noStrike" cap="none" normalizeH="0" baseline="0" smtClean="0">
                <a:ln>
                  <a:noFill/>
                </a:ln>
                <a:solidFill>
                  <a:schemeClr val="tx1"/>
                </a:solidFill>
                <a:effectLst/>
                <a:latin typeface="Arial" pitchFamily="34" charset="0"/>
              </a:endParaRPr>
            </a:p>
          </p:txBody>
        </p:sp>
        <p:sp>
          <p:nvSpPr>
            <p:cNvPr id="2061" name="AutoShape 13"/>
            <p:cNvSpPr>
              <a:spLocks/>
            </p:cNvSpPr>
            <p:nvPr/>
          </p:nvSpPr>
          <p:spPr bwMode="auto">
            <a:xfrm rot="5392734">
              <a:off x="15744" y="11428"/>
              <a:ext cx="1936" cy="1635"/>
            </a:xfrm>
            <a:prstGeom prst="rightArrow">
              <a:avLst>
                <a:gd name="adj1" fmla="val 53370"/>
                <a:gd name="adj2" fmla="val 87952"/>
              </a:avLst>
            </a:prstGeom>
            <a:solidFill>
              <a:srgbClr val="BFBFBF"/>
            </a:solidFill>
            <a:ln w="25400">
              <a:solidFill>
                <a:srgbClr val="000000"/>
              </a:solidFill>
              <a:miter lim="800000"/>
              <a:headEnd/>
              <a:tailEnd/>
            </a:ln>
          </p:spPr>
          <p:txBody>
            <a:bodyPr vert="horz" wrap="square" lIns="0" tIns="0" rIns="0" bIns="0" numCol="1" anchor="t" anchorCtr="0" compatLnSpc="1">
              <a:prstTxWarp prst="textNoShape">
                <a:avLst/>
              </a:prstTxWarp>
            </a:bodyPr>
            <a:lstStyle/>
            <a:p>
              <a:endParaRPr lang="en-GB"/>
            </a:p>
          </p:txBody>
        </p:sp>
        <p:sp>
          <p:nvSpPr>
            <p:cNvPr id="2060" name="AutoShape 12"/>
            <p:cNvSpPr>
              <a:spLocks/>
            </p:cNvSpPr>
            <p:nvPr/>
          </p:nvSpPr>
          <p:spPr bwMode="auto">
            <a:xfrm rot="5430625">
              <a:off x="2066" y="9506"/>
              <a:ext cx="5724" cy="1548"/>
            </a:xfrm>
            <a:prstGeom prst="rightArrow">
              <a:avLst>
                <a:gd name="adj1" fmla="val 47750"/>
                <a:gd name="adj2" fmla="val 270050"/>
              </a:avLst>
            </a:prstGeom>
            <a:solidFill>
              <a:srgbClr val="BFBFBF"/>
            </a:solidFill>
            <a:ln w="25400">
              <a:solidFill>
                <a:srgbClr val="000000"/>
              </a:solidFill>
              <a:miter lim="800000"/>
              <a:headEnd/>
              <a:tailEnd/>
            </a:ln>
          </p:spPr>
          <p:txBody>
            <a:bodyPr vert="horz" wrap="square" lIns="0" tIns="0" rIns="0" bIns="0" numCol="1" anchor="t" anchorCtr="0" compatLnSpc="1">
              <a:prstTxWarp prst="textNoShape">
                <a:avLst/>
              </a:prstTxWarp>
            </a:bodyPr>
            <a:lstStyle/>
            <a:p>
              <a:endParaRPr lang="en-GB"/>
            </a:p>
          </p:txBody>
        </p:sp>
        <p:sp>
          <p:nvSpPr>
            <p:cNvPr id="2059" name="Rectangle 11"/>
            <p:cNvSpPr>
              <a:spLocks/>
            </p:cNvSpPr>
            <p:nvPr/>
          </p:nvSpPr>
          <p:spPr bwMode="auto">
            <a:xfrm>
              <a:off x="4345" y="8966"/>
              <a:ext cx="1196" cy="855"/>
            </a:xfrm>
            <a:prstGeom prst="rect">
              <a:avLst/>
            </a:prstGeom>
            <a:noFill/>
            <a:ln w="12700">
              <a:noFill/>
              <a:miter lim="800000"/>
              <a:headEnd/>
              <a:tailEnd/>
            </a:ln>
          </p:spPr>
          <p:txBody>
            <a:bodyPr vert="horz" wrap="non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Times New Roman" pitchFamily="18" charset="0"/>
                  <a:cs typeface="Gill Sans"/>
                </a:rPr>
                <a:t>yes</a:t>
              </a:r>
              <a:endParaRPr kumimoji="0" lang="en-US" sz="1800" b="0" i="0" u="none" strike="noStrike" cap="none" normalizeH="0" baseline="0" smtClean="0">
                <a:ln>
                  <a:noFill/>
                </a:ln>
                <a:solidFill>
                  <a:schemeClr val="tx1"/>
                </a:solidFill>
                <a:effectLst/>
                <a:latin typeface="Arial" pitchFamily="34" charset="0"/>
              </a:endParaRPr>
            </a:p>
          </p:txBody>
        </p:sp>
        <p:sp>
          <p:nvSpPr>
            <p:cNvPr id="2058" name="Rectangle 10"/>
            <p:cNvSpPr>
              <a:spLocks/>
            </p:cNvSpPr>
            <p:nvPr/>
          </p:nvSpPr>
          <p:spPr bwMode="auto">
            <a:xfrm>
              <a:off x="16186" y="11562"/>
              <a:ext cx="1196" cy="1023"/>
            </a:xfrm>
            <a:prstGeom prst="rect">
              <a:avLst/>
            </a:prstGeom>
            <a:noFill/>
            <a:ln w="12700">
              <a:noFill/>
              <a:miter lim="800000"/>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Times New Roman" pitchFamily="18" charset="0"/>
                  <a:cs typeface="Gill Sans"/>
                </a:rPr>
                <a:t>yes</a:t>
              </a:r>
              <a:endParaRPr kumimoji="0" lang="en-US" sz="1800" b="0" i="0" u="none" strike="noStrike" cap="none" normalizeH="0" baseline="0" smtClean="0">
                <a:ln>
                  <a:noFill/>
                </a:ln>
                <a:solidFill>
                  <a:schemeClr val="tx1"/>
                </a:solidFill>
                <a:effectLst/>
                <a:latin typeface="Arial" pitchFamily="34" charset="0"/>
              </a:endParaRPr>
            </a:p>
          </p:txBody>
        </p:sp>
        <p:sp>
          <p:nvSpPr>
            <p:cNvPr id="2057" name="AutoShape 9"/>
            <p:cNvSpPr>
              <a:spLocks/>
            </p:cNvSpPr>
            <p:nvPr/>
          </p:nvSpPr>
          <p:spPr bwMode="auto">
            <a:xfrm rot="-10763822">
              <a:off x="12119" y="9198"/>
              <a:ext cx="2470" cy="1051"/>
            </a:xfrm>
            <a:prstGeom prst="rightArrow">
              <a:avLst>
                <a:gd name="adj1" fmla="val 68574"/>
                <a:gd name="adj2" fmla="val 191319"/>
              </a:avLst>
            </a:prstGeom>
            <a:solidFill>
              <a:srgbClr val="BFBFBF"/>
            </a:solidFill>
            <a:ln w="25400">
              <a:solidFill>
                <a:srgbClr val="000000"/>
              </a:solidFill>
              <a:miter lim="800000"/>
              <a:headEnd/>
              <a:tailEnd/>
            </a:ln>
          </p:spPr>
          <p:txBody>
            <a:bodyPr vert="horz" wrap="square" lIns="0" tIns="0" rIns="0" bIns="0" numCol="1" anchor="t" anchorCtr="0" compatLnSpc="1">
              <a:prstTxWarp prst="textNoShape">
                <a:avLst/>
              </a:prstTxWarp>
            </a:bodyPr>
            <a:lstStyle/>
            <a:p>
              <a:endParaRPr lang="en-GB"/>
            </a:p>
          </p:txBody>
        </p:sp>
        <p:sp>
          <p:nvSpPr>
            <p:cNvPr id="2056" name="Rectangle 8"/>
            <p:cNvSpPr>
              <a:spLocks/>
            </p:cNvSpPr>
            <p:nvPr/>
          </p:nvSpPr>
          <p:spPr bwMode="auto">
            <a:xfrm>
              <a:off x="13576" y="9198"/>
              <a:ext cx="837" cy="856"/>
            </a:xfrm>
            <a:prstGeom prst="rect">
              <a:avLst/>
            </a:prstGeom>
            <a:noFill/>
            <a:ln w="12700">
              <a:noFill/>
              <a:miter lim="800000"/>
              <a:headEnd/>
              <a:tailEnd/>
            </a:ln>
          </p:spPr>
          <p:txBody>
            <a:bodyPr vert="horz" wrap="non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Times New Roman" pitchFamily="18" charset="0"/>
                  <a:cs typeface="Gill Sans"/>
                </a:rPr>
                <a:t>no</a:t>
              </a:r>
              <a:endParaRPr kumimoji="0" lang="en-US" sz="1800" b="0" i="0" u="none" strike="noStrike" cap="none" normalizeH="0" baseline="0" smtClean="0">
                <a:ln>
                  <a:noFill/>
                </a:ln>
                <a:solidFill>
                  <a:schemeClr val="tx1"/>
                </a:solidFill>
                <a:effectLst/>
                <a:latin typeface="Arial" pitchFamily="34" charset="0"/>
              </a:endParaRPr>
            </a:p>
          </p:txBody>
        </p:sp>
        <p:sp>
          <p:nvSpPr>
            <p:cNvPr id="2055" name="AutoShape 7"/>
            <p:cNvSpPr>
              <a:spLocks/>
            </p:cNvSpPr>
            <p:nvPr/>
          </p:nvSpPr>
          <p:spPr bwMode="auto">
            <a:xfrm>
              <a:off x="7404" y="5767"/>
              <a:ext cx="1495" cy="1600"/>
            </a:xfrm>
            <a:prstGeom prst="rightArrow">
              <a:avLst>
                <a:gd name="adj1" fmla="val 52000"/>
                <a:gd name="adj2" fmla="val 73259"/>
              </a:avLst>
            </a:prstGeom>
            <a:solidFill>
              <a:srgbClr val="BFBFBF"/>
            </a:solidFill>
            <a:ln w="25400">
              <a:solidFill>
                <a:srgbClr val="000000"/>
              </a:solidFill>
              <a:miter lim="800000"/>
              <a:headEnd/>
              <a:tailEnd/>
            </a:ln>
          </p:spPr>
          <p:txBody>
            <a:bodyPr vert="horz" wrap="square" lIns="0" tIns="0" rIns="0" bIns="0" numCol="1" anchor="t" anchorCtr="0" compatLnSpc="1">
              <a:prstTxWarp prst="textNoShape">
                <a:avLst/>
              </a:prstTxWarp>
            </a:bodyPr>
            <a:lstStyle/>
            <a:p>
              <a:endParaRPr lang="en-GB"/>
            </a:p>
          </p:txBody>
        </p:sp>
        <p:sp>
          <p:nvSpPr>
            <p:cNvPr id="2054" name="Rectangle 6"/>
            <p:cNvSpPr>
              <a:spLocks/>
            </p:cNvSpPr>
            <p:nvPr/>
          </p:nvSpPr>
          <p:spPr bwMode="auto">
            <a:xfrm>
              <a:off x="7544" y="6034"/>
              <a:ext cx="837" cy="855"/>
            </a:xfrm>
            <a:prstGeom prst="rect">
              <a:avLst/>
            </a:prstGeom>
            <a:noFill/>
            <a:ln w="12700">
              <a:noFill/>
              <a:miter lim="800000"/>
              <a:headEnd/>
              <a:tailEnd/>
            </a:ln>
          </p:spPr>
          <p:txBody>
            <a:bodyPr vert="horz" wrap="non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Times New Roman" pitchFamily="18" charset="0"/>
                  <a:cs typeface="Gill Sans"/>
                </a:rPr>
                <a:t>no</a:t>
              </a:r>
              <a:endParaRPr kumimoji="0" lang="en-US" sz="1800" b="0" i="0" u="none" strike="noStrike" cap="none" normalizeH="0" baseline="0" smtClean="0">
                <a:ln>
                  <a:noFill/>
                </a:ln>
                <a:solidFill>
                  <a:schemeClr val="tx1"/>
                </a:solidFill>
                <a:effectLst/>
                <a:latin typeface="Arial" pitchFamily="34" charset="0"/>
              </a:endParaRPr>
            </a:p>
          </p:txBody>
        </p:sp>
        <p:sp>
          <p:nvSpPr>
            <p:cNvPr id="2053" name="AutoShape 5"/>
            <p:cNvSpPr>
              <a:spLocks/>
            </p:cNvSpPr>
            <p:nvPr/>
          </p:nvSpPr>
          <p:spPr bwMode="auto">
            <a:xfrm rot="5409142">
              <a:off x="8743" y="11449"/>
              <a:ext cx="1688" cy="1705"/>
            </a:xfrm>
            <a:prstGeom prst="rightArrow">
              <a:avLst>
                <a:gd name="adj1" fmla="val 57944"/>
                <a:gd name="adj2" fmla="val 76079"/>
              </a:avLst>
            </a:prstGeom>
            <a:solidFill>
              <a:srgbClr val="BFBFBF"/>
            </a:solidFill>
            <a:ln w="25400">
              <a:solidFill>
                <a:srgbClr val="000000"/>
              </a:solidFill>
              <a:miter lim="800000"/>
              <a:headEnd/>
              <a:tailEnd/>
            </a:ln>
          </p:spPr>
          <p:txBody>
            <a:bodyPr vert="horz" wrap="square" lIns="0" tIns="0" rIns="0" bIns="0" numCol="1" anchor="t" anchorCtr="0" compatLnSpc="1">
              <a:prstTxWarp prst="textNoShape">
                <a:avLst/>
              </a:prstTxWarp>
            </a:bodyPr>
            <a:lstStyle/>
            <a:p>
              <a:endParaRPr lang="en-GB"/>
            </a:p>
          </p:txBody>
        </p:sp>
        <p:sp>
          <p:nvSpPr>
            <p:cNvPr id="2052" name="Rectangle 4"/>
            <p:cNvSpPr>
              <a:spLocks/>
            </p:cNvSpPr>
            <p:nvPr/>
          </p:nvSpPr>
          <p:spPr bwMode="auto">
            <a:xfrm>
              <a:off x="9093" y="11562"/>
              <a:ext cx="1196" cy="855"/>
            </a:xfrm>
            <a:prstGeom prst="rect">
              <a:avLst/>
            </a:prstGeom>
            <a:noFill/>
            <a:ln w="12700">
              <a:noFill/>
              <a:miter lim="800000"/>
              <a:headEnd/>
              <a:tailEnd/>
            </a:ln>
          </p:spPr>
          <p:txBody>
            <a:bodyPr vert="horz" wrap="non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Times New Roman" pitchFamily="18" charset="0"/>
                  <a:cs typeface="Gill Sans"/>
                </a:rPr>
                <a:t>yes</a:t>
              </a:r>
              <a:endParaRPr kumimoji="0" lang="en-US" sz="1800" b="0" i="0" u="none" strike="noStrike" cap="none" normalizeH="0" baseline="0" smtClean="0">
                <a:ln>
                  <a:noFill/>
                </a:ln>
                <a:solidFill>
                  <a:schemeClr val="tx1"/>
                </a:solidFill>
                <a:effectLst/>
                <a:latin typeface="Arial" pitchFamily="34" charset="0"/>
              </a:endParaRPr>
            </a:p>
          </p:txBody>
        </p:sp>
        <p:sp>
          <p:nvSpPr>
            <p:cNvPr id="2051" name="AutoShape 3"/>
            <p:cNvSpPr>
              <a:spLocks noChangeArrowheads="1"/>
            </p:cNvSpPr>
            <p:nvPr/>
          </p:nvSpPr>
          <p:spPr bwMode="auto">
            <a:xfrm>
              <a:off x="12340" y="10249"/>
              <a:ext cx="2456" cy="1559"/>
            </a:xfrm>
            <a:prstGeom prst="rightArrow">
              <a:avLst>
                <a:gd name="adj1" fmla="val 50000"/>
                <a:gd name="adj2" fmla="val 39384"/>
              </a:avLst>
            </a:prstGeom>
            <a:solidFill>
              <a:srgbClr val="BFBFB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50" name="Text Box 2"/>
            <p:cNvSpPr txBox="1">
              <a:spLocks noChangeArrowheads="1"/>
            </p:cNvSpPr>
            <p:nvPr/>
          </p:nvSpPr>
          <p:spPr bwMode="auto">
            <a:xfrm>
              <a:off x="12938" y="10508"/>
              <a:ext cx="2153" cy="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no</a:t>
              </a:r>
              <a:endParaRPr kumimoji="0" lang="en-US" sz="1800" b="0" i="0" u="none" strike="noStrike" cap="none" normalizeH="0" baseline="0" smtClean="0">
                <a:ln>
                  <a:noFill/>
                </a:ln>
                <a:solidFill>
                  <a:schemeClr val="tx1"/>
                </a:solidFill>
                <a:effectLst/>
                <a:latin typeface="Arial" pitchFamily="34" charset="0"/>
              </a:endParaRPr>
            </a:p>
          </p:txBody>
        </p:sp>
      </p:grpSp>
      <p:sp>
        <p:nvSpPr>
          <p:cNvPr id="43" name="AutoShape 39"/>
          <p:cNvSpPr>
            <a:spLocks/>
          </p:cNvSpPr>
          <p:nvPr/>
        </p:nvSpPr>
        <p:spPr bwMode="auto">
          <a:xfrm>
            <a:off x="1547663" y="188640"/>
            <a:ext cx="4443091" cy="731273"/>
          </a:xfrm>
          <a:prstGeom prst="roundRect">
            <a:avLst>
              <a:gd name="adj" fmla="val 14148"/>
            </a:avLst>
          </a:prstGeom>
          <a:solidFill>
            <a:srgbClr val="BFBFBF"/>
          </a:solidFill>
          <a:ln w="25400">
            <a:solidFill>
              <a:srgbClr val="000000"/>
            </a:solidFill>
            <a:miter lim="800000"/>
            <a:headEnd/>
            <a:tailEnd/>
          </a:ln>
        </p:spPr>
        <p:txBody>
          <a:bodyPr vert="horz" wrap="square" lIns="0" tIns="0" rIns="0" bIns="0" numCol="1" anchor="t" anchorCtr="0" compatLnSpc="1">
            <a:prstTxWarp prst="textNoShape">
              <a:avLst/>
            </a:prstTxWarp>
          </a:bodyPr>
          <a:lstStyle/>
          <a:p>
            <a:endParaRPr lang="en-GB"/>
          </a:p>
        </p:txBody>
      </p:sp>
      <p:sp>
        <p:nvSpPr>
          <p:cNvPr id="44" name="AutoShape 25"/>
          <p:cNvSpPr>
            <a:spLocks/>
          </p:cNvSpPr>
          <p:nvPr/>
        </p:nvSpPr>
        <p:spPr bwMode="auto">
          <a:xfrm rot="5400000">
            <a:off x="3679985" y="995568"/>
            <a:ext cx="423263" cy="235900"/>
          </a:xfrm>
          <a:prstGeom prst="rightArrow">
            <a:avLst>
              <a:gd name="adj1" fmla="val 56000"/>
              <a:gd name="adj2" fmla="val 72222"/>
            </a:avLst>
          </a:prstGeom>
          <a:solidFill>
            <a:srgbClr val="BFBFBF"/>
          </a:solidFill>
          <a:ln w="25400">
            <a:solidFill>
              <a:srgbClr val="000000"/>
            </a:solidFill>
            <a:miter lim="800000"/>
            <a:headEnd/>
            <a:tailEnd/>
          </a:ln>
        </p:spPr>
        <p:txBody>
          <a:bodyPr vert="horz" wrap="square" lIns="0" tIns="0" rIns="0" bIns="0" numCol="1" anchor="t" anchorCtr="0" compatLnSpc="1">
            <a:prstTxWarp prst="textNoShape">
              <a:avLst/>
            </a:prstTxWarp>
          </a:bodyPr>
          <a:lstStyle/>
          <a:p>
            <a:endParaRPr lang="en-GB"/>
          </a:p>
        </p:txBody>
      </p:sp>
      <p:sp>
        <p:nvSpPr>
          <p:cNvPr id="45" name="Rectangle 27"/>
          <p:cNvSpPr>
            <a:spLocks/>
          </p:cNvSpPr>
          <p:nvPr/>
        </p:nvSpPr>
        <p:spPr bwMode="auto">
          <a:xfrm>
            <a:off x="1756364" y="317250"/>
            <a:ext cx="4013919" cy="246221"/>
          </a:xfrm>
          <a:prstGeom prst="rect">
            <a:avLst/>
          </a:prstGeom>
          <a:noFill/>
          <a:ln w="12700">
            <a:noFill/>
            <a:miter lim="800000"/>
            <a:headEnd/>
            <a:tailEnd/>
          </a:ln>
        </p:spPr>
        <p:txBody>
          <a:bodyPr vert="horz" wrap="non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pitchFamily="34" charset="0"/>
                <a:ea typeface="Times New Roman" pitchFamily="18" charset="0"/>
                <a:cs typeface="Gill Sans"/>
              </a:rPr>
              <a:t>Routine</a:t>
            </a:r>
            <a:r>
              <a:rPr kumimoji="0" lang="en-US" sz="1600" b="1" i="0" u="none" strike="noStrike" cap="none" normalizeH="0" dirty="0" smtClean="0">
                <a:ln>
                  <a:noFill/>
                </a:ln>
                <a:solidFill>
                  <a:srgbClr val="FFFFFF"/>
                </a:solidFill>
                <a:effectLst/>
                <a:latin typeface="Arial" pitchFamily="34" charset="0"/>
                <a:ea typeface="Times New Roman" pitchFamily="18" charset="0"/>
                <a:cs typeface="Gill Sans"/>
              </a:rPr>
              <a:t> enquiry re trauma and adversity</a:t>
            </a:r>
            <a:r>
              <a:rPr kumimoji="0" lang="en-US" sz="1000" b="1" i="0" u="none" strike="noStrike" cap="none" normalizeH="0" baseline="0" dirty="0" smtClean="0">
                <a:ln>
                  <a:noFill/>
                </a:ln>
                <a:solidFill>
                  <a:srgbClr val="FFFFFF"/>
                </a:solidFill>
                <a:effectLst/>
                <a:latin typeface="Arial" pitchFamily="34" charset="0"/>
                <a:ea typeface="Times New Roman" pitchFamily="18" charset="0"/>
                <a:cs typeface="Gill Sans"/>
              </a:rPr>
              <a:t>?</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endParaRPr lang="en-GB" dirty="0" smtClean="0"/>
          </a:p>
          <a:p>
            <a:endParaRPr lang="en-GB" dirty="0"/>
          </a:p>
        </p:txBody>
      </p:sp>
      <p:sp>
        <p:nvSpPr>
          <p:cNvPr id="5" name="Rectangle 4"/>
          <p:cNvSpPr/>
          <p:nvPr/>
        </p:nvSpPr>
        <p:spPr>
          <a:xfrm>
            <a:off x="251520" y="751344"/>
            <a:ext cx="8784976" cy="5170646"/>
          </a:xfrm>
          <a:prstGeom prst="rect">
            <a:avLst/>
          </a:prstGeom>
        </p:spPr>
        <p:txBody>
          <a:bodyPr wrap="square">
            <a:spAutoFit/>
          </a:bodyPr>
          <a:lstStyle/>
          <a:p>
            <a:r>
              <a:rPr lang="en-GB" sz="2400" b="1" dirty="0" smtClean="0"/>
              <a:t>Screening Guidance</a:t>
            </a:r>
          </a:p>
          <a:p>
            <a:r>
              <a:rPr lang="en-GB" sz="2400" b="1" dirty="0" smtClean="0"/>
              <a:t> </a:t>
            </a:r>
            <a:endParaRPr lang="en-GB" sz="2400" dirty="0"/>
          </a:p>
          <a:p>
            <a:r>
              <a:rPr lang="en-GB" sz="2400" dirty="0"/>
              <a:t>TEWV Trauma Leaflet ……………………………………………………………………..</a:t>
            </a:r>
          </a:p>
          <a:p>
            <a:r>
              <a:rPr lang="en-GB" sz="2400" dirty="0"/>
              <a:t>Department of Health Guidance ………………………………………………………….</a:t>
            </a:r>
          </a:p>
          <a:p>
            <a:r>
              <a:rPr lang="en-GB" sz="2400" dirty="0"/>
              <a:t>How to Contextualise Trauma …………………………………………………...……….</a:t>
            </a:r>
          </a:p>
          <a:p>
            <a:r>
              <a:rPr lang="en-GB" sz="2400" dirty="0"/>
              <a:t>Considerations when Dealing with Disclosure …….……………………………………</a:t>
            </a:r>
          </a:p>
          <a:p>
            <a:r>
              <a:rPr lang="en-GB" sz="2400" dirty="0"/>
              <a:t>Best Ways to React to Disclosure ………………………………………………………..</a:t>
            </a:r>
          </a:p>
          <a:p>
            <a:r>
              <a:rPr lang="en-GB" sz="2400" dirty="0"/>
              <a:t>Common Reactions to Disclosure and More Helpful Responses </a:t>
            </a:r>
            <a:r>
              <a:rPr lang="en-GB" dirty="0"/>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3637522" y="-2115616"/>
            <a:ext cx="15576986" cy="97356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548681"/>
            <a:ext cx="8579296" cy="5112568"/>
          </a:xfrm>
        </p:spPr>
        <p:txBody>
          <a:bodyPr>
            <a:normAutofit fontScale="77500" lnSpcReduction="20000"/>
          </a:bodyPr>
          <a:lstStyle/>
          <a:p>
            <a:r>
              <a:rPr lang="en-GB" sz="5100" b="1" dirty="0" smtClean="0"/>
              <a:t>Assessment Guidance</a:t>
            </a:r>
          </a:p>
          <a:p>
            <a:endParaRPr lang="en-GB" sz="3800" dirty="0"/>
          </a:p>
          <a:p>
            <a:r>
              <a:rPr lang="en-GB" sz="4400" dirty="0"/>
              <a:t>Trauma Screening </a:t>
            </a:r>
            <a:r>
              <a:rPr lang="en-GB" sz="4400" dirty="0" smtClean="0"/>
              <a:t>Questionnaire</a:t>
            </a:r>
            <a:endParaRPr lang="en-GB" sz="4400" dirty="0"/>
          </a:p>
          <a:p>
            <a:r>
              <a:rPr lang="en-GB" sz="4400" dirty="0"/>
              <a:t>Dissociative Experiences </a:t>
            </a:r>
            <a:r>
              <a:rPr lang="en-GB" sz="4400" dirty="0" smtClean="0"/>
              <a:t>Scale</a:t>
            </a:r>
          </a:p>
          <a:p>
            <a:r>
              <a:rPr lang="en-GB" sz="4400" dirty="0" smtClean="0"/>
              <a:t>Formulation </a:t>
            </a:r>
          </a:p>
          <a:p>
            <a:r>
              <a:rPr lang="en-GB" sz="4400" dirty="0" smtClean="0"/>
              <a:t>A </a:t>
            </a:r>
            <a:r>
              <a:rPr lang="en-GB" sz="4400" dirty="0"/>
              <a:t>Compassion  Focused Formulation of Traumatic </a:t>
            </a:r>
            <a:r>
              <a:rPr lang="en-GB" sz="4400" dirty="0" smtClean="0"/>
              <a:t>reactions</a:t>
            </a:r>
            <a:endParaRPr lang="en-GB" sz="4400" dirty="0"/>
          </a:p>
          <a:p>
            <a:r>
              <a:rPr lang="en-GB" sz="4400" dirty="0"/>
              <a:t>Diagnosis </a:t>
            </a:r>
            <a:endParaRPr lang="en-GB" sz="4400" dirty="0" smtClean="0"/>
          </a:p>
          <a:p>
            <a:r>
              <a:rPr lang="en-GB" sz="4400" dirty="0" smtClean="0"/>
              <a:t>Care </a:t>
            </a:r>
            <a:r>
              <a:rPr lang="en-GB" sz="4400" dirty="0"/>
              <a:t>Planning </a:t>
            </a:r>
            <a:endParaRPr lang="en-GB" sz="4400" dirty="0" smtClean="0"/>
          </a:p>
          <a:p>
            <a:r>
              <a:rPr lang="en-GB" sz="4400" dirty="0" smtClean="0"/>
              <a:t>Trauma Myths</a:t>
            </a:r>
            <a:endParaRPr lang="en-GB" dirty="0"/>
          </a:p>
        </p:txBody>
      </p:sp>
    </p:spTree>
    <p:extLst>
      <p:ext uri="{BB962C8B-B14F-4D97-AF65-F5344CB8AC3E}">
        <p14:creationId xmlns:p14="http://schemas.microsoft.com/office/powerpoint/2010/main" val="2837320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Compassionate formulation of trauma related survival mechanisms</a:t>
            </a:r>
            <a:endParaRPr lang="en-GB"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07" t="24038" r="29722" b="11218"/>
          <a:stretch/>
        </p:blipFill>
        <p:spPr bwMode="auto">
          <a:xfrm>
            <a:off x="323528" y="1758461"/>
            <a:ext cx="8323386" cy="4736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1583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9992" y="1600200"/>
            <a:ext cx="4186808" cy="4525963"/>
          </a:xfrm>
        </p:spPr>
        <p:txBody>
          <a:bodyPr/>
          <a:lstStyle/>
          <a:p>
            <a:pPr>
              <a:buNone/>
            </a:pPr>
            <a:r>
              <a:rPr lang="en-GB" dirty="0" smtClean="0"/>
              <a:t>Population: </a:t>
            </a:r>
            <a:r>
              <a:rPr lang="en-GB" dirty="0" smtClean="0"/>
              <a:t>1,800,000</a:t>
            </a:r>
            <a:endParaRPr lang="en-GB" dirty="0" smtClean="0"/>
          </a:p>
          <a:p>
            <a:pPr>
              <a:buNone/>
            </a:pPr>
            <a:r>
              <a:rPr lang="en-GB" dirty="0" smtClean="0"/>
              <a:t>Employees: </a:t>
            </a:r>
            <a:r>
              <a:rPr lang="en-GB" dirty="0" smtClean="0"/>
              <a:t>6,5</a:t>
            </a:r>
            <a:r>
              <a:rPr lang="en-GB" dirty="0" smtClean="0"/>
              <a:t>00</a:t>
            </a:r>
          </a:p>
          <a:p>
            <a:pPr>
              <a:buNone/>
            </a:pPr>
            <a:r>
              <a:rPr lang="en-GB" dirty="0" smtClean="0"/>
              <a:t>Turnover: £300million</a:t>
            </a:r>
            <a:endParaRPr lang="en-GB" dirty="0"/>
          </a:p>
        </p:txBody>
      </p:sp>
      <p:pic>
        <p:nvPicPr>
          <p:cNvPr id="50178" name="Picture 2" descr="http://www.map-of-uk.com/uk-map-720.jpg"/>
          <p:cNvPicPr>
            <a:picLocks noChangeAspect="1" noChangeArrowheads="1"/>
          </p:cNvPicPr>
          <p:nvPr/>
        </p:nvPicPr>
        <p:blipFill>
          <a:blip r:embed="rId2" cstate="print"/>
          <a:srcRect/>
          <a:stretch>
            <a:fillRect/>
          </a:stretch>
        </p:blipFill>
        <p:spPr bwMode="auto">
          <a:xfrm>
            <a:off x="179512" y="0"/>
            <a:ext cx="3638550" cy="5734050"/>
          </a:xfrm>
          <a:prstGeom prst="rect">
            <a:avLst/>
          </a:prstGeom>
          <a:noFill/>
        </p:spPr>
      </p:pic>
      <p:sp>
        <p:nvSpPr>
          <p:cNvPr id="5" name="Oval 4"/>
          <p:cNvSpPr/>
          <p:nvPr/>
        </p:nvSpPr>
        <p:spPr>
          <a:xfrm>
            <a:off x="2123728" y="2708920"/>
            <a:ext cx="864096"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65471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GB" sz="4400" b="1" dirty="0"/>
              <a:t>How do I get the person to engage?</a:t>
            </a:r>
            <a:endParaRPr lang="en-GB" sz="4400" dirty="0"/>
          </a:p>
          <a:p>
            <a:r>
              <a:rPr lang="en-GB" sz="4400" dirty="0"/>
              <a:t> </a:t>
            </a:r>
          </a:p>
          <a:p>
            <a:r>
              <a:rPr lang="en-GB" sz="4400" dirty="0"/>
              <a:t>Deliver services in a way that avoids unintentional harm or </a:t>
            </a:r>
            <a:r>
              <a:rPr lang="en-GB" sz="4400" dirty="0" err="1"/>
              <a:t>retraumatisation</a:t>
            </a:r>
            <a:r>
              <a:rPr lang="en-GB" sz="4400" dirty="0"/>
              <a:t> (</a:t>
            </a:r>
            <a:r>
              <a:rPr lang="en-GB" sz="4400" dirty="0" err="1"/>
              <a:t>Fallot</a:t>
            </a:r>
            <a:r>
              <a:rPr lang="en-GB" sz="4400" dirty="0"/>
              <a:t> and Harris, 2009) </a:t>
            </a:r>
          </a:p>
          <a:p>
            <a:r>
              <a:rPr lang="en-GB" sz="4400" dirty="0"/>
              <a:t> </a:t>
            </a:r>
          </a:p>
          <a:p>
            <a:r>
              <a:rPr lang="en-GB" sz="4400" dirty="0"/>
              <a:t>Allow the person as much control and choice as possible and help them review such choices (</a:t>
            </a:r>
            <a:r>
              <a:rPr lang="en-GB" sz="4400" dirty="0" err="1"/>
              <a:t>Markoff</a:t>
            </a:r>
            <a:r>
              <a:rPr lang="en-GB" sz="4400" dirty="0"/>
              <a:t> et al., 2005).</a:t>
            </a:r>
          </a:p>
          <a:p>
            <a:r>
              <a:rPr lang="en-GB" sz="4400" dirty="0"/>
              <a:t> </a:t>
            </a:r>
          </a:p>
          <a:p>
            <a:r>
              <a:rPr lang="en-GB" sz="4400" dirty="0"/>
              <a:t>Engage with the risky states of mind (Brand and Lowenstein, 2014).</a:t>
            </a:r>
          </a:p>
          <a:p>
            <a:endParaRPr lang="en-GB" sz="4400" dirty="0"/>
          </a:p>
        </p:txBody>
      </p:sp>
    </p:spTree>
    <p:extLst>
      <p:ext uri="{BB962C8B-B14F-4D97-AF65-F5344CB8AC3E}">
        <p14:creationId xmlns:p14="http://schemas.microsoft.com/office/powerpoint/2010/main" val="2556587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pPr marL="0" indent="0">
              <a:buNone/>
            </a:pPr>
            <a:r>
              <a:rPr lang="en-GB" sz="4400" b="1" dirty="0"/>
              <a:t>Basic </a:t>
            </a:r>
            <a:r>
              <a:rPr lang="en-GB" sz="4400" b="1" dirty="0" smtClean="0"/>
              <a:t>Psycho-Education</a:t>
            </a:r>
            <a:endParaRPr lang="en-GB" dirty="0"/>
          </a:p>
          <a:p>
            <a:r>
              <a:rPr lang="en-GB" dirty="0" smtClean="0"/>
              <a:t>Brain </a:t>
            </a:r>
            <a:r>
              <a:rPr lang="en-GB" dirty="0"/>
              <a:t>Leaflet </a:t>
            </a:r>
            <a:endParaRPr lang="en-GB" dirty="0" smtClean="0"/>
          </a:p>
          <a:p>
            <a:r>
              <a:rPr lang="en-GB" dirty="0" smtClean="0"/>
              <a:t>Threat </a:t>
            </a:r>
            <a:r>
              <a:rPr lang="en-GB" dirty="0"/>
              <a:t>Defences </a:t>
            </a:r>
            <a:endParaRPr lang="en-GB" dirty="0" smtClean="0"/>
          </a:p>
          <a:p>
            <a:r>
              <a:rPr lang="en-GB" dirty="0" smtClean="0"/>
              <a:t>Tracking </a:t>
            </a:r>
            <a:r>
              <a:rPr lang="en-GB" dirty="0"/>
              <a:t>Reactions </a:t>
            </a:r>
            <a:endParaRPr lang="en-GB" dirty="0" smtClean="0"/>
          </a:p>
          <a:p>
            <a:r>
              <a:rPr lang="en-GB" dirty="0" smtClean="0"/>
              <a:t>Dissociation </a:t>
            </a:r>
          </a:p>
          <a:p>
            <a:r>
              <a:rPr lang="en-GB" dirty="0" smtClean="0"/>
              <a:t>Hearing </a:t>
            </a:r>
            <a:r>
              <a:rPr lang="en-GB" dirty="0"/>
              <a:t>Voices </a:t>
            </a:r>
            <a:r>
              <a:rPr lang="en-GB" dirty="0" smtClean="0"/>
              <a:t>.</a:t>
            </a:r>
            <a:endParaRPr lang="en-GB" dirty="0"/>
          </a:p>
          <a:p>
            <a:r>
              <a:rPr lang="en-GB" dirty="0"/>
              <a:t>Breaking Free </a:t>
            </a:r>
            <a:endParaRPr lang="en-GB" dirty="0" smtClean="0"/>
          </a:p>
          <a:p>
            <a:r>
              <a:rPr lang="en-GB" dirty="0" smtClean="0"/>
              <a:t>Attachment</a:t>
            </a:r>
            <a:r>
              <a:rPr lang="en-GB" dirty="0"/>
              <a:t>, Relationships and </a:t>
            </a:r>
            <a:r>
              <a:rPr lang="en-GB" dirty="0" smtClean="0"/>
              <a:t>Trauma</a:t>
            </a:r>
          </a:p>
          <a:p>
            <a:r>
              <a:rPr lang="en-GB" dirty="0" smtClean="0"/>
              <a:t>Managing flashbacks </a:t>
            </a:r>
            <a:r>
              <a:rPr lang="en-GB" dirty="0"/>
              <a:t> </a:t>
            </a:r>
          </a:p>
        </p:txBody>
      </p:sp>
    </p:spTree>
    <p:extLst>
      <p:ext uri="{BB962C8B-B14F-4D97-AF65-F5344CB8AC3E}">
        <p14:creationId xmlns:p14="http://schemas.microsoft.com/office/powerpoint/2010/main" val="8323944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75646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images.elephantjournal.com/wp-content/uploads/2011/08/amygdala-hippocampu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8730" y="1400810"/>
            <a:ext cx="4066540" cy="4056380"/>
          </a:xfrm>
          <a:prstGeom prst="rect">
            <a:avLst/>
          </a:prstGeom>
          <a:noFill/>
        </p:spPr>
      </p:pic>
    </p:spTree>
    <p:extLst>
      <p:ext uri="{BB962C8B-B14F-4D97-AF65-F5344CB8AC3E}">
        <p14:creationId xmlns:p14="http://schemas.microsoft.com/office/powerpoint/2010/main" val="34044077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tabletmag.com/wp-content/uploads/voices-700.jpg"/>
          <p:cNvPicPr/>
          <p:nvPr/>
        </p:nvPicPr>
        <p:blipFill>
          <a:blip r:embed="rId2" cstate="print"/>
          <a:srcRect/>
          <a:stretch>
            <a:fillRect/>
          </a:stretch>
        </p:blipFill>
        <p:spPr bwMode="auto">
          <a:xfrm>
            <a:off x="2202180" y="2000250"/>
            <a:ext cx="4739640" cy="2857500"/>
          </a:xfrm>
          <a:prstGeom prst="rect">
            <a:avLst/>
          </a:prstGeom>
          <a:noFill/>
          <a:ln w="9525">
            <a:noFill/>
            <a:miter lim="800000"/>
            <a:headEnd/>
            <a:tailEnd/>
          </a:ln>
        </p:spPr>
      </p:pic>
    </p:spTree>
    <p:extLst>
      <p:ext uri="{BB962C8B-B14F-4D97-AF65-F5344CB8AC3E}">
        <p14:creationId xmlns:p14="http://schemas.microsoft.com/office/powerpoint/2010/main" val="24022762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8640"/>
            <a:ext cx="8219256" cy="5937523"/>
          </a:xfrm>
        </p:spPr>
        <p:txBody>
          <a:bodyPr>
            <a:normAutofit fontScale="40000" lnSpcReduction="20000"/>
          </a:bodyPr>
          <a:lstStyle/>
          <a:p>
            <a:r>
              <a:rPr lang="en-GB" sz="8000" b="1" dirty="0"/>
              <a:t>A Therapeutic Framework for Recovery </a:t>
            </a:r>
            <a:endParaRPr lang="en-GB" sz="8000" dirty="0"/>
          </a:p>
          <a:p>
            <a:r>
              <a:rPr lang="en-GB" sz="5100" dirty="0"/>
              <a:t>Principles of </a:t>
            </a:r>
            <a:r>
              <a:rPr lang="en-GB" sz="5100" dirty="0" smtClean="0"/>
              <a:t>Service</a:t>
            </a:r>
            <a:endParaRPr lang="en-GB" sz="5100" dirty="0"/>
          </a:p>
          <a:p>
            <a:r>
              <a:rPr lang="en-GB" sz="5100" dirty="0"/>
              <a:t>A Phased Model of recovery </a:t>
            </a:r>
          </a:p>
          <a:p>
            <a:r>
              <a:rPr lang="en-GB" sz="5100" dirty="0"/>
              <a:t>Skills and Strategies for Working with trauma </a:t>
            </a:r>
          </a:p>
          <a:p>
            <a:r>
              <a:rPr lang="en-GB" sz="5100" dirty="0"/>
              <a:t>‘Five Gold Threads’  – Trauma Focused </a:t>
            </a:r>
            <a:r>
              <a:rPr lang="en-GB" sz="5100" dirty="0" smtClean="0"/>
              <a:t>Work</a:t>
            </a:r>
            <a:endParaRPr lang="en-GB" sz="5100" dirty="0"/>
          </a:p>
          <a:p>
            <a:r>
              <a:rPr lang="en-GB" sz="5000" dirty="0"/>
              <a:t>False Memories</a:t>
            </a:r>
            <a:r>
              <a:rPr lang="en-GB" sz="2800" dirty="0"/>
              <a:t> </a:t>
            </a:r>
            <a:endParaRPr lang="en-GB" sz="2800" dirty="0" smtClean="0"/>
          </a:p>
          <a:p>
            <a:r>
              <a:rPr lang="en-GB" sz="5100" dirty="0" smtClean="0"/>
              <a:t>Ethical Issues</a:t>
            </a:r>
            <a:endParaRPr lang="en-GB" sz="5100" dirty="0"/>
          </a:p>
          <a:p>
            <a:r>
              <a:rPr lang="en-GB" sz="5100" dirty="0"/>
              <a:t>Addressing </a:t>
            </a:r>
            <a:r>
              <a:rPr lang="en-GB" sz="5100" dirty="0" smtClean="0"/>
              <a:t>Dissociation</a:t>
            </a:r>
            <a:endParaRPr lang="en-GB" sz="5100" dirty="0"/>
          </a:p>
          <a:p>
            <a:r>
              <a:rPr lang="en-GB" sz="5100" dirty="0"/>
              <a:t>Mindfulness and Grounding </a:t>
            </a:r>
            <a:r>
              <a:rPr lang="en-GB" sz="5100" dirty="0" smtClean="0"/>
              <a:t>Strategies</a:t>
            </a:r>
            <a:endParaRPr lang="en-GB" sz="5100" dirty="0"/>
          </a:p>
          <a:p>
            <a:r>
              <a:rPr lang="en-GB" sz="5100" dirty="0"/>
              <a:t>Mindfulness </a:t>
            </a:r>
            <a:r>
              <a:rPr lang="en-GB" sz="5100" dirty="0" smtClean="0"/>
              <a:t>Exercises</a:t>
            </a:r>
            <a:endParaRPr lang="en-GB" sz="5100" dirty="0"/>
          </a:p>
          <a:p>
            <a:r>
              <a:rPr lang="en-GB" sz="5100" dirty="0"/>
              <a:t>Grounding </a:t>
            </a:r>
            <a:r>
              <a:rPr lang="en-GB" sz="5100" dirty="0" smtClean="0"/>
              <a:t>Box</a:t>
            </a:r>
            <a:endParaRPr lang="en-GB" sz="5100" dirty="0"/>
          </a:p>
          <a:p>
            <a:r>
              <a:rPr lang="en-GB" sz="5100" dirty="0"/>
              <a:t>Working with Dissociative </a:t>
            </a:r>
            <a:r>
              <a:rPr lang="en-GB" sz="5100" dirty="0" smtClean="0"/>
              <a:t>Separation</a:t>
            </a:r>
            <a:endParaRPr lang="en-GB" sz="5100" dirty="0"/>
          </a:p>
          <a:p>
            <a:r>
              <a:rPr lang="en-GB" sz="5100" dirty="0"/>
              <a:t>Dealing with Disintegration of </a:t>
            </a:r>
            <a:r>
              <a:rPr lang="en-GB" sz="5100" dirty="0" smtClean="0"/>
              <a:t>Mind</a:t>
            </a:r>
            <a:endParaRPr lang="en-GB" sz="5100" dirty="0"/>
          </a:p>
          <a:p>
            <a:r>
              <a:rPr lang="en-GB" sz="5100" dirty="0" smtClean="0"/>
              <a:t>Therapeutic </a:t>
            </a:r>
            <a:r>
              <a:rPr lang="en-GB" sz="5100" dirty="0"/>
              <a:t>Relationship Issues </a:t>
            </a:r>
          </a:p>
          <a:p>
            <a:r>
              <a:rPr lang="en-GB" sz="5100" dirty="0"/>
              <a:t>Relationship Dyads Following Trauma </a:t>
            </a:r>
          </a:p>
          <a:p>
            <a:r>
              <a:rPr lang="en-GB" sz="5100" dirty="0"/>
              <a:t>Building a Positive Therapeutic </a:t>
            </a:r>
            <a:r>
              <a:rPr lang="en-GB" sz="5100" dirty="0" smtClean="0"/>
              <a:t>Relationship</a:t>
            </a:r>
            <a:endParaRPr lang="en-GB" sz="5100" dirty="0"/>
          </a:p>
          <a:p>
            <a:r>
              <a:rPr lang="en-GB" sz="5100" dirty="0"/>
              <a:t>Adapting Diagnostic Pathways </a:t>
            </a:r>
          </a:p>
          <a:p>
            <a:r>
              <a:rPr lang="en-GB" sz="5100" dirty="0"/>
              <a:t>Good Practice Tips  </a:t>
            </a:r>
            <a:r>
              <a:rPr lang="en-GB" dirty="0"/>
              <a:t> </a:t>
            </a:r>
          </a:p>
        </p:txBody>
      </p:sp>
    </p:spTree>
    <p:extLst>
      <p:ext uri="{BB962C8B-B14F-4D97-AF65-F5344CB8AC3E}">
        <p14:creationId xmlns:p14="http://schemas.microsoft.com/office/powerpoint/2010/main" val="34843426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4400" b="1" dirty="0"/>
              <a:t>Staff Well-being</a:t>
            </a:r>
            <a:endParaRPr lang="en-GB" sz="4400" dirty="0"/>
          </a:p>
          <a:p>
            <a:r>
              <a:rPr lang="en-GB" dirty="0" smtClean="0"/>
              <a:t>…….……………………………………………………………………..</a:t>
            </a:r>
            <a:endParaRPr lang="en-GB" dirty="0"/>
          </a:p>
          <a:p>
            <a:endParaRPr lang="en-GB" dirty="0"/>
          </a:p>
        </p:txBody>
      </p:sp>
    </p:spTree>
    <p:extLst>
      <p:ext uri="{BB962C8B-B14F-4D97-AF65-F5344CB8AC3E}">
        <p14:creationId xmlns:p14="http://schemas.microsoft.com/office/powerpoint/2010/main" val="37135860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rIns="35717">
            <a:normAutofit/>
          </a:bodyPr>
          <a:lstStyle/>
          <a:p>
            <a:pPr eaLnBrk="1" hangingPunct="1"/>
            <a:r>
              <a:rPr lang="en-US" sz="4400" dirty="0" smtClean="0"/>
              <a:t>Phased Therapy Model</a:t>
            </a:r>
          </a:p>
        </p:txBody>
      </p:sp>
      <p:sp>
        <p:nvSpPr>
          <p:cNvPr id="24579" name="AutoShape 3"/>
          <p:cNvSpPr>
            <a:spLocks/>
          </p:cNvSpPr>
          <p:nvPr/>
        </p:nvSpPr>
        <p:spPr bwMode="auto">
          <a:xfrm rot="10800000">
            <a:off x="1000125" y="3973513"/>
            <a:ext cx="6894513" cy="1697037"/>
          </a:xfrm>
          <a:prstGeom prst="rtTriangle">
            <a:avLst/>
          </a:prstGeom>
          <a:solidFill>
            <a:schemeClr val="accent1"/>
          </a:solidFill>
          <a:ln w="25400">
            <a:solidFill>
              <a:srgbClr val="E6F37D"/>
            </a:solidFill>
            <a:miter lim="800000"/>
            <a:headEnd/>
            <a:tailEnd/>
          </a:ln>
        </p:spPr>
        <p:txBody>
          <a:bodyPr lIns="0" tIns="0" rIns="0" bIns="0"/>
          <a:lstStyle/>
          <a:p>
            <a:endParaRPr lang="en-GB"/>
          </a:p>
        </p:txBody>
      </p:sp>
      <p:sp>
        <p:nvSpPr>
          <p:cNvPr id="24580" name="Oval 4"/>
          <p:cNvSpPr>
            <a:spLocks/>
          </p:cNvSpPr>
          <p:nvPr/>
        </p:nvSpPr>
        <p:spPr bwMode="auto">
          <a:xfrm>
            <a:off x="4830763" y="4160838"/>
            <a:ext cx="295275" cy="295275"/>
          </a:xfrm>
          <a:prstGeom prst="ellipse">
            <a:avLst/>
          </a:prstGeom>
          <a:solidFill>
            <a:srgbClr val="FF2712"/>
          </a:solidFill>
          <a:ln w="25400">
            <a:solidFill>
              <a:schemeClr val="tx1"/>
            </a:solidFill>
            <a:miter lim="800000"/>
            <a:headEnd/>
            <a:tailEnd/>
          </a:ln>
        </p:spPr>
        <p:txBody>
          <a:bodyPr lIns="0" tIns="0" rIns="0" bIns="0"/>
          <a:lstStyle/>
          <a:p>
            <a:endParaRPr lang="en-GB"/>
          </a:p>
        </p:txBody>
      </p:sp>
      <p:sp>
        <p:nvSpPr>
          <p:cNvPr id="24581" name="Oval 5"/>
          <p:cNvSpPr>
            <a:spLocks/>
          </p:cNvSpPr>
          <p:nvPr/>
        </p:nvSpPr>
        <p:spPr bwMode="auto">
          <a:xfrm>
            <a:off x="5241925" y="5197475"/>
            <a:ext cx="169863" cy="150813"/>
          </a:xfrm>
          <a:prstGeom prst="ellipse">
            <a:avLst/>
          </a:prstGeom>
          <a:solidFill>
            <a:srgbClr val="FF2712"/>
          </a:solidFill>
          <a:ln w="25400">
            <a:solidFill>
              <a:schemeClr val="tx1"/>
            </a:solidFill>
            <a:miter lim="800000"/>
            <a:headEnd/>
            <a:tailEnd/>
          </a:ln>
        </p:spPr>
        <p:txBody>
          <a:bodyPr lIns="0" tIns="0" rIns="0" bIns="0"/>
          <a:lstStyle/>
          <a:p>
            <a:endParaRPr lang="en-GB"/>
          </a:p>
        </p:txBody>
      </p:sp>
      <p:sp>
        <p:nvSpPr>
          <p:cNvPr id="24582" name="Oval 6"/>
          <p:cNvSpPr>
            <a:spLocks/>
          </p:cNvSpPr>
          <p:nvPr/>
        </p:nvSpPr>
        <p:spPr bwMode="auto">
          <a:xfrm>
            <a:off x="5830888" y="4554538"/>
            <a:ext cx="339725" cy="330200"/>
          </a:xfrm>
          <a:prstGeom prst="ellipse">
            <a:avLst/>
          </a:prstGeom>
          <a:solidFill>
            <a:srgbClr val="FF2712"/>
          </a:solidFill>
          <a:ln w="25400">
            <a:solidFill>
              <a:schemeClr val="tx1"/>
            </a:solidFill>
            <a:miter lim="800000"/>
            <a:headEnd/>
            <a:tailEnd/>
          </a:ln>
        </p:spPr>
        <p:txBody>
          <a:bodyPr lIns="0" tIns="0" rIns="0" bIns="0"/>
          <a:lstStyle/>
          <a:p>
            <a:endParaRPr lang="en-GB"/>
          </a:p>
        </p:txBody>
      </p:sp>
      <p:sp>
        <p:nvSpPr>
          <p:cNvPr id="24583" name="Oval 7"/>
          <p:cNvSpPr>
            <a:spLocks/>
          </p:cNvSpPr>
          <p:nvPr/>
        </p:nvSpPr>
        <p:spPr bwMode="auto">
          <a:xfrm>
            <a:off x="3465513" y="4037013"/>
            <a:ext cx="338137" cy="330200"/>
          </a:xfrm>
          <a:prstGeom prst="ellipse">
            <a:avLst/>
          </a:prstGeom>
          <a:solidFill>
            <a:srgbClr val="FF2712"/>
          </a:solidFill>
          <a:ln w="25400">
            <a:solidFill>
              <a:schemeClr val="tx1"/>
            </a:solidFill>
            <a:miter lim="800000"/>
            <a:headEnd/>
            <a:tailEnd/>
          </a:ln>
        </p:spPr>
        <p:txBody>
          <a:bodyPr lIns="0" tIns="0" rIns="0" bIns="0"/>
          <a:lstStyle/>
          <a:p>
            <a:endParaRPr lang="en-GB"/>
          </a:p>
        </p:txBody>
      </p:sp>
      <p:sp>
        <p:nvSpPr>
          <p:cNvPr id="24584" name="Oval 8"/>
          <p:cNvSpPr>
            <a:spLocks/>
          </p:cNvSpPr>
          <p:nvPr/>
        </p:nvSpPr>
        <p:spPr bwMode="auto">
          <a:xfrm>
            <a:off x="6357938" y="4929188"/>
            <a:ext cx="187325" cy="152400"/>
          </a:xfrm>
          <a:prstGeom prst="ellipse">
            <a:avLst/>
          </a:prstGeom>
          <a:solidFill>
            <a:srgbClr val="FF2712"/>
          </a:solidFill>
          <a:ln w="25400">
            <a:solidFill>
              <a:schemeClr val="tx1"/>
            </a:solidFill>
            <a:miter lim="800000"/>
            <a:headEnd/>
            <a:tailEnd/>
          </a:ln>
        </p:spPr>
        <p:txBody>
          <a:bodyPr lIns="0" tIns="0" rIns="0" bIns="0"/>
          <a:lstStyle/>
          <a:p>
            <a:endParaRPr lang="en-GB"/>
          </a:p>
        </p:txBody>
      </p:sp>
      <p:sp>
        <p:nvSpPr>
          <p:cNvPr id="24585" name="Rectangle 9"/>
          <p:cNvSpPr>
            <a:spLocks/>
          </p:cNvSpPr>
          <p:nvPr/>
        </p:nvSpPr>
        <p:spPr bwMode="auto">
          <a:xfrm>
            <a:off x="2074863" y="2085975"/>
            <a:ext cx="2005012" cy="461963"/>
          </a:xfrm>
          <a:prstGeom prst="rect">
            <a:avLst/>
          </a:prstGeom>
          <a:noFill/>
          <a:ln w="12700">
            <a:noFill/>
            <a:miter lim="800000"/>
            <a:headEnd/>
            <a:tailEnd/>
          </a:ln>
        </p:spPr>
        <p:txBody>
          <a:bodyPr wrap="none" lIns="0" tIns="0" rIns="0" bIns="0" anchor="ctr">
            <a:spAutoFit/>
          </a:bodyPr>
          <a:lstStyle/>
          <a:p>
            <a:pPr algn="ctr"/>
            <a:r>
              <a:rPr lang="en-US" sz="3000">
                <a:latin typeface="Gill Sans" charset="0"/>
                <a:sym typeface="Gill Sans" charset="0"/>
              </a:rPr>
              <a:t>stabilisation</a:t>
            </a:r>
          </a:p>
        </p:txBody>
      </p:sp>
      <p:sp>
        <p:nvSpPr>
          <p:cNvPr id="24586" name="Rectangle 10"/>
          <p:cNvSpPr>
            <a:spLocks/>
          </p:cNvSpPr>
          <p:nvPr/>
        </p:nvSpPr>
        <p:spPr bwMode="auto">
          <a:xfrm>
            <a:off x="1981200" y="2613025"/>
            <a:ext cx="3567113" cy="461963"/>
          </a:xfrm>
          <a:prstGeom prst="rect">
            <a:avLst/>
          </a:prstGeom>
          <a:noFill/>
          <a:ln w="12700">
            <a:noFill/>
            <a:miter lim="800000"/>
            <a:headEnd/>
            <a:tailEnd/>
          </a:ln>
        </p:spPr>
        <p:txBody>
          <a:bodyPr wrap="none" lIns="0" tIns="0" rIns="0" bIns="0" anchor="ctr">
            <a:spAutoFit/>
          </a:bodyPr>
          <a:lstStyle/>
          <a:p>
            <a:pPr algn="ctr"/>
            <a:r>
              <a:rPr lang="en-US" sz="3000">
                <a:latin typeface="Gill Sans" charset="0"/>
                <a:sym typeface="Gill Sans" charset="0"/>
              </a:rPr>
              <a:t>trauma focused work</a:t>
            </a:r>
          </a:p>
        </p:txBody>
      </p:sp>
      <p:sp>
        <p:nvSpPr>
          <p:cNvPr id="24587" name="Rectangle 11"/>
          <p:cNvSpPr>
            <a:spLocks/>
          </p:cNvSpPr>
          <p:nvPr/>
        </p:nvSpPr>
        <p:spPr bwMode="auto">
          <a:xfrm>
            <a:off x="2073275" y="3122613"/>
            <a:ext cx="2238375" cy="461962"/>
          </a:xfrm>
          <a:prstGeom prst="rect">
            <a:avLst/>
          </a:prstGeom>
          <a:noFill/>
          <a:ln w="12700">
            <a:noFill/>
            <a:miter lim="800000"/>
            <a:headEnd/>
            <a:tailEnd/>
          </a:ln>
        </p:spPr>
        <p:txBody>
          <a:bodyPr wrap="none" lIns="0" tIns="0" rIns="0" bIns="0" anchor="ctr">
            <a:spAutoFit/>
          </a:bodyPr>
          <a:lstStyle/>
          <a:p>
            <a:pPr algn="ctr"/>
            <a:r>
              <a:rPr lang="en-US" sz="3000" dirty="0">
                <a:latin typeface="Gill Sans" charset="0"/>
                <a:sym typeface="Gill Sans" charset="0"/>
              </a:rPr>
              <a:t>consolidation</a:t>
            </a:r>
          </a:p>
        </p:txBody>
      </p:sp>
      <p:sp>
        <p:nvSpPr>
          <p:cNvPr id="24588" name="AutoShape 12"/>
          <p:cNvSpPr>
            <a:spLocks/>
          </p:cNvSpPr>
          <p:nvPr/>
        </p:nvSpPr>
        <p:spPr bwMode="auto">
          <a:xfrm>
            <a:off x="1517650" y="2125663"/>
            <a:ext cx="428625" cy="339725"/>
          </a:xfrm>
          <a:prstGeom prst="triangle">
            <a:avLst>
              <a:gd name="adj" fmla="val 50000"/>
            </a:avLst>
          </a:prstGeom>
          <a:solidFill>
            <a:srgbClr val="47CCFC"/>
          </a:solidFill>
          <a:ln w="25400">
            <a:solidFill>
              <a:srgbClr val="47CCFC"/>
            </a:solidFill>
            <a:miter lim="800000"/>
            <a:headEnd/>
            <a:tailEnd/>
          </a:ln>
        </p:spPr>
        <p:txBody>
          <a:bodyPr lIns="0" tIns="0" rIns="0" bIns="0"/>
          <a:lstStyle/>
          <a:p>
            <a:endParaRPr lang="en-GB"/>
          </a:p>
        </p:txBody>
      </p:sp>
      <p:sp>
        <p:nvSpPr>
          <p:cNvPr id="24589" name="AutoShape 13"/>
          <p:cNvSpPr>
            <a:spLocks/>
          </p:cNvSpPr>
          <p:nvPr/>
        </p:nvSpPr>
        <p:spPr bwMode="auto">
          <a:xfrm>
            <a:off x="1482725" y="3179763"/>
            <a:ext cx="500063" cy="365125"/>
          </a:xfrm>
          <a:prstGeom prst="triangle">
            <a:avLst>
              <a:gd name="adj" fmla="val 50000"/>
            </a:avLst>
          </a:prstGeom>
          <a:solidFill>
            <a:schemeClr val="accent1"/>
          </a:solidFill>
          <a:ln w="25400">
            <a:solidFill>
              <a:srgbClr val="E6F37D"/>
            </a:solidFill>
            <a:miter lim="800000"/>
            <a:headEnd/>
            <a:tailEnd/>
          </a:ln>
        </p:spPr>
        <p:txBody>
          <a:bodyPr lIns="0" tIns="0" rIns="0" bIns="0"/>
          <a:lstStyle/>
          <a:p>
            <a:endParaRPr lang="en-GB"/>
          </a:p>
        </p:txBody>
      </p:sp>
      <p:sp>
        <p:nvSpPr>
          <p:cNvPr id="24590" name="Oval 14"/>
          <p:cNvSpPr>
            <a:spLocks/>
          </p:cNvSpPr>
          <p:nvPr/>
        </p:nvSpPr>
        <p:spPr bwMode="auto">
          <a:xfrm>
            <a:off x="1562100" y="2697163"/>
            <a:ext cx="339725" cy="293687"/>
          </a:xfrm>
          <a:prstGeom prst="ellipse">
            <a:avLst/>
          </a:prstGeom>
          <a:solidFill>
            <a:srgbClr val="FF2712"/>
          </a:solidFill>
          <a:ln w="25400">
            <a:solidFill>
              <a:schemeClr val="tx1"/>
            </a:solidFill>
            <a:miter lim="800000"/>
            <a:headEnd/>
            <a:tailEnd/>
          </a:ln>
        </p:spPr>
        <p:txBody>
          <a:bodyPr lIns="0" tIns="0" rIns="0" bIns="0"/>
          <a:lstStyle/>
          <a:p>
            <a:endParaRPr lang="en-GB"/>
          </a:p>
        </p:txBody>
      </p:sp>
      <p:sp>
        <p:nvSpPr>
          <p:cNvPr id="24591" name="AutoShape 15"/>
          <p:cNvSpPr>
            <a:spLocks/>
          </p:cNvSpPr>
          <p:nvPr/>
        </p:nvSpPr>
        <p:spPr bwMode="auto">
          <a:xfrm>
            <a:off x="803275" y="3527425"/>
            <a:ext cx="7180263" cy="2241550"/>
          </a:xfrm>
          <a:prstGeom prst="rtTriangle">
            <a:avLst/>
          </a:prstGeom>
          <a:solidFill>
            <a:srgbClr val="47CCFC"/>
          </a:solidFill>
          <a:ln w="25400">
            <a:solidFill>
              <a:srgbClr val="47CCFC"/>
            </a:solidFill>
            <a:miter lim="800000"/>
            <a:headEnd/>
            <a:tailEnd/>
          </a:ln>
        </p:spPr>
        <p:txBody>
          <a:bodyPr lIns="0" tIns="0" rIns="0" bIns="0"/>
          <a:lstStyle/>
          <a:p>
            <a:endParaRPr lang="en-GB"/>
          </a:p>
        </p:txBody>
      </p:sp>
      <p:sp>
        <p:nvSpPr>
          <p:cNvPr id="24592" name="Rectangle 16"/>
          <p:cNvSpPr>
            <a:spLocks/>
          </p:cNvSpPr>
          <p:nvPr/>
        </p:nvSpPr>
        <p:spPr bwMode="auto">
          <a:xfrm>
            <a:off x="7092950" y="3789363"/>
            <a:ext cx="1214438" cy="2143125"/>
          </a:xfrm>
          <a:prstGeom prst="rect">
            <a:avLst/>
          </a:prstGeom>
          <a:solidFill>
            <a:srgbClr val="FFFFFF"/>
          </a:solidFill>
          <a:ln w="25400">
            <a:solidFill>
              <a:schemeClr val="tx1">
                <a:alpha val="0"/>
              </a:schemeClr>
            </a:solidFill>
            <a:miter lim="800000"/>
            <a:headEnd/>
            <a:tailEnd/>
          </a:ln>
        </p:spPr>
        <p:txBody>
          <a:bodyPr lIns="0" tIns="0" rIns="0" bIns="0"/>
          <a:lstStyle/>
          <a:p>
            <a:endParaRPr lang="en-GB"/>
          </a:p>
        </p:txBody>
      </p:sp>
      <p:sp>
        <p:nvSpPr>
          <p:cNvPr id="24593" name="Rectangle 17"/>
          <p:cNvSpPr>
            <a:spLocks/>
          </p:cNvSpPr>
          <p:nvPr/>
        </p:nvSpPr>
        <p:spPr bwMode="auto">
          <a:xfrm>
            <a:off x="608013" y="3625850"/>
            <a:ext cx="1928812" cy="312738"/>
          </a:xfrm>
          <a:prstGeom prst="rect">
            <a:avLst/>
          </a:prstGeom>
          <a:solidFill>
            <a:srgbClr val="FFFFFF"/>
          </a:solidFill>
          <a:ln w="25400">
            <a:solidFill>
              <a:srgbClr val="FFFFFF"/>
            </a:solidFill>
            <a:miter lim="800000"/>
            <a:headEnd/>
            <a:tailEnd/>
          </a:ln>
        </p:spPr>
        <p:txBody>
          <a:bodyPr lIns="0" tIns="0" rIns="0" bIns="0"/>
          <a:lstStyle/>
          <a:p>
            <a:endParaRPr lang="en-GB"/>
          </a:p>
        </p:txBody>
      </p:sp>
      <p:sp>
        <p:nvSpPr>
          <p:cNvPr id="24594" name="AutoShape 18"/>
          <p:cNvSpPr>
            <a:spLocks/>
          </p:cNvSpPr>
          <p:nvPr/>
        </p:nvSpPr>
        <p:spPr bwMode="auto">
          <a:xfrm>
            <a:off x="522288" y="3024188"/>
            <a:ext cx="892175" cy="892175"/>
          </a:xfrm>
          <a:prstGeom prst="rtTriangle">
            <a:avLst/>
          </a:prstGeom>
          <a:solidFill>
            <a:srgbClr val="FFFFFF"/>
          </a:solidFill>
          <a:ln w="25400">
            <a:solidFill>
              <a:srgbClr val="FFFFFF"/>
            </a:solidFill>
            <a:miter lim="800000"/>
            <a:headEnd/>
            <a:tailEnd/>
          </a:ln>
        </p:spPr>
        <p:txBody>
          <a:bodyPr lIns="0" tIns="0" rIns="0" bIns="0"/>
          <a:lstStyle/>
          <a:p>
            <a:endParaRPr lang="en-GB"/>
          </a:p>
        </p:txBody>
      </p:sp>
      <p:sp>
        <p:nvSpPr>
          <p:cNvPr id="24595" name="Oval 19"/>
          <p:cNvSpPr>
            <a:spLocks/>
          </p:cNvSpPr>
          <p:nvPr/>
        </p:nvSpPr>
        <p:spPr bwMode="auto">
          <a:xfrm>
            <a:off x="3884613" y="4946650"/>
            <a:ext cx="793750" cy="723900"/>
          </a:xfrm>
          <a:prstGeom prst="ellipse">
            <a:avLst/>
          </a:prstGeom>
          <a:solidFill>
            <a:srgbClr val="FF2712"/>
          </a:solidFill>
          <a:ln w="25400">
            <a:solidFill>
              <a:schemeClr val="tx1"/>
            </a:solidFill>
            <a:miter lim="800000"/>
            <a:headEnd/>
            <a:tailEnd/>
          </a:ln>
        </p:spPr>
        <p:txBody>
          <a:bodyPr lIns="0" tIns="0" rIns="0" bIns="0"/>
          <a:lstStyle/>
          <a:p>
            <a:endParaRPr lang="en-GB"/>
          </a:p>
        </p:txBody>
      </p:sp>
      <p:sp>
        <p:nvSpPr>
          <p:cNvPr id="24596" name="Oval 20"/>
          <p:cNvSpPr>
            <a:spLocks/>
          </p:cNvSpPr>
          <p:nvPr/>
        </p:nvSpPr>
        <p:spPr bwMode="auto">
          <a:xfrm>
            <a:off x="1465263" y="4527550"/>
            <a:ext cx="204787" cy="196850"/>
          </a:xfrm>
          <a:prstGeom prst="ellipse">
            <a:avLst/>
          </a:prstGeom>
          <a:solidFill>
            <a:srgbClr val="FF2712"/>
          </a:solidFill>
          <a:ln w="25400">
            <a:solidFill>
              <a:schemeClr val="tx1"/>
            </a:solidFill>
            <a:miter lim="800000"/>
            <a:headEnd/>
            <a:tailEnd/>
          </a:ln>
        </p:spPr>
        <p:txBody>
          <a:bodyPr lIns="0" tIns="0" rIns="0" bIns="0"/>
          <a:lstStyle/>
          <a:p>
            <a:endParaRPr lang="en-GB"/>
          </a:p>
        </p:txBody>
      </p:sp>
      <p:sp>
        <p:nvSpPr>
          <p:cNvPr id="24597" name="Oval 21"/>
          <p:cNvSpPr>
            <a:spLocks/>
          </p:cNvSpPr>
          <p:nvPr/>
        </p:nvSpPr>
        <p:spPr bwMode="auto">
          <a:xfrm>
            <a:off x="3071813" y="5241925"/>
            <a:ext cx="250825" cy="231775"/>
          </a:xfrm>
          <a:prstGeom prst="ellipse">
            <a:avLst/>
          </a:prstGeom>
          <a:solidFill>
            <a:srgbClr val="FF2712"/>
          </a:solidFill>
          <a:ln w="25400">
            <a:solidFill>
              <a:schemeClr val="tx1"/>
            </a:solidFill>
            <a:miter lim="800000"/>
            <a:headEnd/>
            <a:tailEnd/>
          </a:ln>
        </p:spPr>
        <p:txBody>
          <a:bodyPr lIns="0" tIns="0" rIns="0" bIns="0"/>
          <a:lstStyle/>
          <a:p>
            <a:endParaRPr lang="en-GB"/>
          </a:p>
        </p:txBody>
      </p:sp>
      <p:sp>
        <p:nvSpPr>
          <p:cNvPr id="24598" name="Oval 22"/>
          <p:cNvSpPr>
            <a:spLocks/>
          </p:cNvSpPr>
          <p:nvPr/>
        </p:nvSpPr>
        <p:spPr bwMode="auto">
          <a:xfrm>
            <a:off x="5473700" y="5160963"/>
            <a:ext cx="250825" cy="231775"/>
          </a:xfrm>
          <a:prstGeom prst="ellipse">
            <a:avLst/>
          </a:prstGeom>
          <a:solidFill>
            <a:srgbClr val="FF2712"/>
          </a:solidFill>
          <a:ln w="25400">
            <a:solidFill>
              <a:schemeClr val="tx1"/>
            </a:solidFill>
            <a:miter lim="800000"/>
            <a:headEnd/>
            <a:tailEnd/>
          </a:ln>
        </p:spPr>
        <p:txBody>
          <a:bodyPr lIns="0" tIns="0" rIns="0" bIns="0"/>
          <a:lstStyle/>
          <a:p>
            <a:endParaRPr lang="en-GB"/>
          </a:p>
        </p:txBody>
      </p:sp>
      <p:sp>
        <p:nvSpPr>
          <p:cNvPr id="24599" name="Oval 23"/>
          <p:cNvSpPr>
            <a:spLocks/>
          </p:cNvSpPr>
          <p:nvPr/>
        </p:nvSpPr>
        <p:spPr bwMode="auto">
          <a:xfrm>
            <a:off x="3983038" y="4205288"/>
            <a:ext cx="508000" cy="519112"/>
          </a:xfrm>
          <a:prstGeom prst="ellipse">
            <a:avLst/>
          </a:prstGeom>
          <a:solidFill>
            <a:srgbClr val="FF2712"/>
          </a:solidFill>
          <a:ln w="25400">
            <a:solidFill>
              <a:schemeClr val="tx1"/>
            </a:solidFill>
            <a:miter lim="800000"/>
            <a:headEnd/>
            <a:tailEnd/>
          </a:ln>
        </p:spPr>
        <p:txBody>
          <a:bodyPr lIns="0" tIns="0" rIns="0" bIns="0"/>
          <a:lstStyle/>
          <a:p>
            <a:endParaRPr lang="en-GB"/>
          </a:p>
        </p:txBody>
      </p:sp>
      <p:sp>
        <p:nvSpPr>
          <p:cNvPr id="24600" name="Oval 24"/>
          <p:cNvSpPr>
            <a:spLocks/>
          </p:cNvSpPr>
          <p:nvPr/>
        </p:nvSpPr>
        <p:spPr bwMode="auto">
          <a:xfrm>
            <a:off x="4616450" y="4598988"/>
            <a:ext cx="679450" cy="642937"/>
          </a:xfrm>
          <a:prstGeom prst="ellipse">
            <a:avLst/>
          </a:prstGeom>
          <a:solidFill>
            <a:srgbClr val="FF2712"/>
          </a:solidFill>
          <a:ln w="25400">
            <a:solidFill>
              <a:schemeClr val="tx1"/>
            </a:solidFill>
            <a:miter lim="800000"/>
            <a:headEnd/>
            <a:tailEnd/>
          </a:ln>
        </p:spPr>
        <p:txBody>
          <a:bodyPr lIns="0" tIns="0" rIns="0" bIns="0"/>
          <a:lstStyle/>
          <a:p>
            <a:endParaRPr lang="en-GB"/>
          </a:p>
        </p:txBody>
      </p:sp>
      <p:sp>
        <p:nvSpPr>
          <p:cNvPr id="24601" name="Oval 25"/>
          <p:cNvSpPr>
            <a:spLocks/>
          </p:cNvSpPr>
          <p:nvPr/>
        </p:nvSpPr>
        <p:spPr bwMode="auto">
          <a:xfrm>
            <a:off x="2517775" y="4313238"/>
            <a:ext cx="581025" cy="517525"/>
          </a:xfrm>
          <a:prstGeom prst="ellipse">
            <a:avLst/>
          </a:prstGeom>
          <a:solidFill>
            <a:srgbClr val="FF2712"/>
          </a:solidFill>
          <a:ln w="25400">
            <a:solidFill>
              <a:schemeClr val="tx1"/>
            </a:solidFill>
            <a:miter lim="800000"/>
            <a:headEnd/>
            <a:tailEnd/>
          </a:ln>
        </p:spPr>
        <p:txBody>
          <a:bodyPr lIns="0" tIns="0" rIns="0" bIns="0"/>
          <a:lstStyle/>
          <a:p>
            <a:endParaRPr lang="en-GB"/>
          </a:p>
        </p:txBody>
      </p:sp>
      <p:sp>
        <p:nvSpPr>
          <p:cNvPr id="24602" name="Line 26"/>
          <p:cNvSpPr>
            <a:spLocks noChangeShapeType="1"/>
          </p:cNvSpPr>
          <p:nvPr/>
        </p:nvSpPr>
        <p:spPr bwMode="auto">
          <a:xfrm>
            <a:off x="7412038" y="3929063"/>
            <a:ext cx="17462" cy="1830387"/>
          </a:xfrm>
          <a:prstGeom prst="line">
            <a:avLst/>
          </a:prstGeom>
          <a:noFill/>
          <a:ln w="38100">
            <a:solidFill>
              <a:schemeClr val="tx1"/>
            </a:solidFill>
            <a:miter lim="800000"/>
            <a:headEnd type="stealth" w="med" len="med"/>
            <a:tailEnd/>
          </a:ln>
        </p:spPr>
        <p:txBody>
          <a:bodyPr lIns="0" tIns="0" rIns="0" bIns="0"/>
          <a:lstStyle/>
          <a:p>
            <a:endParaRPr lang="en-GB"/>
          </a:p>
        </p:txBody>
      </p:sp>
      <p:sp>
        <p:nvSpPr>
          <p:cNvPr id="24603" name="Rectangle 27"/>
          <p:cNvSpPr>
            <a:spLocks/>
          </p:cNvSpPr>
          <p:nvPr/>
        </p:nvSpPr>
        <p:spPr bwMode="auto">
          <a:xfrm>
            <a:off x="7518400" y="4186238"/>
            <a:ext cx="1385888" cy="923925"/>
          </a:xfrm>
          <a:prstGeom prst="rect">
            <a:avLst/>
          </a:prstGeom>
          <a:noFill/>
          <a:ln w="12700">
            <a:noFill/>
            <a:miter lim="800000"/>
            <a:headEnd/>
            <a:tailEnd/>
          </a:ln>
        </p:spPr>
        <p:txBody>
          <a:bodyPr wrap="none" lIns="0" tIns="0" rIns="0" bIns="0" anchor="ctr">
            <a:spAutoFit/>
          </a:bodyPr>
          <a:lstStyle/>
          <a:p>
            <a:pPr algn="ctr"/>
            <a:r>
              <a:rPr lang="en-US" sz="3000">
                <a:latin typeface="Gill Sans" charset="0"/>
                <a:sym typeface="Gill Sans" charset="0"/>
              </a:rPr>
              <a:t>session</a:t>
            </a:r>
          </a:p>
          <a:p>
            <a:pPr algn="ctr"/>
            <a:r>
              <a:rPr lang="en-US" sz="3000">
                <a:latin typeface="Gill Sans" charset="0"/>
                <a:sym typeface="Gill Sans" charset="0"/>
              </a:rPr>
              <a:t>duration</a:t>
            </a:r>
          </a:p>
        </p:txBody>
      </p:sp>
      <p:sp>
        <p:nvSpPr>
          <p:cNvPr id="24604" name="Line 28"/>
          <p:cNvSpPr>
            <a:spLocks noChangeShapeType="1"/>
          </p:cNvSpPr>
          <p:nvPr/>
        </p:nvSpPr>
        <p:spPr bwMode="auto">
          <a:xfrm flipH="1">
            <a:off x="776288" y="6224588"/>
            <a:ext cx="6224587" cy="52387"/>
          </a:xfrm>
          <a:prstGeom prst="line">
            <a:avLst/>
          </a:prstGeom>
          <a:noFill/>
          <a:ln w="38100">
            <a:solidFill>
              <a:schemeClr val="tx1"/>
            </a:solidFill>
            <a:miter lim="800000"/>
            <a:headEnd type="stealth" w="med" len="med"/>
            <a:tailEnd/>
          </a:ln>
        </p:spPr>
        <p:txBody>
          <a:bodyPr lIns="0" tIns="0" rIns="0" bIns="0"/>
          <a:lstStyle/>
          <a:p>
            <a:endParaRPr lang="en-GB"/>
          </a:p>
        </p:txBody>
      </p:sp>
      <p:sp>
        <p:nvSpPr>
          <p:cNvPr id="24605" name="Rectangle 29"/>
          <p:cNvSpPr>
            <a:spLocks/>
          </p:cNvSpPr>
          <p:nvPr/>
        </p:nvSpPr>
        <p:spPr bwMode="auto">
          <a:xfrm>
            <a:off x="3517900" y="6313488"/>
            <a:ext cx="3197225" cy="508000"/>
          </a:xfrm>
          <a:prstGeom prst="rect">
            <a:avLst/>
          </a:prstGeom>
          <a:noFill/>
          <a:ln w="12700">
            <a:noFill/>
            <a:miter lim="800000"/>
            <a:headEnd/>
            <a:tailEnd/>
          </a:ln>
        </p:spPr>
        <p:txBody>
          <a:bodyPr lIns="0" tIns="0" rIns="0" bIns="0" anchor="ctr"/>
          <a:lstStyle/>
          <a:p>
            <a:pPr algn="ctr"/>
            <a:r>
              <a:rPr lang="en-US" sz="3000">
                <a:latin typeface="Gill Sans" charset="0"/>
                <a:sym typeface="Gill Sans" charset="0"/>
              </a:rPr>
              <a:t>therapy duration</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53141234"/>
              </p:ext>
            </p:extLst>
          </p:nvPr>
        </p:nvGraphicFramePr>
        <p:xfrm>
          <a:off x="467545" y="457200"/>
          <a:ext cx="6963543" cy="5524500"/>
        </p:xfrm>
        <a:graphic>
          <a:graphicData uri="http://schemas.openxmlformats.org/drawingml/2006/table">
            <a:tbl>
              <a:tblPr/>
              <a:tblGrid>
                <a:gridCol w="1348998"/>
                <a:gridCol w="1855814"/>
                <a:gridCol w="1912337"/>
                <a:gridCol w="1846394"/>
              </a:tblGrid>
              <a:tr h="27622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pitchFamily="34" charset="0"/>
                        <a:ea typeface="ＭＳ Ｐゴシック" charset="-128"/>
                        <a:cs typeface="Times New Roman" pitchFamily="18" charset="0"/>
                      </a:endParaRPr>
                    </a:p>
                  </a:txBody>
                  <a:tcPr marL="68580" marR="68580" marT="0" marB="0" horzOverflow="overflow">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t>physiology</a:t>
                      </a:r>
                      <a:endParaRPr kumimoji="0" lang="en-GB"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68580" marR="68580" marT="0" marB="0" horzOverflow="overflow">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t>mind</a:t>
                      </a:r>
                      <a:endParaRPr kumimoji="0" lang="en-GB"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68580" marR="68580" marT="0" marB="0" horzOverflow="overflow">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t>relationships</a:t>
                      </a:r>
                      <a:endParaRPr kumimoji="0" lang="en-GB"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68580" marR="68580" marT="0" marB="0" horzOverflow="overflow">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000000"/>
                    </a:solidFill>
                  </a:tcPr>
                </a:tc>
              </a:tr>
              <a:tr h="52482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stabilisation</a:t>
                      </a:r>
                      <a:endPar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68580" marR="68580" marT="0" marB="0"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Medication</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Coping skills training</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Relaxation training</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Safe place </a:t>
                      </a:r>
                      <a:r>
                        <a:rPr kumimoji="0" lang="en-GB"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imagework</a:t>
                      </a:r>
                      <a:endParaRPr kumimoji="0" lang="en-GB" sz="1600" b="0" i="0" u="none" strike="noStrike" cap="none" normalizeH="0" baseline="0" dirty="0" smtClean="0">
                        <a:ln>
                          <a:noFill/>
                        </a:ln>
                        <a:solidFill>
                          <a:schemeClr val="tx1"/>
                        </a:solidFill>
                        <a:effectLst/>
                        <a:latin typeface="Arial" pitchFamily="34" charset="0"/>
                        <a:ea typeface="ＭＳ Ｐゴシック"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ＭＳ Ｐゴシック" charset="-128"/>
                          <a:cs typeface="Times New Roman" pitchFamily="18" charset="0"/>
                        </a:rPr>
                        <a:t>Pacing sessions</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ＭＳ Ｐゴシック" charset="-128"/>
                          <a:cs typeface="Times New Roman" pitchFamily="18" charset="0"/>
                        </a:rPr>
                        <a:t>Emotional intelligence</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ＭＳ Ｐゴシック" charset="-128"/>
                          <a:cs typeface="Times New Roman" pitchFamily="18" charset="0"/>
                        </a:rPr>
                        <a:t>Self care skills</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ＭＳ Ｐゴシック" charset="-128"/>
                          <a:cs typeface="Times New Roman" pitchFamily="18" charset="0"/>
                        </a:rPr>
                        <a:t>Grounding strategies</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ＭＳ Ｐゴシック" charset="-128"/>
                          <a:cs typeface="Times New Roman" pitchFamily="18" charset="0"/>
                        </a:rPr>
                        <a:t>Soothing strategies</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ＭＳ Ｐゴシック" charset="-128"/>
                          <a:cs typeface="Times New Roman" pitchFamily="18" charset="0"/>
                        </a:rPr>
                        <a:t>Compassionate mind training</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ＭＳ Ｐゴシック" charset="-128"/>
                          <a:cs typeface="Times New Roman" pitchFamily="18" charset="0"/>
                        </a:rPr>
                        <a:t>Resource installation with EMDR</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ＭＳ Ｐゴシック" charset="-128"/>
                          <a:cs typeface="Times New Roman" pitchFamily="18" charset="0"/>
                        </a:rPr>
                        <a:t>Affect management skills</a:t>
                      </a:r>
                    </a:p>
                  </a:txBody>
                  <a:tcPr marL="68580" marR="68580" marT="0" marB="0"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solidFill>
                      <a:srgbClr val="D8D8D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Meditation</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Psychoeducation</a:t>
                      </a:r>
                      <a:endPar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Formulations</a:t>
                      </a:r>
                      <a:endParaRPr kumimoji="0" lang="en-GB" sz="1600" b="0" i="0" u="none" strike="noStrike" cap="none" normalizeH="0" baseline="0" dirty="0" smtClean="0">
                        <a:ln>
                          <a:noFill/>
                        </a:ln>
                        <a:solidFill>
                          <a:schemeClr val="tx1"/>
                        </a:solidFill>
                        <a:effectLst/>
                        <a:latin typeface="Arial" pitchFamily="34" charset="0"/>
                        <a:ea typeface="ＭＳ Ｐゴシック"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ＭＳ Ｐゴシック" charset="-128"/>
                          <a:cs typeface="Times New Roman" pitchFamily="18" charset="0"/>
                        </a:rPr>
                        <a:t>Cognitive restructuring</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ＭＳ Ｐゴシック" charset="-128"/>
                          <a:cs typeface="Times New Roman" pitchFamily="18" charset="0"/>
                        </a:rPr>
                        <a:t>Activity based interventions</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ＭＳ Ｐゴシック" charset="-128"/>
                          <a:cs typeface="Times New Roman" pitchFamily="18" charset="0"/>
                        </a:rPr>
                        <a:t>Esteem work</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ＭＳ Ｐゴシック" charset="-128"/>
                          <a:cs typeface="Times New Roman" pitchFamily="18" charset="0"/>
                        </a:rPr>
                        <a:t>Mapping internal world</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ＭＳ Ｐゴシック" charset="-128"/>
                          <a:cs typeface="Times New Roman" pitchFamily="18" charset="0"/>
                        </a:rPr>
                        <a:t>Mindfulness</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ＭＳ Ｐゴシック" charset="-128"/>
                          <a:cs typeface="Times New Roman" pitchFamily="18" charset="0"/>
                        </a:rPr>
                        <a:t>Adjustment to loss</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ＭＳ Ｐゴシック" charset="-128"/>
                          <a:cs typeface="Times New Roman" pitchFamily="18" charset="0"/>
                        </a:rPr>
                        <a:t>Acceptance</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ＭＳ Ｐゴシック" charset="-128"/>
                          <a:cs typeface="Times New Roman" pitchFamily="18" charset="0"/>
                        </a:rPr>
                        <a:t>Internalisation of containment</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ＭＳ Ｐゴシック" charset="-128"/>
                          <a:cs typeface="Times New Roman" pitchFamily="18" charset="0"/>
                        </a:rPr>
                        <a:t>Behavioural experiments</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ＭＳ Ｐゴシック" charset="-128"/>
                          <a:cs typeface="Times New Roman" pitchFamily="18" charset="0"/>
                        </a:rPr>
                        <a:t>Hopeful goal setting</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ＭＳ Ｐゴシック" charset="-128"/>
                          <a:cs typeface="Times New Roman" pitchFamily="18" charset="0"/>
                        </a:rPr>
                        <a:t>Socratic questions</a:t>
                      </a:r>
                    </a:p>
                  </a:txBody>
                  <a:tcPr marL="68580" marR="68580" marT="0" marB="0"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solidFill>
                      <a:srgbClr val="D8D8D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Supportive interpretations</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Systemic family work</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ＭＳ Ｐゴシック" charset="-128"/>
                          <a:cs typeface="Times New Roman" pitchFamily="18" charset="0"/>
                        </a:rPr>
                        <a:t>Behavioural family work</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ＭＳ Ｐゴシック" charset="-128"/>
                          <a:cs typeface="Times New Roman" pitchFamily="18" charset="0"/>
                        </a:rPr>
                        <a:t>Social opportunities</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ＭＳ Ｐゴシック" charset="-128"/>
                          <a:cs typeface="Times New Roman" pitchFamily="18" charset="0"/>
                        </a:rPr>
                        <a:t>Working with therapeutic relationship</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ＭＳ Ｐゴシック" charset="-128"/>
                          <a:cs typeface="Times New Roman" pitchFamily="18" charset="0"/>
                        </a:rPr>
                        <a:t>Clear boundaries</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ＭＳ Ｐゴシック" charset="-128"/>
                          <a:cs typeface="Times New Roman" pitchFamily="18" charset="0"/>
                        </a:rPr>
                        <a:t>Assertiveness training</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ＭＳ Ｐゴシック" charset="-128"/>
                          <a:cs typeface="Times New Roman" pitchFamily="18" charset="0"/>
                        </a:rPr>
                        <a:t>Empathic </a:t>
                      </a:r>
                      <a:r>
                        <a:rPr kumimoji="0" lang="en-GB" sz="1600" b="0" i="0" u="none" strike="noStrike" cap="none" normalizeH="0" baseline="0" dirty="0" err="1" smtClean="0">
                          <a:ln>
                            <a:noFill/>
                          </a:ln>
                          <a:solidFill>
                            <a:schemeClr val="tx1"/>
                          </a:solidFill>
                          <a:effectLst/>
                          <a:latin typeface="Arial" pitchFamily="34" charset="0"/>
                          <a:ea typeface="ＭＳ Ｐゴシック" charset="-128"/>
                          <a:cs typeface="Times New Roman" pitchFamily="18" charset="0"/>
                        </a:rPr>
                        <a:t>attunement</a:t>
                      </a:r>
                      <a:endParaRPr kumimoji="0" lang="en-GB" sz="1600" b="0" i="0" u="none" strike="noStrike" cap="none" normalizeH="0" baseline="0" dirty="0" smtClean="0">
                        <a:ln>
                          <a:noFill/>
                        </a:ln>
                        <a:solidFill>
                          <a:schemeClr val="tx1"/>
                        </a:solidFill>
                        <a:effectLst/>
                        <a:latin typeface="Arial" pitchFamily="34" charset="0"/>
                        <a:ea typeface="ＭＳ Ｐゴシック"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ＭＳ Ｐゴシック" charset="-128"/>
                          <a:cs typeface="Times New Roman" pitchFamily="18" charset="0"/>
                        </a:rPr>
                        <a:t>Self help groups</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ＭＳ Ｐゴシック" charset="-128"/>
                          <a:cs typeface="Times New Roman" pitchFamily="18" charset="0"/>
                        </a:rPr>
                        <a:t>Voice dialogue</a:t>
                      </a:r>
                    </a:p>
                  </a:txBody>
                  <a:tcPr marL="68580" marR="68580" marT="0" marB="0"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solidFill>
                      <a:srgbClr val="D8D8D8"/>
                    </a:solidFill>
                  </a:tcPr>
                </a:tc>
              </a:tr>
            </a:tbl>
          </a:graphicData>
        </a:graphic>
      </p:graphicFrame>
      <p:sp>
        <p:nvSpPr>
          <p:cNvPr id="2663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91428941"/>
              </p:ext>
            </p:extLst>
          </p:nvPr>
        </p:nvGraphicFramePr>
        <p:xfrm>
          <a:off x="179512" y="260648"/>
          <a:ext cx="7848872" cy="5472608"/>
        </p:xfrm>
        <a:graphic>
          <a:graphicData uri="http://schemas.openxmlformats.org/drawingml/2006/table">
            <a:tbl>
              <a:tblPr/>
              <a:tblGrid>
                <a:gridCol w="1520507"/>
                <a:gridCol w="2091758"/>
                <a:gridCol w="2155467"/>
                <a:gridCol w="2081140"/>
              </a:tblGrid>
              <a:tr h="547260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Trauma focused</a:t>
                      </a:r>
                      <a:endPar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68580" marR="68580" marT="0" marB="0" horzOverflow="overflow">
                    <a:lnL>
                      <a:noFill/>
                    </a:lnL>
                    <a:lnR>
                      <a:noFill/>
                    </a:lnR>
                    <a:lnT>
                      <a:noFill/>
                    </a:lnT>
                    <a:lnB>
                      <a:noFill/>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Exposure to memory of trauma.</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Behavioural experiments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pitchFamily="34" charset="0"/>
                        <a:ea typeface="ＭＳ Ｐゴシック"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ＭＳ Ｐゴシック" charset="-128"/>
                          <a:cs typeface="Times New Roman" pitchFamily="18" charset="0"/>
                        </a:rPr>
                        <a:t>Behavioural activation</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pitchFamily="34" charset="0"/>
                        <a:ea typeface="ＭＳ Ｐゴシック"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ＭＳ Ｐゴシック" charset="-128"/>
                          <a:cs typeface="Times New Roman" pitchFamily="18" charset="0"/>
                        </a:rPr>
                        <a:t>Counter-conditioning</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ＭＳ Ｐゴシック" charset="-128"/>
                          <a:cs typeface="Times New Roman" pitchFamily="18" charset="0"/>
                        </a:rPr>
                        <a:t> Learning to have wise threat system</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pitchFamily="34" charset="0"/>
                        <a:ea typeface="ＭＳ Ｐゴシック"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ＭＳ Ｐゴシック" charset="-128"/>
                          <a:cs typeface="Times New Roman" pitchFamily="18" charset="0"/>
                        </a:rPr>
                        <a:t>Mourning</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pitchFamily="34" charset="0"/>
                        <a:ea typeface="ＭＳ Ｐゴシック"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ＭＳ Ｐゴシック" charset="-128"/>
                          <a:cs typeface="Times New Roman" pitchFamily="18" charset="0"/>
                        </a:rPr>
                        <a:t>Desensitisation</a:t>
                      </a:r>
                    </a:p>
                  </a:txBody>
                  <a:tcPr marL="68580" marR="68580" marT="0" marB="0" horzOverflow="overflow">
                    <a:lnL>
                      <a:noFill/>
                    </a:lnL>
                    <a:lnR>
                      <a:noFill/>
                    </a:lnR>
                    <a:lnT>
                      <a:noFill/>
                    </a:lnT>
                    <a:lnB>
                      <a:noFill/>
                    </a:lnB>
                    <a:lnTlToBr>
                      <a:noFill/>
                    </a:lnTlToBr>
                    <a:lnBlToTr>
                      <a:noFill/>
                    </a:lnBlToTr>
                    <a:noFill/>
                  </a:tcPr>
                </a:tc>
                <a:tc>
                  <a:txBody>
                    <a:bodyPr/>
                    <a:lstStyle/>
                    <a:p>
                      <a:pPr algn="l">
                        <a:spcAft>
                          <a:spcPts val="750"/>
                        </a:spcAft>
                      </a:pPr>
                      <a:r>
                        <a:rPr lang="en-GB" sz="1600" dirty="0" smtClean="0">
                          <a:effectLst/>
                          <a:latin typeface="Arial"/>
                          <a:ea typeface="Times New Roman"/>
                        </a:rPr>
                        <a:t>Free </a:t>
                      </a:r>
                      <a:r>
                        <a:rPr lang="en-GB" sz="1600" dirty="0">
                          <a:effectLst/>
                          <a:latin typeface="Arial"/>
                          <a:ea typeface="Times New Roman"/>
                        </a:rPr>
                        <a:t>association</a:t>
                      </a:r>
                      <a:endParaRPr lang="en-GB" sz="1600" dirty="0">
                        <a:effectLst/>
                        <a:latin typeface="Times New Roman"/>
                        <a:ea typeface="Times New Roman"/>
                      </a:endParaRPr>
                    </a:p>
                    <a:p>
                      <a:pPr algn="l">
                        <a:spcAft>
                          <a:spcPts val="750"/>
                        </a:spcAft>
                      </a:pPr>
                      <a:r>
                        <a:rPr lang="en-GB" sz="1600" dirty="0">
                          <a:effectLst/>
                          <a:latin typeface="Arial"/>
                          <a:ea typeface="Times New Roman"/>
                        </a:rPr>
                        <a:t>Insight into relational themes</a:t>
                      </a:r>
                      <a:endParaRPr lang="en-GB" sz="1600" dirty="0">
                        <a:effectLst/>
                        <a:latin typeface="Times New Roman"/>
                        <a:ea typeface="Times New Roman"/>
                      </a:endParaRPr>
                    </a:p>
                    <a:p>
                      <a:pPr algn="l">
                        <a:spcAft>
                          <a:spcPts val="750"/>
                        </a:spcAft>
                      </a:pPr>
                      <a:r>
                        <a:rPr lang="en-GB" sz="1600" dirty="0">
                          <a:effectLst/>
                          <a:latin typeface="Arial"/>
                          <a:ea typeface="Times New Roman"/>
                        </a:rPr>
                        <a:t>Narrative approaches</a:t>
                      </a:r>
                      <a:endParaRPr lang="en-GB" sz="1600" dirty="0">
                        <a:effectLst/>
                        <a:latin typeface="Times New Roman"/>
                        <a:ea typeface="Times New Roman"/>
                      </a:endParaRPr>
                    </a:p>
                    <a:p>
                      <a:pPr algn="l">
                        <a:spcAft>
                          <a:spcPts val="750"/>
                        </a:spcAft>
                      </a:pPr>
                      <a:r>
                        <a:rPr lang="en-GB" sz="1600" dirty="0">
                          <a:effectLst/>
                          <a:latin typeface="Arial"/>
                          <a:ea typeface="Times New Roman"/>
                        </a:rPr>
                        <a:t>Cognitive restructuring</a:t>
                      </a:r>
                      <a:endParaRPr lang="en-GB" sz="1600" dirty="0">
                        <a:effectLst/>
                        <a:latin typeface="Times New Roman"/>
                        <a:ea typeface="Times New Roman"/>
                      </a:endParaRPr>
                    </a:p>
                    <a:p>
                      <a:pPr algn="l">
                        <a:spcAft>
                          <a:spcPts val="750"/>
                        </a:spcAft>
                        <a:tabLst>
                          <a:tab pos="1663065" algn="r"/>
                        </a:tabLst>
                      </a:pPr>
                      <a:r>
                        <a:rPr lang="en-GB" sz="1600" dirty="0">
                          <a:effectLst/>
                          <a:latin typeface="Arial"/>
                          <a:ea typeface="Times New Roman"/>
                        </a:rPr>
                        <a:t>Creative therapies	</a:t>
                      </a:r>
                      <a:endParaRPr lang="en-GB" sz="1600" dirty="0">
                        <a:effectLst/>
                        <a:latin typeface="Times New Roman"/>
                        <a:ea typeface="Times New Roman"/>
                      </a:endParaRPr>
                    </a:p>
                    <a:p>
                      <a:pPr algn="l">
                        <a:spcAft>
                          <a:spcPts val="750"/>
                        </a:spcAft>
                      </a:pPr>
                      <a:r>
                        <a:rPr lang="en-GB" sz="1600" dirty="0">
                          <a:effectLst/>
                          <a:latin typeface="Arial"/>
                          <a:ea typeface="Times New Roman"/>
                        </a:rPr>
                        <a:t>Schema work</a:t>
                      </a:r>
                      <a:endParaRPr lang="en-GB" sz="1600" dirty="0">
                        <a:effectLst/>
                        <a:latin typeface="Times New Roman"/>
                        <a:ea typeface="Times New Roman"/>
                      </a:endParaRPr>
                    </a:p>
                    <a:p>
                      <a:pPr algn="l">
                        <a:spcAft>
                          <a:spcPts val="750"/>
                        </a:spcAft>
                      </a:pPr>
                      <a:r>
                        <a:rPr lang="en-GB" sz="1600" dirty="0">
                          <a:effectLst/>
                          <a:latin typeface="Arial"/>
                          <a:ea typeface="Times New Roman"/>
                        </a:rPr>
                        <a:t>Imagery </a:t>
                      </a:r>
                      <a:r>
                        <a:rPr lang="en-GB" sz="1600" dirty="0" smtClean="0">
                          <a:effectLst/>
                          <a:latin typeface="Arial"/>
                          <a:ea typeface="Times New Roman"/>
                        </a:rPr>
                        <a:t>re-scripting</a:t>
                      </a:r>
                    </a:p>
                    <a:p>
                      <a:pPr algn="l">
                        <a:spcAft>
                          <a:spcPts val="750"/>
                        </a:spcAft>
                      </a:pPr>
                      <a:r>
                        <a:rPr lang="en-GB" sz="1600" dirty="0" smtClean="0">
                          <a:effectLst/>
                          <a:latin typeface="Arial"/>
                          <a:ea typeface="Times New Roman"/>
                        </a:rPr>
                        <a:t>Exposure </a:t>
                      </a:r>
                    </a:p>
                    <a:p>
                      <a:pPr algn="l">
                        <a:spcAft>
                          <a:spcPts val="750"/>
                        </a:spcAft>
                      </a:pPr>
                      <a:r>
                        <a:rPr lang="en-GB" sz="1600" dirty="0" smtClean="0">
                          <a:effectLst/>
                          <a:latin typeface="Arial"/>
                          <a:ea typeface="Times New Roman"/>
                        </a:rPr>
                        <a:t>Desensitisation</a:t>
                      </a:r>
                    </a:p>
                    <a:p>
                      <a:pPr algn="l">
                        <a:spcAft>
                          <a:spcPts val="750"/>
                        </a:spcAft>
                      </a:pPr>
                      <a:r>
                        <a:rPr lang="en-GB" sz="1600" dirty="0" smtClean="0">
                          <a:effectLst/>
                          <a:latin typeface="Arial"/>
                          <a:ea typeface="Times New Roman"/>
                        </a:rPr>
                        <a:t>Bilateral</a:t>
                      </a:r>
                      <a:r>
                        <a:rPr lang="en-GB" sz="1600" baseline="0" dirty="0" smtClean="0">
                          <a:effectLst/>
                          <a:latin typeface="Arial"/>
                          <a:ea typeface="Times New Roman"/>
                        </a:rPr>
                        <a:t> stimulation</a:t>
                      </a:r>
                      <a:endParaRPr lang="en-GB" sz="1600" dirty="0">
                        <a:effectLst/>
                        <a:latin typeface="Times New Roman"/>
                        <a:ea typeface="Times New Roman"/>
                      </a:endParaRPr>
                    </a:p>
                  </a:txBody>
                  <a:tcPr marL="114300" marR="114300" marT="0" marB="0">
                    <a:lnL>
                      <a:noFill/>
                    </a:lnL>
                    <a:lnR>
                      <a:noFill/>
                    </a:lnR>
                    <a:lnT>
                      <a:noFill/>
                    </a:lnT>
                    <a:lnB>
                      <a:noFill/>
                    </a:lnB>
                    <a:lnTlToBr>
                      <a:noFill/>
                    </a:lnTlToBr>
                    <a:lnBlToTr>
                      <a:noFill/>
                    </a:lnBlToTr>
                    <a:noFill/>
                  </a:tcPr>
                </a:tc>
                <a:tc>
                  <a:txBody>
                    <a:bodyPr/>
                    <a:lstStyle/>
                    <a:p>
                      <a:pPr algn="l">
                        <a:spcAft>
                          <a:spcPts val="750"/>
                        </a:spcAft>
                      </a:pPr>
                      <a:r>
                        <a:rPr lang="en-GB" sz="1600" dirty="0">
                          <a:effectLst/>
                          <a:latin typeface="Arial"/>
                          <a:ea typeface="Times New Roman"/>
                        </a:rPr>
                        <a:t>Round table technique</a:t>
                      </a:r>
                      <a:endParaRPr lang="en-GB" sz="1600" dirty="0">
                        <a:effectLst/>
                        <a:latin typeface="Times New Roman"/>
                        <a:ea typeface="Times New Roman"/>
                      </a:endParaRPr>
                    </a:p>
                    <a:p>
                      <a:pPr algn="l">
                        <a:spcAft>
                          <a:spcPts val="750"/>
                        </a:spcAft>
                      </a:pPr>
                      <a:r>
                        <a:rPr lang="en-GB" sz="1600" dirty="0">
                          <a:effectLst/>
                          <a:latin typeface="Arial"/>
                          <a:ea typeface="Times New Roman"/>
                        </a:rPr>
                        <a:t>Voice dialogue</a:t>
                      </a:r>
                      <a:endParaRPr lang="en-GB" sz="1600" dirty="0">
                        <a:effectLst/>
                        <a:latin typeface="Times New Roman"/>
                        <a:ea typeface="Times New Roman"/>
                      </a:endParaRPr>
                    </a:p>
                    <a:p>
                      <a:pPr algn="l">
                        <a:spcAft>
                          <a:spcPts val="750"/>
                        </a:spcAft>
                      </a:pPr>
                      <a:r>
                        <a:rPr lang="en-GB" sz="1600" dirty="0">
                          <a:effectLst/>
                          <a:latin typeface="Arial"/>
                          <a:ea typeface="Times New Roman"/>
                        </a:rPr>
                        <a:t>Working through transference </a:t>
                      </a:r>
                      <a:endParaRPr lang="en-GB" sz="1600" dirty="0">
                        <a:effectLst/>
                        <a:latin typeface="Times New Roman"/>
                        <a:ea typeface="Times New Roman"/>
                      </a:endParaRPr>
                    </a:p>
                    <a:p>
                      <a:pPr algn="l">
                        <a:spcAft>
                          <a:spcPts val="750"/>
                        </a:spcAft>
                      </a:pPr>
                      <a:r>
                        <a:rPr lang="en-GB" sz="1600" dirty="0">
                          <a:effectLst/>
                          <a:latin typeface="Arial"/>
                          <a:ea typeface="Times New Roman"/>
                        </a:rPr>
                        <a:t>Exploratory interpretations</a:t>
                      </a:r>
                      <a:endParaRPr lang="en-GB" sz="1600" dirty="0">
                        <a:effectLst/>
                        <a:latin typeface="Times New Roman"/>
                        <a:ea typeface="Times New Roman"/>
                      </a:endParaRPr>
                    </a:p>
                  </a:txBody>
                  <a:tcPr marL="114300" marR="114300" marT="0" marB="0">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50825" y="333374"/>
            <a:ext cx="7772400" cy="1367433"/>
          </a:xfrm>
        </p:spPr>
        <p:txBody>
          <a:bodyPr>
            <a:normAutofit fontScale="90000"/>
          </a:bodyPr>
          <a:lstStyle/>
          <a:p>
            <a:pPr eaLnBrk="1" hangingPunct="1"/>
            <a:r>
              <a:rPr lang="en-GB" sz="4400" u="sng" dirty="0" smtClean="0"/>
              <a:t>Aim of trauma informed mental health services services</a:t>
            </a:r>
            <a:br>
              <a:rPr lang="en-GB" sz="4400" u="sng" dirty="0" smtClean="0"/>
            </a:br>
            <a:endParaRPr lang="en-US" sz="4400" dirty="0" smtClean="0"/>
          </a:p>
        </p:txBody>
      </p:sp>
      <p:sp>
        <p:nvSpPr>
          <p:cNvPr id="3075" name="Rectangle 3"/>
          <p:cNvSpPr>
            <a:spLocks noGrp="1" noChangeArrowheads="1"/>
          </p:cNvSpPr>
          <p:nvPr>
            <p:ph idx="1"/>
          </p:nvPr>
        </p:nvSpPr>
        <p:spPr>
          <a:xfrm>
            <a:off x="539750" y="1844675"/>
            <a:ext cx="7772400" cy="4105275"/>
          </a:xfrm>
        </p:spPr>
        <p:txBody>
          <a:bodyPr>
            <a:normAutofit fontScale="85000" lnSpcReduction="20000"/>
          </a:bodyPr>
          <a:lstStyle/>
          <a:p>
            <a:r>
              <a:rPr lang="en-GB" sz="4000" dirty="0"/>
              <a:t>The primary task of effective services that care for patients with a traumatic base to their mental health issue is to provide a compassionate response that acknowledges the possibility of psycho-social factors in the development of their condition and appreciates some of their symptoms as survival mechanisms</a:t>
            </a:r>
            <a:endParaRPr lang="en-US" sz="40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57816776"/>
              </p:ext>
            </p:extLst>
          </p:nvPr>
        </p:nvGraphicFramePr>
        <p:xfrm>
          <a:off x="395537" y="2348880"/>
          <a:ext cx="7992887" cy="2352025"/>
        </p:xfrm>
        <a:graphic>
          <a:graphicData uri="http://schemas.openxmlformats.org/drawingml/2006/table">
            <a:tbl>
              <a:tblPr/>
              <a:tblGrid>
                <a:gridCol w="1548406"/>
                <a:gridCol w="2130138"/>
                <a:gridCol w="2195017"/>
                <a:gridCol w="2119326"/>
              </a:tblGrid>
              <a:tr h="23520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consolidation</a:t>
                      </a:r>
                      <a:endPar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68580" marR="68580" marT="0" marB="0"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algn="l">
                        <a:spcAft>
                          <a:spcPts val="750"/>
                        </a:spcAft>
                      </a:pPr>
                      <a:r>
                        <a:rPr lang="en-GB" sz="1600" b="1" dirty="0">
                          <a:solidFill>
                            <a:srgbClr val="FFFFFF"/>
                          </a:solidFill>
                          <a:effectLst/>
                          <a:latin typeface="Arial"/>
                          <a:ea typeface="Times New Roman"/>
                        </a:rPr>
                        <a:t>Internalisation of positive experiences</a:t>
                      </a:r>
                      <a:endParaRPr lang="en-GB" sz="1600" dirty="0">
                        <a:effectLst/>
                        <a:latin typeface="Times New Roman"/>
                        <a:ea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algn="l">
                        <a:spcAft>
                          <a:spcPts val="750"/>
                        </a:spcAft>
                      </a:pPr>
                      <a:r>
                        <a:rPr lang="en-GB" sz="1600" b="1">
                          <a:solidFill>
                            <a:srgbClr val="FFFFFF"/>
                          </a:solidFill>
                          <a:effectLst/>
                          <a:latin typeface="Arial"/>
                          <a:ea typeface="Times New Roman"/>
                        </a:rPr>
                        <a:t>Radical acceptance </a:t>
                      </a:r>
                      <a:endParaRPr lang="en-GB" sz="1600">
                        <a:effectLst/>
                        <a:latin typeface="Times New Roman"/>
                        <a:ea typeface="Times New Roman"/>
                      </a:endParaRPr>
                    </a:p>
                    <a:p>
                      <a:pPr algn="l">
                        <a:spcAft>
                          <a:spcPts val="750"/>
                        </a:spcAft>
                      </a:pPr>
                      <a:r>
                        <a:rPr lang="en-GB" sz="1600" b="1">
                          <a:solidFill>
                            <a:srgbClr val="FFFFFF"/>
                          </a:solidFill>
                          <a:effectLst/>
                          <a:latin typeface="Arial"/>
                          <a:ea typeface="Times New Roman"/>
                        </a:rPr>
                        <a:t>Cognitive restructuring</a:t>
                      </a:r>
                      <a:endParaRPr lang="en-GB" sz="1600">
                        <a:effectLst/>
                        <a:latin typeface="Times New Roman"/>
                        <a:ea typeface="Times New Roman"/>
                      </a:endParaRPr>
                    </a:p>
                    <a:p>
                      <a:pPr algn="l">
                        <a:spcAft>
                          <a:spcPts val="750"/>
                        </a:spcAft>
                      </a:pPr>
                      <a:r>
                        <a:rPr lang="en-GB" sz="1600" b="1">
                          <a:solidFill>
                            <a:srgbClr val="FFFFFF"/>
                          </a:solidFill>
                          <a:effectLst/>
                          <a:latin typeface="Arial"/>
                          <a:ea typeface="Times New Roman"/>
                        </a:rPr>
                        <a:t>Mindfulness</a:t>
                      </a:r>
                      <a:endParaRPr lang="en-GB" sz="1600">
                        <a:effectLst/>
                        <a:latin typeface="Times New Roman"/>
                        <a:ea typeface="Times New Roman"/>
                      </a:endParaRPr>
                    </a:p>
                    <a:p>
                      <a:pPr algn="l">
                        <a:spcAft>
                          <a:spcPts val="750"/>
                        </a:spcAft>
                      </a:pPr>
                      <a:r>
                        <a:rPr lang="en-GB" sz="1600" b="1">
                          <a:solidFill>
                            <a:srgbClr val="FFFFFF"/>
                          </a:solidFill>
                          <a:effectLst/>
                          <a:latin typeface="Arial"/>
                          <a:ea typeface="Times New Roman"/>
                        </a:rPr>
                        <a:t>Goal setting</a:t>
                      </a:r>
                      <a:endParaRPr lang="en-GB" sz="1600">
                        <a:effectLst/>
                        <a:latin typeface="Times New Roman"/>
                        <a:ea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algn="l">
                        <a:spcAft>
                          <a:spcPts val="750"/>
                        </a:spcAft>
                      </a:pPr>
                      <a:r>
                        <a:rPr lang="en-GB" sz="1600" b="1" dirty="0">
                          <a:solidFill>
                            <a:srgbClr val="FFFFFF"/>
                          </a:solidFill>
                          <a:effectLst/>
                          <a:latin typeface="Arial"/>
                          <a:ea typeface="Times New Roman"/>
                        </a:rPr>
                        <a:t>Social skills training</a:t>
                      </a:r>
                      <a:endParaRPr lang="en-GB" sz="1600" dirty="0">
                        <a:effectLst/>
                        <a:latin typeface="Times New Roman"/>
                        <a:ea typeface="Times New Roman"/>
                      </a:endParaRPr>
                    </a:p>
                    <a:p>
                      <a:pPr algn="l">
                        <a:spcAft>
                          <a:spcPts val="750"/>
                        </a:spcAft>
                      </a:pPr>
                      <a:r>
                        <a:rPr lang="en-GB" sz="1600" b="1" dirty="0">
                          <a:solidFill>
                            <a:srgbClr val="FFFFFF"/>
                          </a:solidFill>
                          <a:effectLst/>
                          <a:latin typeface="Arial"/>
                          <a:ea typeface="Times New Roman"/>
                        </a:rPr>
                        <a:t>Social opportunities</a:t>
                      </a:r>
                      <a:endParaRPr lang="en-GB" sz="1600" dirty="0">
                        <a:effectLst/>
                        <a:latin typeface="Times New Roman"/>
                        <a:ea typeface="Times New Roman"/>
                      </a:endParaRPr>
                    </a:p>
                    <a:p>
                      <a:pPr algn="l">
                        <a:spcAft>
                          <a:spcPts val="750"/>
                        </a:spcAft>
                      </a:pPr>
                      <a:r>
                        <a:rPr lang="en-GB" sz="1600" b="1" dirty="0">
                          <a:solidFill>
                            <a:srgbClr val="FFFFFF"/>
                          </a:solidFill>
                          <a:effectLst/>
                          <a:latin typeface="Arial"/>
                          <a:ea typeface="Times New Roman"/>
                        </a:rPr>
                        <a:t>Work opportunities</a:t>
                      </a:r>
                      <a:endParaRPr lang="en-GB" sz="1600" dirty="0">
                        <a:effectLst/>
                        <a:latin typeface="Times New Roman"/>
                        <a:ea typeface="Times New Roman"/>
                      </a:endParaRPr>
                    </a:p>
                    <a:p>
                      <a:pPr algn="l">
                        <a:spcAft>
                          <a:spcPts val="750"/>
                        </a:spcAft>
                      </a:pPr>
                      <a:r>
                        <a:rPr lang="en-GB" sz="1600" b="1" dirty="0">
                          <a:solidFill>
                            <a:srgbClr val="FFFFFF"/>
                          </a:solidFill>
                          <a:effectLst/>
                          <a:latin typeface="Arial"/>
                          <a:ea typeface="Times New Roman"/>
                        </a:rPr>
                        <a:t>Family work</a:t>
                      </a:r>
                      <a:endParaRPr lang="en-GB" sz="1600" dirty="0">
                        <a:effectLst/>
                        <a:latin typeface="Times New Roman"/>
                        <a:ea typeface="Times New Roman"/>
                      </a:endParaRPr>
                    </a:p>
                    <a:p>
                      <a:pPr algn="l">
                        <a:spcAft>
                          <a:spcPts val="750"/>
                        </a:spcAft>
                      </a:pPr>
                      <a:r>
                        <a:rPr lang="en-GB" sz="1600" b="1" dirty="0">
                          <a:solidFill>
                            <a:srgbClr val="FFFFFF"/>
                          </a:solidFill>
                          <a:effectLst/>
                          <a:latin typeface="Arial"/>
                          <a:ea typeface="Times New Roman"/>
                        </a:rPr>
                        <a:t>Interpersonal </a:t>
                      </a:r>
                      <a:r>
                        <a:rPr lang="en-GB" sz="1600" b="1" dirty="0" err="1">
                          <a:solidFill>
                            <a:srgbClr val="FFFFFF"/>
                          </a:solidFill>
                          <a:effectLst/>
                          <a:latin typeface="Arial"/>
                          <a:ea typeface="Times New Roman"/>
                        </a:rPr>
                        <a:t>groupwork</a:t>
                      </a:r>
                      <a:endParaRPr lang="en-GB" sz="1600" dirty="0">
                        <a:effectLst/>
                        <a:latin typeface="Times New Roman"/>
                        <a:ea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D8D8D8"/>
                    </a:solid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graphicFrame>
        <p:nvGraphicFramePr>
          <p:cNvPr id="4" name="Content Placeholder 3"/>
          <p:cNvGraphicFramePr>
            <a:graphicFrameLocks/>
          </p:cNvGraphicFramePr>
          <p:nvPr>
            <p:extLst>
              <p:ext uri="{D42A27DB-BD31-4B8C-83A1-F6EECF244321}">
                <p14:modId xmlns:p14="http://schemas.microsoft.com/office/powerpoint/2010/main" val="2935535870"/>
              </p:ext>
            </p:extLst>
          </p:nvPr>
        </p:nvGraphicFramePr>
        <p:xfrm>
          <a:off x="305122" y="548680"/>
          <a:ext cx="8820150" cy="6114787"/>
        </p:xfrm>
        <a:graphic>
          <a:graphicData uri="http://schemas.openxmlformats.org/drawingml/2006/table">
            <a:tbl>
              <a:tblPr firstRow="1" firstCol="1" bandRow="1">
                <a:tableStyleId>{5C22544A-7EE6-4342-B048-85BDC9FD1C3A}</a:tableStyleId>
              </a:tblPr>
              <a:tblGrid>
                <a:gridCol w="2808666"/>
                <a:gridCol w="6011484"/>
              </a:tblGrid>
              <a:tr h="353137">
                <a:tc>
                  <a:txBody>
                    <a:bodyPr/>
                    <a:lstStyle/>
                    <a:p>
                      <a:pPr>
                        <a:spcAft>
                          <a:spcPts val="0"/>
                        </a:spcAft>
                      </a:pPr>
                      <a:r>
                        <a:rPr lang="en-GB" sz="2000" dirty="0">
                          <a:solidFill>
                            <a:schemeClr val="tx1"/>
                          </a:solidFill>
                          <a:effectLst/>
                        </a:rPr>
                        <a:t>Role</a:t>
                      </a:r>
                      <a:endParaRPr lang="en-GB" sz="2000" dirty="0">
                        <a:solidFill>
                          <a:schemeClr val="tx1"/>
                        </a:solidFill>
                        <a:effectLst/>
                        <a:latin typeface="Calibri"/>
                        <a:ea typeface="Calibri"/>
                        <a:cs typeface="Times New Roman"/>
                      </a:endParaRPr>
                    </a:p>
                  </a:txBody>
                  <a:tcPr marL="68575" marR="68575" marT="0" marB="0"/>
                </a:tc>
                <a:tc>
                  <a:txBody>
                    <a:bodyPr/>
                    <a:lstStyle/>
                    <a:p>
                      <a:pPr>
                        <a:spcAft>
                          <a:spcPts val="0"/>
                        </a:spcAft>
                      </a:pPr>
                      <a:r>
                        <a:rPr lang="en-GB" sz="2000" dirty="0">
                          <a:solidFill>
                            <a:schemeClr val="tx1"/>
                          </a:solidFill>
                          <a:effectLst/>
                        </a:rPr>
                        <a:t>Main responsibility</a:t>
                      </a:r>
                      <a:endParaRPr lang="en-GB" sz="2000" dirty="0">
                        <a:solidFill>
                          <a:schemeClr val="tx1"/>
                        </a:solidFill>
                        <a:effectLst/>
                        <a:latin typeface="Calibri"/>
                        <a:ea typeface="Calibri"/>
                        <a:cs typeface="Times New Roman"/>
                      </a:endParaRPr>
                    </a:p>
                  </a:txBody>
                  <a:tcPr marL="68575" marR="68575" marT="0" marB="0"/>
                </a:tc>
              </a:tr>
              <a:tr h="706275">
                <a:tc>
                  <a:txBody>
                    <a:bodyPr/>
                    <a:lstStyle/>
                    <a:p>
                      <a:pPr>
                        <a:spcAft>
                          <a:spcPts val="0"/>
                        </a:spcAft>
                      </a:pPr>
                      <a:r>
                        <a:rPr lang="en-GB" sz="2000" dirty="0">
                          <a:solidFill>
                            <a:schemeClr val="tx1"/>
                          </a:solidFill>
                          <a:effectLst/>
                        </a:rPr>
                        <a:t>Pathway Lead </a:t>
                      </a:r>
                    </a:p>
                    <a:p>
                      <a:pPr>
                        <a:spcAft>
                          <a:spcPts val="0"/>
                        </a:spcAft>
                      </a:pPr>
                      <a:r>
                        <a:rPr lang="en-GB" sz="2000" dirty="0">
                          <a:solidFill>
                            <a:schemeClr val="tx1"/>
                          </a:solidFill>
                          <a:effectLst/>
                        </a:rPr>
                        <a:t>(Angela Kennedy)</a:t>
                      </a:r>
                      <a:endParaRPr lang="en-GB" sz="2000" dirty="0">
                        <a:solidFill>
                          <a:schemeClr val="tx1"/>
                        </a:solidFill>
                        <a:effectLst/>
                        <a:latin typeface="Calibri"/>
                        <a:ea typeface="Calibri"/>
                        <a:cs typeface="Times New Roman"/>
                      </a:endParaRPr>
                    </a:p>
                  </a:txBody>
                  <a:tcPr marL="68575" marR="68575" marT="0" marB="0"/>
                </a:tc>
                <a:tc>
                  <a:txBody>
                    <a:bodyPr/>
                    <a:lstStyle/>
                    <a:p>
                      <a:pPr>
                        <a:spcAft>
                          <a:spcPts val="0"/>
                        </a:spcAft>
                      </a:pPr>
                      <a:r>
                        <a:rPr lang="en-GB" sz="2000">
                          <a:effectLst/>
                        </a:rPr>
                        <a:t>Direction, resources and support</a:t>
                      </a:r>
                      <a:endParaRPr lang="en-GB" sz="2000">
                        <a:effectLst/>
                        <a:latin typeface="Calibri"/>
                        <a:ea typeface="Calibri"/>
                        <a:cs typeface="Times New Roman"/>
                      </a:endParaRPr>
                    </a:p>
                  </a:txBody>
                  <a:tcPr marL="68575" marR="68575" marT="0" marB="0"/>
                </a:tc>
              </a:tr>
              <a:tr h="706275">
                <a:tc>
                  <a:txBody>
                    <a:bodyPr/>
                    <a:lstStyle/>
                    <a:p>
                      <a:pPr>
                        <a:spcAft>
                          <a:spcPts val="0"/>
                        </a:spcAft>
                      </a:pPr>
                      <a:r>
                        <a:rPr lang="en-GB" sz="2000" dirty="0">
                          <a:solidFill>
                            <a:schemeClr val="tx1"/>
                          </a:solidFill>
                          <a:effectLst/>
                        </a:rPr>
                        <a:t>Lead trainer </a:t>
                      </a:r>
                      <a:endParaRPr lang="en-GB" sz="2000" dirty="0">
                        <a:solidFill>
                          <a:schemeClr val="tx1"/>
                        </a:solidFill>
                        <a:effectLst/>
                        <a:latin typeface="Calibri"/>
                        <a:ea typeface="Calibri"/>
                        <a:cs typeface="Times New Roman"/>
                      </a:endParaRPr>
                    </a:p>
                  </a:txBody>
                  <a:tcPr marL="68575" marR="68575" marT="0" marB="0"/>
                </a:tc>
                <a:tc>
                  <a:txBody>
                    <a:bodyPr/>
                    <a:lstStyle/>
                    <a:p>
                      <a:pPr>
                        <a:spcAft>
                          <a:spcPts val="0"/>
                        </a:spcAft>
                      </a:pPr>
                      <a:r>
                        <a:rPr lang="en-GB" sz="2000" dirty="0">
                          <a:effectLst/>
                        </a:rPr>
                        <a:t>Promotion with teams and team leads, offer training and follow up teams regularly</a:t>
                      </a:r>
                      <a:endParaRPr lang="en-GB" sz="2000" dirty="0">
                        <a:effectLst/>
                        <a:latin typeface="Calibri"/>
                        <a:ea typeface="Calibri"/>
                        <a:cs typeface="Times New Roman"/>
                      </a:endParaRPr>
                    </a:p>
                  </a:txBody>
                  <a:tcPr marL="68575" marR="68575" marT="0" marB="0"/>
                </a:tc>
              </a:tr>
              <a:tr h="706275">
                <a:tc>
                  <a:txBody>
                    <a:bodyPr/>
                    <a:lstStyle/>
                    <a:p>
                      <a:pPr>
                        <a:spcAft>
                          <a:spcPts val="0"/>
                        </a:spcAft>
                      </a:pPr>
                      <a:r>
                        <a:rPr lang="en-GB" sz="2000" dirty="0">
                          <a:solidFill>
                            <a:schemeClr val="tx1"/>
                          </a:solidFill>
                          <a:effectLst/>
                        </a:rPr>
                        <a:t>Expert by experience</a:t>
                      </a:r>
                      <a:endParaRPr lang="en-GB" sz="2000" dirty="0">
                        <a:solidFill>
                          <a:schemeClr val="tx1"/>
                        </a:solidFill>
                        <a:effectLst/>
                        <a:latin typeface="Calibri"/>
                        <a:ea typeface="Calibri"/>
                        <a:cs typeface="Times New Roman"/>
                      </a:endParaRPr>
                    </a:p>
                  </a:txBody>
                  <a:tcPr marL="68575" marR="68575" marT="0" marB="0"/>
                </a:tc>
                <a:tc>
                  <a:txBody>
                    <a:bodyPr/>
                    <a:lstStyle/>
                    <a:p>
                      <a:pPr>
                        <a:spcAft>
                          <a:spcPts val="0"/>
                        </a:spcAft>
                      </a:pPr>
                      <a:r>
                        <a:rPr lang="en-GB" sz="2000" dirty="0">
                          <a:effectLst/>
                        </a:rPr>
                        <a:t>Contribute to training and advise re service user needs</a:t>
                      </a:r>
                      <a:endParaRPr lang="en-GB" sz="2000" dirty="0">
                        <a:effectLst/>
                        <a:latin typeface="Calibri"/>
                        <a:ea typeface="Calibri"/>
                        <a:cs typeface="Times New Roman"/>
                      </a:endParaRPr>
                    </a:p>
                  </a:txBody>
                  <a:tcPr marL="68575" marR="68575" marT="0" marB="0"/>
                </a:tc>
              </a:tr>
              <a:tr h="706275">
                <a:tc>
                  <a:txBody>
                    <a:bodyPr/>
                    <a:lstStyle/>
                    <a:p>
                      <a:pPr>
                        <a:spcAft>
                          <a:spcPts val="0"/>
                        </a:spcAft>
                      </a:pPr>
                      <a:r>
                        <a:rPr lang="en-GB" sz="2000" dirty="0">
                          <a:solidFill>
                            <a:schemeClr val="tx1"/>
                          </a:solidFill>
                          <a:effectLst/>
                        </a:rPr>
                        <a:t>Co-facilitator</a:t>
                      </a:r>
                      <a:endParaRPr lang="en-GB" sz="2000" dirty="0">
                        <a:solidFill>
                          <a:schemeClr val="tx1"/>
                        </a:solidFill>
                        <a:effectLst/>
                        <a:latin typeface="Calibri"/>
                        <a:ea typeface="Calibri"/>
                        <a:cs typeface="Times New Roman"/>
                      </a:endParaRPr>
                    </a:p>
                  </a:txBody>
                  <a:tcPr marL="68575" marR="68575" marT="0" marB="0"/>
                </a:tc>
                <a:tc>
                  <a:txBody>
                    <a:bodyPr/>
                    <a:lstStyle/>
                    <a:p>
                      <a:pPr>
                        <a:spcAft>
                          <a:spcPts val="0"/>
                        </a:spcAft>
                      </a:pPr>
                      <a:r>
                        <a:rPr lang="en-GB" sz="2000">
                          <a:effectLst/>
                        </a:rPr>
                        <a:t>Local trauma expertise available to support others in aspects of trauma informed care</a:t>
                      </a:r>
                      <a:endParaRPr lang="en-GB" sz="2000">
                        <a:effectLst/>
                        <a:latin typeface="Calibri"/>
                        <a:ea typeface="Calibri"/>
                        <a:cs typeface="Times New Roman"/>
                      </a:endParaRPr>
                    </a:p>
                  </a:txBody>
                  <a:tcPr marL="68575" marR="68575" marT="0" marB="0"/>
                </a:tc>
              </a:tr>
              <a:tr h="766261">
                <a:tc>
                  <a:txBody>
                    <a:bodyPr/>
                    <a:lstStyle/>
                    <a:p>
                      <a:pPr>
                        <a:spcAft>
                          <a:spcPts val="0"/>
                        </a:spcAft>
                      </a:pPr>
                      <a:r>
                        <a:rPr lang="en-GB" sz="2000" dirty="0">
                          <a:solidFill>
                            <a:srgbClr val="FF0000"/>
                          </a:solidFill>
                          <a:effectLst/>
                        </a:rPr>
                        <a:t>Team manager</a:t>
                      </a:r>
                      <a:endParaRPr lang="en-GB" sz="2000" dirty="0">
                        <a:solidFill>
                          <a:srgbClr val="FF0000"/>
                        </a:solidFill>
                        <a:effectLst/>
                        <a:latin typeface="Calibri"/>
                        <a:ea typeface="Calibri"/>
                        <a:cs typeface="Times New Roman"/>
                      </a:endParaRPr>
                    </a:p>
                  </a:txBody>
                  <a:tcPr marL="68575" marR="68575" marT="0" marB="0"/>
                </a:tc>
                <a:tc>
                  <a:txBody>
                    <a:bodyPr/>
                    <a:lstStyle/>
                    <a:p>
                      <a:pPr>
                        <a:spcAft>
                          <a:spcPts val="0"/>
                        </a:spcAft>
                      </a:pPr>
                      <a:r>
                        <a:rPr lang="en-GB" sz="2000" dirty="0">
                          <a:effectLst/>
                        </a:rPr>
                        <a:t>Keep trauma on team agenda, ensure supervision and formulation happen and prioritise trauma interventions if indicated</a:t>
                      </a:r>
                      <a:endParaRPr lang="en-GB" sz="2000" dirty="0">
                        <a:effectLst/>
                        <a:latin typeface="Calibri"/>
                        <a:ea typeface="Calibri"/>
                        <a:cs typeface="Times New Roman"/>
                      </a:endParaRPr>
                    </a:p>
                  </a:txBody>
                  <a:tcPr marL="68575" marR="68575" marT="0" marB="0"/>
                </a:tc>
              </a:tr>
              <a:tr h="478757">
                <a:tc>
                  <a:txBody>
                    <a:bodyPr/>
                    <a:lstStyle/>
                    <a:p>
                      <a:pPr>
                        <a:spcAft>
                          <a:spcPts val="0"/>
                        </a:spcAft>
                      </a:pPr>
                      <a:r>
                        <a:rPr lang="en-GB" sz="2000" dirty="0">
                          <a:solidFill>
                            <a:srgbClr val="FF0000"/>
                          </a:solidFill>
                          <a:effectLst/>
                        </a:rPr>
                        <a:t>Local champion</a:t>
                      </a:r>
                      <a:endParaRPr lang="en-GB" sz="2000" dirty="0">
                        <a:solidFill>
                          <a:srgbClr val="FF0000"/>
                        </a:solidFill>
                        <a:effectLst/>
                        <a:latin typeface="Calibri"/>
                        <a:ea typeface="Calibri"/>
                        <a:cs typeface="Times New Roman"/>
                      </a:endParaRPr>
                    </a:p>
                  </a:txBody>
                  <a:tcPr marL="68575" marR="68575" marT="0" marB="0"/>
                </a:tc>
                <a:tc>
                  <a:txBody>
                    <a:bodyPr/>
                    <a:lstStyle/>
                    <a:p>
                      <a:pPr>
                        <a:spcAft>
                          <a:spcPts val="0"/>
                        </a:spcAft>
                      </a:pPr>
                      <a:r>
                        <a:rPr lang="en-GB" sz="2000">
                          <a:effectLst/>
                        </a:rPr>
                        <a:t>Interested in promoting trauma related good practice</a:t>
                      </a:r>
                      <a:endParaRPr lang="en-GB" sz="2000">
                        <a:effectLst/>
                        <a:latin typeface="Calibri"/>
                        <a:ea typeface="Calibri"/>
                        <a:cs typeface="Times New Roman"/>
                      </a:endParaRPr>
                    </a:p>
                  </a:txBody>
                  <a:tcPr marL="68575" marR="68575" marT="0" marB="0"/>
                </a:tc>
              </a:tr>
              <a:tr h="706275">
                <a:tc>
                  <a:txBody>
                    <a:bodyPr/>
                    <a:lstStyle/>
                    <a:p>
                      <a:pPr>
                        <a:spcAft>
                          <a:spcPts val="0"/>
                        </a:spcAft>
                      </a:pPr>
                      <a:r>
                        <a:rPr lang="en-GB" sz="2000" dirty="0">
                          <a:solidFill>
                            <a:srgbClr val="FF0000"/>
                          </a:solidFill>
                          <a:effectLst/>
                        </a:rPr>
                        <a:t>Clinical team member</a:t>
                      </a:r>
                      <a:endParaRPr lang="en-GB" sz="2000" dirty="0">
                        <a:solidFill>
                          <a:srgbClr val="FF0000"/>
                        </a:solidFill>
                        <a:effectLst/>
                        <a:latin typeface="Calibri"/>
                        <a:ea typeface="Calibri"/>
                        <a:cs typeface="Times New Roman"/>
                      </a:endParaRPr>
                    </a:p>
                  </a:txBody>
                  <a:tcPr marL="68575" marR="68575" marT="0" marB="0"/>
                </a:tc>
                <a:tc>
                  <a:txBody>
                    <a:bodyPr/>
                    <a:lstStyle/>
                    <a:p>
                      <a:pPr>
                        <a:spcAft>
                          <a:spcPts val="0"/>
                        </a:spcAft>
                      </a:pPr>
                      <a:r>
                        <a:rPr lang="en-GB" sz="2000">
                          <a:effectLst/>
                        </a:rPr>
                        <a:t>Attend training, talk to patients when appropriate re trauma and plan care in line with client needs</a:t>
                      </a:r>
                      <a:endParaRPr lang="en-GB" sz="2000">
                        <a:effectLst/>
                        <a:latin typeface="Calibri"/>
                        <a:ea typeface="Calibri"/>
                        <a:cs typeface="Times New Roman"/>
                      </a:endParaRPr>
                    </a:p>
                  </a:txBody>
                  <a:tcPr marL="68575" marR="68575" marT="0" marB="0"/>
                </a:tc>
              </a:tr>
              <a:tr h="706275">
                <a:tc>
                  <a:txBody>
                    <a:bodyPr/>
                    <a:lstStyle/>
                    <a:p>
                      <a:pPr>
                        <a:spcAft>
                          <a:spcPts val="0"/>
                        </a:spcAft>
                      </a:pPr>
                      <a:r>
                        <a:rPr lang="en-GB" sz="2000" dirty="0">
                          <a:solidFill>
                            <a:schemeClr val="tx1"/>
                          </a:solidFill>
                          <a:effectLst/>
                        </a:rPr>
                        <a:t>Sponsor and Senior Clinical Director</a:t>
                      </a:r>
                      <a:endParaRPr lang="en-GB" sz="2000" dirty="0">
                        <a:solidFill>
                          <a:schemeClr val="tx1"/>
                        </a:solidFill>
                        <a:effectLst/>
                        <a:latin typeface="Calibri"/>
                        <a:ea typeface="Calibri"/>
                        <a:cs typeface="Times New Roman"/>
                      </a:endParaRPr>
                    </a:p>
                  </a:txBody>
                  <a:tcPr marL="68575" marR="68575" marT="0" marB="0"/>
                </a:tc>
                <a:tc>
                  <a:txBody>
                    <a:bodyPr/>
                    <a:lstStyle/>
                    <a:p>
                      <a:pPr>
                        <a:spcAft>
                          <a:spcPts val="0"/>
                        </a:spcAft>
                      </a:pPr>
                      <a:r>
                        <a:rPr lang="en-GB" sz="2000" dirty="0">
                          <a:effectLst/>
                        </a:rPr>
                        <a:t>Governance via SDG</a:t>
                      </a:r>
                      <a:endParaRPr lang="en-GB" sz="2000" dirty="0">
                        <a:effectLst/>
                        <a:latin typeface="Calibri"/>
                        <a:ea typeface="Calibri"/>
                        <a:cs typeface="Times New Roman"/>
                      </a:endParaRPr>
                    </a:p>
                  </a:txBody>
                  <a:tcPr marL="68575" marR="68575" marT="0" marB="0"/>
                </a:tc>
              </a:tr>
            </a:tbl>
          </a:graphicData>
        </a:graphic>
      </p:graphicFrame>
    </p:spTree>
    <p:extLst>
      <p:ext uri="{BB962C8B-B14F-4D97-AF65-F5344CB8AC3E}">
        <p14:creationId xmlns:p14="http://schemas.microsoft.com/office/powerpoint/2010/main" val="14039221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Evidence for success</a:t>
            </a:r>
            <a:endParaRPr lang="en-GB" dirty="0"/>
          </a:p>
        </p:txBody>
      </p:sp>
      <p:sp>
        <p:nvSpPr>
          <p:cNvPr id="3" name="Content Placeholder 2"/>
          <p:cNvSpPr>
            <a:spLocks noGrp="1"/>
          </p:cNvSpPr>
          <p:nvPr>
            <p:ph idx="1"/>
          </p:nvPr>
        </p:nvSpPr>
        <p:spPr/>
        <p:txBody>
          <a:bodyPr/>
          <a:lstStyle/>
          <a:p>
            <a:r>
              <a:rPr lang="en-GB" dirty="0" smtClean="0"/>
              <a:t>Initial training evaluation n&gt;300</a:t>
            </a:r>
          </a:p>
          <a:p>
            <a:r>
              <a:rPr lang="en-GB" dirty="0" smtClean="0"/>
              <a:t>Personal impact on patients</a:t>
            </a:r>
          </a:p>
          <a:p>
            <a:r>
              <a:rPr lang="en-GB" dirty="0" smtClean="0"/>
              <a:t>Focus group of staff team</a:t>
            </a:r>
          </a:p>
          <a:p>
            <a:r>
              <a:rPr lang="en-GB" dirty="0" smtClean="0"/>
              <a:t>Reduction in meds</a:t>
            </a:r>
          </a:p>
          <a:p>
            <a:r>
              <a:rPr lang="en-GB" dirty="0" smtClean="0"/>
              <a:t>Control and restraint stats</a:t>
            </a:r>
          </a:p>
          <a:p>
            <a:r>
              <a:rPr lang="en-GB" dirty="0" err="1" smtClean="0"/>
              <a:t>DoH</a:t>
            </a:r>
            <a:r>
              <a:rPr lang="en-GB" dirty="0" smtClean="0"/>
              <a:t> stats re routine enquiry</a:t>
            </a:r>
            <a:endParaRPr lang="en-GB" dirty="0"/>
          </a:p>
        </p:txBody>
      </p:sp>
    </p:spTree>
    <p:extLst>
      <p:ext uri="{BB962C8B-B14F-4D97-AF65-F5344CB8AC3E}">
        <p14:creationId xmlns:p14="http://schemas.microsoft.com/office/powerpoint/2010/main" val="13833599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7056784" cy="1143000"/>
          </a:xfrm>
        </p:spPr>
        <p:txBody>
          <a:bodyPr>
            <a:normAutofit fontScale="90000"/>
          </a:bodyPr>
          <a:lstStyle/>
          <a:p>
            <a:r>
              <a:rPr lang="en-GB" dirty="0" smtClean="0"/>
              <a:t>Ward data: 42 patients in 4 months</a:t>
            </a:r>
            <a:endParaRPr lang="en-GB" dirty="0"/>
          </a:p>
        </p:txBody>
      </p:sp>
      <p:sp>
        <p:nvSpPr>
          <p:cNvPr id="3" name="Content Placeholder 2"/>
          <p:cNvSpPr>
            <a:spLocks noGrp="1"/>
          </p:cNvSpPr>
          <p:nvPr>
            <p:ph idx="1"/>
          </p:nvPr>
        </p:nvSpPr>
        <p:spPr>
          <a:xfrm>
            <a:off x="457200" y="1600201"/>
            <a:ext cx="8229600" cy="4061048"/>
          </a:xfrm>
        </p:spPr>
        <p:txBody>
          <a:bodyPr>
            <a:normAutofit/>
          </a:bodyPr>
          <a:lstStyle/>
          <a:p>
            <a:r>
              <a:rPr lang="en-GB" dirty="0" smtClean="0"/>
              <a:t>100% of admissions asked re trauma.</a:t>
            </a:r>
          </a:p>
          <a:p>
            <a:r>
              <a:rPr lang="en-GB" dirty="0" smtClean="0"/>
              <a:t>76% report trauma as an issue for them.</a:t>
            </a:r>
          </a:p>
          <a:p>
            <a:r>
              <a:rPr lang="en-GB" dirty="0" smtClean="0"/>
              <a:t>Evidence that linked to care planning.</a:t>
            </a:r>
          </a:p>
          <a:p>
            <a:pPr marL="0" indent="0">
              <a:buNone/>
            </a:pPr>
            <a:endParaRPr lang="en-GB" dirty="0" smtClean="0"/>
          </a:p>
          <a:p>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Service User and Carer involvement </a:t>
            </a:r>
            <a:endParaRPr lang="en-GB" dirty="0"/>
          </a:p>
        </p:txBody>
      </p:sp>
      <p:sp>
        <p:nvSpPr>
          <p:cNvPr id="5" name="Subtitle 4"/>
          <p:cNvSpPr>
            <a:spLocks noGrp="1"/>
          </p:cNvSpPr>
          <p:nvPr>
            <p:ph type="subTitle" idx="1"/>
          </p:nvPr>
        </p:nvSpPr>
        <p:spPr/>
        <p:txBody>
          <a:bodyPr/>
          <a:lstStyle/>
          <a:p>
            <a:r>
              <a:rPr lang="en-GB" dirty="0" smtClean="0"/>
              <a:t> </a:t>
            </a:r>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4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17933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graphicFrame>
        <p:nvGraphicFramePr>
          <p:cNvPr id="5" name="Chart 4"/>
          <p:cNvGraphicFramePr/>
          <p:nvPr>
            <p:extLst>
              <p:ext uri="{D42A27DB-BD31-4B8C-83A1-F6EECF244321}">
                <p14:modId xmlns:p14="http://schemas.microsoft.com/office/powerpoint/2010/main" val="490170818"/>
              </p:ext>
            </p:extLst>
          </p:nvPr>
        </p:nvGraphicFramePr>
        <p:xfrm>
          <a:off x="323528" y="764704"/>
          <a:ext cx="8820471" cy="51845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graphicFrame>
        <p:nvGraphicFramePr>
          <p:cNvPr id="5" name="Chart 4"/>
          <p:cNvGraphicFramePr/>
          <p:nvPr>
            <p:extLst>
              <p:ext uri="{D42A27DB-BD31-4B8C-83A1-F6EECF244321}">
                <p14:modId xmlns:p14="http://schemas.microsoft.com/office/powerpoint/2010/main" val="139143439"/>
              </p:ext>
            </p:extLst>
          </p:nvPr>
        </p:nvGraphicFramePr>
        <p:xfrm>
          <a:off x="323528" y="980728"/>
          <a:ext cx="8208911" cy="50405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graphicFrame>
        <p:nvGraphicFramePr>
          <p:cNvPr id="5" name="Chart 4"/>
          <p:cNvGraphicFramePr/>
          <p:nvPr>
            <p:extLst>
              <p:ext uri="{D42A27DB-BD31-4B8C-83A1-F6EECF244321}">
                <p14:modId xmlns:p14="http://schemas.microsoft.com/office/powerpoint/2010/main" val="3298116572"/>
              </p:ext>
            </p:extLst>
          </p:nvPr>
        </p:nvGraphicFramePr>
        <p:xfrm>
          <a:off x="395536" y="1340768"/>
          <a:ext cx="8064896" cy="453650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graphicFrame>
        <p:nvGraphicFramePr>
          <p:cNvPr id="5" name="Chart 4"/>
          <p:cNvGraphicFramePr/>
          <p:nvPr>
            <p:extLst>
              <p:ext uri="{D42A27DB-BD31-4B8C-83A1-F6EECF244321}">
                <p14:modId xmlns:p14="http://schemas.microsoft.com/office/powerpoint/2010/main" val="3144740599"/>
              </p:ext>
            </p:extLst>
          </p:nvPr>
        </p:nvGraphicFramePr>
        <p:xfrm>
          <a:off x="467544" y="980728"/>
          <a:ext cx="8352928" cy="504055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drivers</a:t>
            </a:r>
            <a:endParaRPr lang="en-GB" dirty="0"/>
          </a:p>
        </p:txBody>
      </p:sp>
      <p:sp>
        <p:nvSpPr>
          <p:cNvPr id="3" name="Content Placeholder 2"/>
          <p:cNvSpPr>
            <a:spLocks noGrp="1"/>
          </p:cNvSpPr>
          <p:nvPr>
            <p:ph idx="1"/>
          </p:nvPr>
        </p:nvSpPr>
        <p:spPr/>
        <p:txBody>
          <a:bodyPr/>
          <a:lstStyle/>
          <a:p>
            <a:pPr marL="0" indent="0">
              <a:buNone/>
            </a:pPr>
            <a:r>
              <a:rPr lang="en-GB" dirty="0" smtClean="0"/>
              <a:t>2008 national data set’s mandatory abuse question</a:t>
            </a:r>
          </a:p>
          <a:p>
            <a:pPr marL="0" indent="0">
              <a:buNone/>
            </a:pPr>
            <a:endParaRPr lang="en-GB" dirty="0" smtClean="0"/>
          </a:p>
          <a:p>
            <a:pPr marL="0" indent="0">
              <a:buNone/>
            </a:pPr>
            <a:r>
              <a:rPr lang="en-GB" dirty="0" smtClean="0"/>
              <a:t>Has there ever been a time in your life when you experienced physical, </a:t>
            </a:r>
            <a:r>
              <a:rPr lang="en-GB" dirty="0"/>
              <a:t>s</a:t>
            </a:r>
            <a:r>
              <a:rPr lang="en-GB" dirty="0" smtClean="0"/>
              <a:t>exual or emotional abuse?</a:t>
            </a:r>
            <a:endParaRPr lang="en-GB" dirty="0"/>
          </a:p>
        </p:txBody>
      </p:sp>
    </p:spTree>
    <p:extLst>
      <p:ext uri="{BB962C8B-B14F-4D97-AF65-F5344CB8AC3E}">
        <p14:creationId xmlns:p14="http://schemas.microsoft.com/office/powerpoint/2010/main" val="2751950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From patients</a:t>
            </a:r>
            <a:endParaRPr lang="en-GB" dirty="0"/>
          </a:p>
        </p:txBody>
      </p:sp>
      <p:sp>
        <p:nvSpPr>
          <p:cNvPr id="6" name="Content Placeholder 5"/>
          <p:cNvSpPr>
            <a:spLocks noGrp="1"/>
          </p:cNvSpPr>
          <p:nvPr>
            <p:ph sz="half" idx="1"/>
          </p:nvPr>
        </p:nvSpPr>
        <p:spPr/>
        <p:txBody>
          <a:bodyPr/>
          <a:lstStyle/>
          <a:p>
            <a:r>
              <a:rPr lang="en-GB" dirty="0" smtClean="0"/>
              <a:t>“Brave enough to tackle issues that others were too afraid to acknowledge.”</a:t>
            </a:r>
          </a:p>
          <a:p>
            <a:r>
              <a:rPr lang="en-GB" dirty="0" smtClean="0"/>
              <a:t>“at last I felt that I had a framework to understand myself”</a:t>
            </a:r>
            <a:endParaRPr lang="en-GB" dirty="0"/>
          </a:p>
        </p:txBody>
      </p:sp>
      <p:pic>
        <p:nvPicPr>
          <p:cNvPr id="1026" name="Picture 2" descr="http://d9awx3ty5e51f.cloudfront.net/catalogue/medium/11438657.jpg">
            <a:hlinkClick r:id="rId2"/>
          </p:cNvPr>
          <p:cNvPicPr>
            <a:picLocks noChangeAspect="1" noChangeArrowheads="1"/>
          </p:cNvPicPr>
          <p:nvPr/>
        </p:nvPicPr>
        <p:blipFill>
          <a:blip r:embed="rId3" cstate="print"/>
          <a:srcRect/>
          <a:stretch>
            <a:fillRect/>
          </a:stretch>
        </p:blipFill>
        <p:spPr bwMode="auto">
          <a:xfrm>
            <a:off x="4716016" y="1124744"/>
            <a:ext cx="3943350" cy="40005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251520" y="404664"/>
            <a:ext cx="7920880" cy="475252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“I believe it lets them talk about anything that they consider a trauma which I think is good, cos trauma is different to different people.  In the past it would just be a historical piece of information and it would just be parked, whilst we dealt with depression and anxiety and then got them out of hospital but now it’s a major part of the entire intervention and everyone’s aligned around it .... it’s everybody’s business”</a:t>
            </a:r>
          </a:p>
          <a:p>
            <a:pPr algn="ctr"/>
            <a:endParaRPr lang="en-GB" dirty="0"/>
          </a:p>
        </p:txBody>
      </p:sp>
    </p:spTree>
    <p:extLst>
      <p:ext uri="{BB962C8B-B14F-4D97-AF65-F5344CB8AC3E}">
        <p14:creationId xmlns:p14="http://schemas.microsoft.com/office/powerpoint/2010/main" val="41604095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611560" y="1268760"/>
            <a:ext cx="7560840" cy="388843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“Some of the interventions are so simple but have such an impact on patients and actually we would be spending that time so for some of them it’s not that more time consuming it’s just using your time differently”</a:t>
            </a:r>
          </a:p>
          <a:p>
            <a:pPr algn="ctr"/>
            <a:endParaRPr lang="en-GB" dirty="0"/>
          </a:p>
        </p:txBody>
      </p:sp>
    </p:spTree>
    <p:extLst>
      <p:ext uri="{BB962C8B-B14F-4D97-AF65-F5344CB8AC3E}">
        <p14:creationId xmlns:p14="http://schemas.microsoft.com/office/powerpoint/2010/main" val="22758993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1043608" y="1340768"/>
            <a:ext cx="6120680" cy="266429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“I am glad I have been part of this pilot cos I didn’t realise we didn’t deal with it here”</a:t>
            </a:r>
          </a:p>
          <a:p>
            <a:pPr algn="ctr"/>
            <a:endParaRPr lang="en-GB" dirty="0"/>
          </a:p>
        </p:txBody>
      </p:sp>
    </p:spTree>
    <p:extLst>
      <p:ext uri="{BB962C8B-B14F-4D97-AF65-F5344CB8AC3E}">
        <p14:creationId xmlns:p14="http://schemas.microsoft.com/office/powerpoint/2010/main" val="37512144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467544" y="980728"/>
            <a:ext cx="7704856" cy="417646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“Instead of just sitting or having the conversation they are actually doing something this is a therapeutic interaction it’s not just a chat about something, but I didn’t see it before because you feel as if you had achieved something, more meaningful “</a:t>
            </a:r>
          </a:p>
          <a:p>
            <a:pPr algn="ctr"/>
            <a:endParaRPr lang="en-GB" dirty="0"/>
          </a:p>
        </p:txBody>
      </p:sp>
    </p:spTree>
    <p:extLst>
      <p:ext uri="{BB962C8B-B14F-4D97-AF65-F5344CB8AC3E}">
        <p14:creationId xmlns:p14="http://schemas.microsoft.com/office/powerpoint/2010/main" val="7821939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79512" y="764704"/>
            <a:ext cx="8229600" cy="452596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One of the interventions is from my point of view less medication, less than intervention because there’s more of other things going on and I am confident that there, I mean there is less pressure from the patient, less pressure from staff to prescribe sedatives, medication”</a:t>
            </a:r>
          </a:p>
          <a:p>
            <a:pPr algn="ctr"/>
            <a:endParaRPr lang="en-GB" dirty="0"/>
          </a:p>
        </p:txBody>
      </p:sp>
    </p:spTree>
    <p:extLst>
      <p:ext uri="{BB962C8B-B14F-4D97-AF65-F5344CB8AC3E}">
        <p14:creationId xmlns:p14="http://schemas.microsoft.com/office/powerpoint/2010/main" val="15360090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1259632" y="1412776"/>
            <a:ext cx="6120680" cy="266429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“you’ve got a lot more clear definition and direction….. maybe before it was there as a narrative but we are making more links about how its having an impact”</a:t>
            </a:r>
          </a:p>
          <a:p>
            <a:pPr algn="ctr"/>
            <a:endParaRPr lang="en-GB" dirty="0"/>
          </a:p>
        </p:txBody>
      </p:sp>
    </p:spTree>
    <p:extLst>
      <p:ext uri="{BB962C8B-B14F-4D97-AF65-F5344CB8AC3E}">
        <p14:creationId xmlns:p14="http://schemas.microsoft.com/office/powerpoint/2010/main" val="12303838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188640"/>
            <a:ext cx="7848872" cy="1143000"/>
          </a:xfrm>
        </p:spPr>
        <p:txBody>
          <a:bodyPr>
            <a:normAutofit fontScale="90000"/>
          </a:bodyPr>
          <a:lstStyle/>
          <a:p>
            <a:r>
              <a:rPr lang="en-GB" dirty="0" smtClean="0"/>
              <a:t>Reductions in </a:t>
            </a:r>
            <a:r>
              <a:rPr lang="en-GB" dirty="0" err="1" smtClean="0"/>
              <a:t>prn</a:t>
            </a:r>
            <a:r>
              <a:rPr lang="en-GB" dirty="0" smtClean="0"/>
              <a:t> </a:t>
            </a:r>
            <a:r>
              <a:rPr lang="en-GB" dirty="0" err="1" smtClean="0"/>
              <a:t>lorazepam</a:t>
            </a:r>
            <a:r>
              <a:rPr lang="en-GB" dirty="0" smtClean="0"/>
              <a:t> haloperidol and </a:t>
            </a:r>
            <a:r>
              <a:rPr lang="en-GB" dirty="0" err="1" smtClean="0"/>
              <a:t>zopiclone</a:t>
            </a:r>
            <a:endParaRPr lang="en-GB" dirty="0"/>
          </a:p>
        </p:txBody>
      </p:sp>
      <p:graphicFrame>
        <p:nvGraphicFramePr>
          <p:cNvPr id="6" name="Chart 5"/>
          <p:cNvGraphicFramePr>
            <a:graphicFrameLocks/>
          </p:cNvGraphicFramePr>
          <p:nvPr>
            <p:extLst>
              <p:ext uri="{D42A27DB-BD31-4B8C-83A1-F6EECF244321}">
                <p14:modId xmlns:p14="http://schemas.microsoft.com/office/powerpoint/2010/main" val="2598950448"/>
              </p:ext>
            </p:extLst>
          </p:nvPr>
        </p:nvGraphicFramePr>
        <p:xfrm>
          <a:off x="179512" y="1484784"/>
          <a:ext cx="7848872" cy="5184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76864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Brooker et al in press</a:t>
            </a:r>
            <a:endParaRPr lang="en-GB" dirty="0"/>
          </a:p>
        </p:txBody>
      </p:sp>
      <p:sp>
        <p:nvSpPr>
          <p:cNvPr id="3" name="Content Placeholder 2"/>
          <p:cNvSpPr>
            <a:spLocks noGrp="1"/>
          </p:cNvSpPr>
          <p:nvPr>
            <p:ph idx="1"/>
          </p:nvPr>
        </p:nvSpPr>
        <p:spPr>
          <a:xfrm>
            <a:off x="457200" y="1600201"/>
            <a:ext cx="8229600" cy="3989040"/>
          </a:xfrm>
        </p:spPr>
        <p:txBody>
          <a:bodyPr>
            <a:normAutofit/>
          </a:bodyPr>
          <a:lstStyle/>
          <a:p>
            <a:r>
              <a:rPr lang="en-GB" dirty="0" smtClean="0"/>
              <a:t>TEWV </a:t>
            </a:r>
            <a:r>
              <a:rPr lang="en-GB" dirty="0" smtClean="0"/>
              <a:t>=77</a:t>
            </a:r>
            <a:r>
              <a:rPr lang="en-GB" dirty="0" smtClean="0"/>
              <a:t>% compared to national average of 58%</a:t>
            </a:r>
            <a:endParaRPr lang="en-GB" dirty="0"/>
          </a:p>
        </p:txBody>
      </p:sp>
    </p:spTree>
    <p:extLst>
      <p:ext uri="{BB962C8B-B14F-4D97-AF65-F5344CB8AC3E}">
        <p14:creationId xmlns:p14="http://schemas.microsoft.com/office/powerpoint/2010/main" val="16624675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Comparison between TEWV and national experts by experience</a:t>
            </a:r>
            <a:endParaRPr lang="en-GB" dirty="0"/>
          </a:p>
        </p:txBody>
      </p:sp>
      <p:sp>
        <p:nvSpPr>
          <p:cNvPr id="5" name="Content Placeholder 4"/>
          <p:cNvSpPr>
            <a:spLocks noGrp="1"/>
          </p:cNvSpPr>
          <p:nvPr>
            <p:ph sz="half" idx="2"/>
          </p:nvPr>
        </p:nvSpPr>
        <p:spPr/>
        <p:txBody>
          <a:bodyPr/>
          <a:lstStyle/>
          <a:p>
            <a:pPr marL="0" indent="0">
              <a:buNone/>
            </a:pPr>
            <a:r>
              <a:rPr lang="en-GB" dirty="0" smtClean="0"/>
              <a:t>Listen</a:t>
            </a:r>
            <a:r>
              <a:rPr lang="en-GB" dirty="0" smtClean="0"/>
              <a:t>…</a:t>
            </a:r>
          </a:p>
          <a:p>
            <a:pPr marL="0" indent="0">
              <a:buNone/>
            </a:pPr>
            <a:r>
              <a:rPr lang="en-GB" dirty="0" smtClean="0"/>
              <a:t>Validate….</a:t>
            </a:r>
          </a:p>
          <a:p>
            <a:pPr marL="0" indent="0">
              <a:buNone/>
            </a:pPr>
            <a:endParaRPr lang="en-GB" dirty="0"/>
          </a:p>
        </p:txBody>
      </p:sp>
      <p:pic>
        <p:nvPicPr>
          <p:cNvPr id="6" name="Content Placeholder 5"/>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1520" y="1600200"/>
            <a:ext cx="4176464" cy="4997152"/>
          </a:xfrm>
          <a:prstGeom prst="rect">
            <a:avLst/>
          </a:prstGeom>
          <a:noFill/>
          <a:ln>
            <a:noFill/>
          </a:ln>
        </p:spPr>
      </p:pic>
    </p:spTree>
    <p:extLst>
      <p:ext uri="{BB962C8B-B14F-4D97-AF65-F5344CB8AC3E}">
        <p14:creationId xmlns:p14="http://schemas.microsoft.com/office/powerpoint/2010/main" val="277602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drivers</a:t>
            </a:r>
            <a:endParaRPr lang="en-GB" dirty="0"/>
          </a:p>
        </p:txBody>
      </p:sp>
      <p:sp>
        <p:nvSpPr>
          <p:cNvPr id="3" name="Content Placeholder 2"/>
          <p:cNvSpPr>
            <a:spLocks noGrp="1"/>
          </p:cNvSpPr>
          <p:nvPr>
            <p:ph idx="1"/>
          </p:nvPr>
        </p:nvSpPr>
        <p:spPr/>
        <p:txBody>
          <a:bodyPr/>
          <a:lstStyle/>
          <a:p>
            <a:pPr marL="0" indent="0">
              <a:buNone/>
            </a:pPr>
            <a:r>
              <a:rPr lang="en-GB" dirty="0" smtClean="0"/>
              <a:t>CQC </a:t>
            </a:r>
            <a:r>
              <a:rPr lang="en-GB" dirty="0"/>
              <a:t>safety indicator in their Key Lines of </a:t>
            </a:r>
            <a:r>
              <a:rPr lang="en-GB" dirty="0" smtClean="0"/>
              <a:t>Enquiry:</a:t>
            </a:r>
            <a:endParaRPr lang="en-GB" dirty="0"/>
          </a:p>
          <a:p>
            <a:pPr marL="0" indent="0">
              <a:buNone/>
            </a:pPr>
            <a:endParaRPr lang="en-GB" dirty="0" smtClean="0"/>
          </a:p>
          <a:p>
            <a:pPr marL="0" indent="0">
              <a:buNone/>
            </a:pPr>
            <a:r>
              <a:rPr lang="en-GB" dirty="0" smtClean="0"/>
              <a:t>'Are </a:t>
            </a:r>
            <a:r>
              <a:rPr lang="en-GB" dirty="0"/>
              <a:t>there reliable systems, processes and practices in place to keep people safe and safeguarded from abuse'?</a:t>
            </a:r>
          </a:p>
          <a:p>
            <a:endParaRPr lang="en-GB" dirty="0"/>
          </a:p>
        </p:txBody>
      </p:sp>
    </p:spTree>
    <p:extLst>
      <p:ext uri="{BB962C8B-B14F-4D97-AF65-F5344CB8AC3E}">
        <p14:creationId xmlns:p14="http://schemas.microsoft.com/office/powerpoint/2010/main" val="5598882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Barriers to pilot</a:t>
            </a:r>
            <a:endParaRPr lang="en-GB" dirty="0"/>
          </a:p>
        </p:txBody>
      </p:sp>
      <p:sp>
        <p:nvSpPr>
          <p:cNvPr id="3" name="Content Placeholder 2"/>
          <p:cNvSpPr>
            <a:spLocks noGrp="1"/>
          </p:cNvSpPr>
          <p:nvPr>
            <p:ph idx="1"/>
          </p:nvPr>
        </p:nvSpPr>
        <p:spPr/>
        <p:txBody>
          <a:bodyPr/>
          <a:lstStyle/>
          <a:p>
            <a:r>
              <a:rPr lang="en-GB" dirty="0" smtClean="0"/>
              <a:t>Data collection stalled or unpopular.</a:t>
            </a:r>
          </a:p>
          <a:p>
            <a:r>
              <a:rPr lang="en-GB" dirty="0" smtClean="0"/>
              <a:t>Other transformation work taking priority.</a:t>
            </a:r>
          </a:p>
          <a:p>
            <a:r>
              <a:rPr lang="en-GB" dirty="0" smtClean="0"/>
              <a:t>Staff feel they do this enough already.</a:t>
            </a:r>
          </a:p>
          <a:p>
            <a:r>
              <a:rPr lang="en-GB" dirty="0" smtClean="0"/>
              <a:t>Staff dislike forms but clear changes in attitudes and behaviours.</a:t>
            </a:r>
          </a:p>
          <a:p>
            <a:r>
              <a:rPr lang="en-GB" dirty="0" smtClean="0"/>
              <a:t>Want it to be easy.</a:t>
            </a:r>
          </a:p>
          <a:p>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Supporting implementation</a:t>
            </a:r>
            <a:endParaRPr lang="en-GB" dirty="0"/>
          </a:p>
        </p:txBody>
      </p:sp>
      <p:sp>
        <p:nvSpPr>
          <p:cNvPr id="3" name="Content Placeholder 2"/>
          <p:cNvSpPr>
            <a:spLocks noGrp="1"/>
          </p:cNvSpPr>
          <p:nvPr>
            <p:ph idx="1"/>
          </p:nvPr>
        </p:nvSpPr>
        <p:spPr>
          <a:xfrm>
            <a:off x="457200" y="1600201"/>
            <a:ext cx="8229600" cy="4061048"/>
          </a:xfrm>
        </p:spPr>
        <p:txBody>
          <a:bodyPr>
            <a:normAutofit fontScale="77500" lnSpcReduction="20000"/>
          </a:bodyPr>
          <a:lstStyle/>
          <a:p>
            <a:r>
              <a:rPr lang="en-GB" dirty="0" smtClean="0"/>
              <a:t>Clearly defined roles.</a:t>
            </a:r>
          </a:p>
          <a:p>
            <a:r>
              <a:rPr lang="en-GB" dirty="0" smtClean="0"/>
              <a:t>Give nursing clear leadership roles as they are the main profession who need to own this.</a:t>
            </a:r>
          </a:p>
          <a:p>
            <a:r>
              <a:rPr lang="en-GB" dirty="0" smtClean="0"/>
              <a:t>Team readiness and solution focused support from steering group during implementation.</a:t>
            </a:r>
          </a:p>
          <a:p>
            <a:r>
              <a:rPr lang="en-GB" dirty="0" smtClean="0"/>
              <a:t>Develop trauma therapists in every locality.</a:t>
            </a:r>
          </a:p>
          <a:p>
            <a:r>
              <a:rPr lang="en-GB" dirty="0" smtClean="0"/>
              <a:t>Maintain supervision groups.</a:t>
            </a:r>
          </a:p>
          <a:p>
            <a:r>
              <a:rPr lang="en-GB" dirty="0" smtClean="0"/>
              <a:t>Training for champions.</a:t>
            </a:r>
          </a:p>
          <a:p>
            <a:r>
              <a:rPr lang="en-GB" dirty="0" smtClean="0"/>
              <a:t>Involvement of experts by experience and charities.</a:t>
            </a:r>
          </a:p>
          <a:p>
            <a:r>
              <a:rPr lang="en-GB" dirty="0" smtClean="0"/>
              <a:t>Development of practice guidelines.</a:t>
            </a:r>
          </a:p>
          <a:p>
            <a:endParaRPr lang="en-GB" dirty="0" smtClean="0"/>
          </a:p>
          <a:p>
            <a:endParaRPr lang="en-GB"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engages staff</a:t>
            </a:r>
            <a:endParaRPr lang="en-GB" dirty="0"/>
          </a:p>
        </p:txBody>
      </p:sp>
      <p:sp>
        <p:nvSpPr>
          <p:cNvPr id="3" name="Content Placeholder 2"/>
          <p:cNvSpPr>
            <a:spLocks noGrp="1"/>
          </p:cNvSpPr>
          <p:nvPr>
            <p:ph idx="1"/>
          </p:nvPr>
        </p:nvSpPr>
        <p:spPr/>
        <p:txBody>
          <a:bodyPr/>
          <a:lstStyle/>
          <a:p>
            <a:r>
              <a:rPr lang="en-GB" dirty="0" smtClean="0"/>
              <a:t>Don’t add to their burden</a:t>
            </a:r>
          </a:p>
          <a:p>
            <a:r>
              <a:rPr lang="en-GB" dirty="0" smtClean="0"/>
              <a:t>Empower and skill them</a:t>
            </a:r>
          </a:p>
          <a:p>
            <a:r>
              <a:rPr lang="en-GB" dirty="0" smtClean="0"/>
              <a:t>Keep on team business meetings agenda and supervision agenda via management support</a:t>
            </a:r>
          </a:p>
          <a:p>
            <a:r>
              <a:rPr lang="en-GB" dirty="0" smtClean="0"/>
              <a:t>Joint assessments and complex case consultation.</a:t>
            </a:r>
          </a:p>
          <a:p>
            <a:endParaRPr lang="en-GB" dirty="0"/>
          </a:p>
        </p:txBody>
      </p:sp>
    </p:spTree>
    <p:extLst>
      <p:ext uri="{BB962C8B-B14F-4D97-AF65-F5344CB8AC3E}">
        <p14:creationId xmlns:p14="http://schemas.microsoft.com/office/powerpoint/2010/main" val="21603889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TIC </a:t>
            </a:r>
            <a:r>
              <a:rPr lang="en-GB" dirty="0"/>
              <a:t>will enable us to:</a:t>
            </a:r>
            <a:br>
              <a:rPr lang="en-GB" dirty="0"/>
            </a:br>
            <a:endParaRPr lang="en-GB" dirty="0"/>
          </a:p>
        </p:txBody>
      </p:sp>
      <p:sp>
        <p:nvSpPr>
          <p:cNvPr id="3" name="Content Placeholder 2"/>
          <p:cNvSpPr>
            <a:spLocks noGrp="1"/>
          </p:cNvSpPr>
          <p:nvPr>
            <p:ph idx="1"/>
          </p:nvPr>
        </p:nvSpPr>
        <p:spPr>
          <a:xfrm>
            <a:off x="457200" y="1600201"/>
            <a:ext cx="8229600" cy="4349080"/>
          </a:xfrm>
        </p:spPr>
        <p:txBody>
          <a:bodyPr>
            <a:normAutofit fontScale="77500" lnSpcReduction="20000"/>
          </a:bodyPr>
          <a:lstStyle/>
          <a:p>
            <a:pPr lvl="0"/>
            <a:r>
              <a:rPr lang="en-GB" dirty="0" smtClean="0"/>
              <a:t>Meet </a:t>
            </a:r>
            <a:r>
              <a:rPr lang="en-GB" dirty="0" err="1"/>
              <a:t>DoH</a:t>
            </a:r>
            <a:r>
              <a:rPr lang="en-GB" dirty="0"/>
              <a:t> guidance re routine enquiry and handle such disclosures </a:t>
            </a:r>
            <a:r>
              <a:rPr lang="en-GB" dirty="0" smtClean="0"/>
              <a:t>well </a:t>
            </a:r>
            <a:endParaRPr lang="en-GB" dirty="0"/>
          </a:p>
          <a:p>
            <a:r>
              <a:rPr lang="en-GB" dirty="0"/>
              <a:t>Clinically address underlying contributory factor to diagnosis/ symptoms/ engagement issues/ </a:t>
            </a:r>
            <a:r>
              <a:rPr lang="en-GB" dirty="0" smtClean="0"/>
              <a:t>risks: better outcomes </a:t>
            </a:r>
            <a:endParaRPr lang="en-GB" dirty="0"/>
          </a:p>
          <a:p>
            <a:pPr lvl="0"/>
            <a:r>
              <a:rPr lang="en-GB" dirty="0"/>
              <a:t>For care plans and risk assessments to adequately reflect recovery from trauma as a goal of </a:t>
            </a:r>
            <a:r>
              <a:rPr lang="en-GB" dirty="0" smtClean="0"/>
              <a:t>services </a:t>
            </a:r>
            <a:endParaRPr lang="en-GB" dirty="0"/>
          </a:p>
          <a:p>
            <a:pPr lvl="0"/>
            <a:r>
              <a:rPr lang="en-GB" dirty="0"/>
              <a:t>For services to avoid causing iatrogenic harm  </a:t>
            </a:r>
            <a:r>
              <a:rPr lang="en-GB" dirty="0" err="1"/>
              <a:t>eg</a:t>
            </a:r>
            <a:r>
              <a:rPr lang="en-GB" dirty="0"/>
              <a:t> C&amp;R. </a:t>
            </a:r>
            <a:endParaRPr lang="en-GB" dirty="0" smtClean="0"/>
          </a:p>
          <a:p>
            <a:pPr lvl="0"/>
            <a:r>
              <a:rPr lang="en-GB" dirty="0" smtClean="0"/>
              <a:t>Support </a:t>
            </a:r>
            <a:r>
              <a:rPr lang="en-GB" dirty="0"/>
              <a:t>the development </a:t>
            </a:r>
            <a:r>
              <a:rPr lang="en-GB" dirty="0" smtClean="0"/>
              <a:t>of good practice and research.</a:t>
            </a:r>
            <a:endParaRPr lang="en-GB" dirty="0"/>
          </a:p>
        </p:txBody>
      </p:sp>
    </p:spTree>
    <p:extLst>
      <p:ext uri="{BB962C8B-B14F-4D97-AF65-F5344CB8AC3E}">
        <p14:creationId xmlns:p14="http://schemas.microsoft.com/office/powerpoint/2010/main" val="31634200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Acknowledgments and thanks</a:t>
            </a:r>
            <a:endParaRPr lang="en-GB" dirty="0"/>
          </a:p>
        </p:txBody>
      </p:sp>
      <p:sp>
        <p:nvSpPr>
          <p:cNvPr id="5" name="Content Placeholder 4"/>
          <p:cNvSpPr>
            <a:spLocks noGrp="1"/>
          </p:cNvSpPr>
          <p:nvPr>
            <p:ph idx="1"/>
          </p:nvPr>
        </p:nvSpPr>
        <p:spPr/>
        <p:txBody>
          <a:bodyPr/>
          <a:lstStyle/>
          <a:p>
            <a:endParaRPr lang="en-GB" dirty="0" smtClean="0"/>
          </a:p>
          <a:p>
            <a:r>
              <a:rPr lang="en-GB" dirty="0" smtClean="0"/>
              <a:t>Service users who have shown me a path.</a:t>
            </a:r>
          </a:p>
          <a:p>
            <a:r>
              <a:rPr lang="en-GB" dirty="0" smtClean="0"/>
              <a:t>ESTD.</a:t>
            </a:r>
          </a:p>
          <a:p>
            <a:r>
              <a:rPr lang="en-GB" dirty="0" smtClean="0"/>
              <a:t>KPO team.</a:t>
            </a:r>
          </a:p>
          <a:p>
            <a:r>
              <a:rPr lang="en-GB" dirty="0" smtClean="0"/>
              <a:t>Shani Kitchen and Symon Day.</a:t>
            </a:r>
          </a:p>
          <a:p>
            <a:r>
              <a:rPr lang="en-GB" dirty="0" smtClean="0"/>
              <a:t>TEWV staff and clinical directors.</a:t>
            </a:r>
            <a:endParaRPr lang="en-GB"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Twitter @angelakennedy67</a:t>
            </a:r>
            <a:endParaRPr lang="en-GB" dirty="0"/>
          </a:p>
        </p:txBody>
      </p:sp>
      <p:sp>
        <p:nvSpPr>
          <p:cNvPr id="5" name="Subtitle 4"/>
          <p:cNvSpPr>
            <a:spLocks noGrp="1"/>
          </p:cNvSpPr>
          <p:nvPr>
            <p:ph type="subTitle" idx="1"/>
          </p:nvPr>
        </p:nvSpPr>
        <p:spPr/>
        <p:txBody>
          <a:bodyPr/>
          <a:lstStyle/>
          <a:p>
            <a:r>
              <a:rPr lang="en-GB" dirty="0" smtClean="0"/>
              <a:t>Email angela.kennedy@6nhs.net</a:t>
            </a:r>
            <a:endParaRPr lang="en-GB" dirty="0"/>
          </a:p>
        </p:txBody>
      </p:sp>
    </p:spTree>
    <p:extLst>
      <p:ext uri="{BB962C8B-B14F-4D97-AF65-F5344CB8AC3E}">
        <p14:creationId xmlns:p14="http://schemas.microsoft.com/office/powerpoint/2010/main" val="2231485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drivers</a:t>
            </a:r>
            <a:endParaRPr lang="en-GB" dirty="0"/>
          </a:p>
        </p:txBody>
      </p:sp>
      <p:sp>
        <p:nvSpPr>
          <p:cNvPr id="3" name="Content Placeholder 2"/>
          <p:cNvSpPr>
            <a:spLocks noGrp="1"/>
          </p:cNvSpPr>
          <p:nvPr>
            <p:ph idx="1"/>
          </p:nvPr>
        </p:nvSpPr>
        <p:spPr>
          <a:xfrm>
            <a:off x="457200" y="1600201"/>
            <a:ext cx="8229600" cy="3917032"/>
          </a:xfrm>
        </p:spPr>
        <p:txBody>
          <a:bodyPr>
            <a:normAutofit fontScale="85000" lnSpcReduction="10000"/>
          </a:bodyPr>
          <a:lstStyle/>
          <a:p>
            <a:pPr marL="0" indent="0">
              <a:buNone/>
            </a:pPr>
            <a:r>
              <a:rPr lang="en-GB" dirty="0" smtClean="0"/>
              <a:t>NICE </a:t>
            </a:r>
            <a:r>
              <a:rPr lang="en-GB" dirty="0"/>
              <a:t>Guidance (where trauma is expected to be addressed in a range of disorders, </a:t>
            </a:r>
            <a:r>
              <a:rPr lang="en-GB" dirty="0" err="1"/>
              <a:t>eg</a:t>
            </a:r>
            <a:r>
              <a:rPr lang="en-GB" dirty="0"/>
              <a:t> schizophrenia</a:t>
            </a:r>
            <a:r>
              <a:rPr lang="en-GB" dirty="0" smtClean="0"/>
              <a:t>)</a:t>
            </a:r>
          </a:p>
          <a:p>
            <a:pPr marL="0" indent="0">
              <a:buNone/>
            </a:pPr>
            <a:endParaRPr lang="en-GB" dirty="0" smtClean="0"/>
          </a:p>
          <a:p>
            <a:pPr marL="0" indent="0">
              <a:buNone/>
            </a:pPr>
            <a:r>
              <a:rPr lang="en-GB" dirty="0" smtClean="0"/>
              <a:t>National </a:t>
            </a:r>
            <a:r>
              <a:rPr lang="en-GB" dirty="0"/>
              <a:t>Sexual Abuse </a:t>
            </a:r>
            <a:r>
              <a:rPr lang="en-GB" dirty="0" smtClean="0"/>
              <a:t>Inquiry which challenges public services to respond more effectively to abuse survivors</a:t>
            </a:r>
          </a:p>
          <a:p>
            <a:pPr marL="0" indent="0">
              <a:buNone/>
            </a:pPr>
            <a:endParaRPr lang="en-GB" dirty="0"/>
          </a:p>
          <a:p>
            <a:pPr marL="0" indent="0">
              <a:buNone/>
            </a:pPr>
            <a:r>
              <a:rPr lang="en-GB" dirty="0" smtClean="0"/>
              <a:t>Future </a:t>
            </a:r>
            <a:r>
              <a:rPr lang="en-GB" dirty="0"/>
              <a:t>in Mind (</a:t>
            </a:r>
            <a:r>
              <a:rPr lang="en-GB" dirty="0" err="1"/>
              <a:t>DoH</a:t>
            </a:r>
            <a:r>
              <a:rPr lang="en-GB" dirty="0"/>
              <a:t> 2015) which looks at resilience building in children’s services. </a:t>
            </a:r>
          </a:p>
        </p:txBody>
      </p:sp>
    </p:spTree>
    <p:extLst>
      <p:ext uri="{BB962C8B-B14F-4D97-AF65-F5344CB8AC3E}">
        <p14:creationId xmlns:p14="http://schemas.microsoft.com/office/powerpoint/2010/main" val="3116314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Policy in development</a:t>
            </a:r>
            <a:endParaRPr lang="en-GB" dirty="0"/>
          </a:p>
        </p:txBody>
      </p:sp>
      <p:sp>
        <p:nvSpPr>
          <p:cNvPr id="3" name="Content Placeholder 2"/>
          <p:cNvSpPr>
            <a:spLocks noGrp="1"/>
          </p:cNvSpPr>
          <p:nvPr>
            <p:ph idx="1"/>
          </p:nvPr>
        </p:nvSpPr>
        <p:spPr/>
        <p:txBody>
          <a:bodyPr>
            <a:normAutofit/>
          </a:bodyPr>
          <a:lstStyle/>
          <a:p>
            <a:pPr marL="0" indent="0">
              <a:buNone/>
            </a:pPr>
            <a:r>
              <a:rPr lang="en-GB" dirty="0" err="1" smtClean="0"/>
              <a:t>DoH</a:t>
            </a:r>
            <a:r>
              <a:rPr lang="en-GB" dirty="0" smtClean="0"/>
              <a:t> and </a:t>
            </a:r>
            <a:r>
              <a:rPr lang="en-GB" dirty="0" err="1" smtClean="0"/>
              <a:t>MoJ</a:t>
            </a:r>
            <a:endParaRPr lang="en-GB" dirty="0" smtClean="0"/>
          </a:p>
          <a:p>
            <a:pPr marL="0" indent="0">
              <a:buNone/>
            </a:pPr>
            <a:endParaRPr lang="en-GB" dirty="0"/>
          </a:p>
          <a:p>
            <a:pPr marL="0" indent="0">
              <a:buNone/>
            </a:pPr>
            <a:r>
              <a:rPr lang="en-GB" dirty="0" smtClean="0"/>
              <a:t>announced </a:t>
            </a:r>
            <a:r>
              <a:rPr lang="en-GB" dirty="0"/>
              <a:t>the development of a national Centre of Expertise in tackling child abuse, and what is being heralded as a “coherent long term strategy” to help victims of abuse. </a:t>
            </a:r>
            <a:endParaRPr lang="en-GB" dirty="0" smtClean="0"/>
          </a:p>
          <a:p>
            <a:pPr marL="0" indent="0">
              <a:buNone/>
            </a:pPr>
            <a:endParaRPr lang="en-GB" dirty="0"/>
          </a:p>
        </p:txBody>
      </p:sp>
    </p:spTree>
    <p:extLst>
      <p:ext uri="{BB962C8B-B14F-4D97-AF65-F5344CB8AC3E}">
        <p14:creationId xmlns:p14="http://schemas.microsoft.com/office/powerpoint/2010/main" val="2938232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539750" y="1125538"/>
            <a:ext cx="2087563" cy="1223962"/>
          </a:xfrm>
          <a:prstGeom prst="rect">
            <a:avLst/>
          </a:prstGeom>
          <a:solidFill>
            <a:srgbClr val="99CC00"/>
          </a:solidFill>
          <a:ln w="25400" algn="ctr">
            <a:solidFill>
              <a:srgbClr val="008000"/>
            </a:solidFill>
            <a:miter lim="800000"/>
            <a:headEnd/>
            <a:tailEnd/>
          </a:ln>
          <a:effectLst/>
        </p:spPr>
        <p:txBody>
          <a:bodyPr wrap="none" anchor="ctr"/>
          <a:lstStyle/>
          <a:p>
            <a:pPr algn="ctr" eaLnBrk="1" hangingPunct="1"/>
            <a:r>
              <a:rPr lang="en-GB" sz="3600"/>
              <a:t>Value </a:t>
            </a:r>
          </a:p>
        </p:txBody>
      </p:sp>
      <p:sp>
        <p:nvSpPr>
          <p:cNvPr id="81923" name="Rectangle 3"/>
          <p:cNvSpPr>
            <a:spLocks noChangeArrowheads="1"/>
          </p:cNvSpPr>
          <p:nvPr/>
        </p:nvSpPr>
        <p:spPr bwMode="auto">
          <a:xfrm>
            <a:off x="3348038" y="1196975"/>
            <a:ext cx="2447925" cy="1223963"/>
          </a:xfrm>
          <a:prstGeom prst="rect">
            <a:avLst/>
          </a:prstGeom>
          <a:solidFill>
            <a:srgbClr val="FFCC00"/>
          </a:solidFill>
          <a:ln w="25400">
            <a:solidFill>
              <a:srgbClr val="FF9900"/>
            </a:solidFill>
            <a:miter lim="800000"/>
            <a:headEnd/>
            <a:tailEnd/>
          </a:ln>
          <a:effectLst/>
        </p:spPr>
        <p:txBody>
          <a:bodyPr wrap="none" anchor="ctr"/>
          <a:lstStyle/>
          <a:p>
            <a:pPr algn="ctr" eaLnBrk="1" hangingPunct="1"/>
            <a:r>
              <a:rPr lang="en-GB"/>
              <a:t>Necessary but </a:t>
            </a:r>
          </a:p>
          <a:p>
            <a:pPr algn="ctr" eaLnBrk="1" hangingPunct="1"/>
            <a:r>
              <a:rPr lang="en-GB"/>
              <a:t>non-value adding</a:t>
            </a:r>
          </a:p>
        </p:txBody>
      </p:sp>
      <p:sp>
        <p:nvSpPr>
          <p:cNvPr id="81924" name="Rectangle 4"/>
          <p:cNvSpPr>
            <a:spLocks noChangeArrowheads="1"/>
          </p:cNvSpPr>
          <p:nvPr/>
        </p:nvSpPr>
        <p:spPr bwMode="auto">
          <a:xfrm>
            <a:off x="6084888" y="1196975"/>
            <a:ext cx="2447925" cy="1223963"/>
          </a:xfrm>
          <a:prstGeom prst="rect">
            <a:avLst/>
          </a:prstGeom>
          <a:solidFill>
            <a:srgbClr val="FF0000"/>
          </a:solidFill>
          <a:ln w="25400">
            <a:solidFill>
              <a:srgbClr val="800000"/>
            </a:solidFill>
            <a:miter lim="800000"/>
            <a:headEnd/>
            <a:tailEnd/>
          </a:ln>
          <a:effectLst/>
        </p:spPr>
        <p:txBody>
          <a:bodyPr wrap="none" anchor="ctr"/>
          <a:lstStyle/>
          <a:p>
            <a:pPr algn="ctr" eaLnBrk="1" hangingPunct="1"/>
            <a:r>
              <a:rPr lang="en-GB" sz="3600"/>
              <a:t>Waste </a:t>
            </a:r>
          </a:p>
        </p:txBody>
      </p:sp>
      <p:sp>
        <p:nvSpPr>
          <p:cNvPr id="81926" name="AutoShape 6"/>
          <p:cNvSpPr>
            <a:spLocks noChangeArrowheads="1"/>
          </p:cNvSpPr>
          <p:nvPr/>
        </p:nvSpPr>
        <p:spPr bwMode="auto">
          <a:xfrm>
            <a:off x="1206500" y="2347913"/>
            <a:ext cx="701675" cy="577850"/>
          </a:xfrm>
          <a:prstGeom prst="downArrow">
            <a:avLst>
              <a:gd name="adj1" fmla="val 49778"/>
              <a:gd name="adj2" fmla="val 56829"/>
            </a:avLst>
          </a:prstGeom>
          <a:solidFill>
            <a:srgbClr val="3366FF"/>
          </a:solidFill>
          <a:ln w="9525">
            <a:solidFill>
              <a:schemeClr val="tx1"/>
            </a:solidFill>
            <a:miter lim="800000"/>
            <a:headEnd/>
            <a:tailEnd/>
          </a:ln>
          <a:effectLst/>
        </p:spPr>
        <p:txBody>
          <a:bodyPr vert="eaVert" wrap="none" anchor="ctr"/>
          <a:lstStyle/>
          <a:p>
            <a:endParaRPr lang="en-GB"/>
          </a:p>
        </p:txBody>
      </p:sp>
      <p:sp>
        <p:nvSpPr>
          <p:cNvPr id="81927" name="AutoShape 7"/>
          <p:cNvSpPr>
            <a:spLocks noChangeArrowheads="1"/>
          </p:cNvSpPr>
          <p:nvPr/>
        </p:nvSpPr>
        <p:spPr bwMode="auto">
          <a:xfrm>
            <a:off x="4230688" y="2420938"/>
            <a:ext cx="701675" cy="577850"/>
          </a:xfrm>
          <a:prstGeom prst="downArrow">
            <a:avLst>
              <a:gd name="adj1" fmla="val 49778"/>
              <a:gd name="adj2" fmla="val 56829"/>
            </a:avLst>
          </a:prstGeom>
          <a:solidFill>
            <a:srgbClr val="3366FF"/>
          </a:solidFill>
          <a:ln w="9525">
            <a:solidFill>
              <a:schemeClr val="tx1"/>
            </a:solidFill>
            <a:miter lim="800000"/>
            <a:headEnd/>
            <a:tailEnd/>
          </a:ln>
          <a:effectLst/>
        </p:spPr>
        <p:txBody>
          <a:bodyPr vert="eaVert" wrap="none" anchor="ctr"/>
          <a:lstStyle/>
          <a:p>
            <a:endParaRPr lang="en-GB"/>
          </a:p>
        </p:txBody>
      </p:sp>
      <p:sp>
        <p:nvSpPr>
          <p:cNvPr id="81928" name="AutoShape 8"/>
          <p:cNvSpPr>
            <a:spLocks noChangeArrowheads="1"/>
          </p:cNvSpPr>
          <p:nvPr/>
        </p:nvSpPr>
        <p:spPr bwMode="auto">
          <a:xfrm>
            <a:off x="7235825" y="2420938"/>
            <a:ext cx="701675" cy="577850"/>
          </a:xfrm>
          <a:prstGeom prst="downArrow">
            <a:avLst>
              <a:gd name="adj1" fmla="val 49778"/>
              <a:gd name="adj2" fmla="val 56829"/>
            </a:avLst>
          </a:prstGeom>
          <a:solidFill>
            <a:srgbClr val="3366FF"/>
          </a:solidFill>
          <a:ln w="9525">
            <a:solidFill>
              <a:schemeClr val="tx1"/>
            </a:solidFill>
            <a:miter lim="800000"/>
            <a:headEnd/>
            <a:tailEnd/>
          </a:ln>
          <a:effectLst/>
        </p:spPr>
        <p:txBody>
          <a:bodyPr vert="eaVert" wrap="none" anchor="ctr"/>
          <a:lstStyle/>
          <a:p>
            <a:endParaRPr lang="en-GB"/>
          </a:p>
        </p:txBody>
      </p:sp>
      <p:sp>
        <p:nvSpPr>
          <p:cNvPr id="81929" name="AutoShape 9"/>
          <p:cNvSpPr>
            <a:spLocks noChangeArrowheads="1"/>
          </p:cNvSpPr>
          <p:nvPr/>
        </p:nvSpPr>
        <p:spPr bwMode="auto">
          <a:xfrm>
            <a:off x="107950" y="3375025"/>
            <a:ext cx="2879725" cy="2286000"/>
          </a:xfrm>
          <a:prstGeom prst="roundRect">
            <a:avLst>
              <a:gd name="adj" fmla="val 16667"/>
            </a:avLst>
          </a:prstGeom>
          <a:noFill/>
          <a:ln w="9525">
            <a:solidFill>
              <a:srgbClr val="0000FF"/>
            </a:solidFill>
            <a:round/>
            <a:headEnd/>
            <a:tailEnd/>
          </a:ln>
          <a:effectLst/>
        </p:spPr>
        <p:txBody>
          <a:bodyPr anchor="ctr"/>
          <a:lstStyle/>
          <a:p>
            <a:pPr algn="ctr" eaLnBrk="1" hangingPunct="1"/>
            <a:r>
              <a:rPr lang="en-GB" sz="1700"/>
              <a:t>Any activity that takes materials or information and converts or transforms them in a way that meets customers’ needs.</a:t>
            </a:r>
          </a:p>
        </p:txBody>
      </p:sp>
      <p:sp>
        <p:nvSpPr>
          <p:cNvPr id="81930" name="Text Box 10"/>
          <p:cNvSpPr txBox="1">
            <a:spLocks noChangeArrowheads="1"/>
          </p:cNvSpPr>
          <p:nvPr/>
        </p:nvSpPr>
        <p:spPr bwMode="auto">
          <a:xfrm>
            <a:off x="179388" y="2990850"/>
            <a:ext cx="2738437" cy="366713"/>
          </a:xfrm>
          <a:prstGeom prst="rect">
            <a:avLst/>
          </a:prstGeom>
          <a:noFill/>
          <a:ln w="9525">
            <a:noFill/>
            <a:miter lim="800000"/>
            <a:headEnd/>
            <a:tailEnd/>
          </a:ln>
          <a:effectLst/>
        </p:spPr>
        <p:txBody>
          <a:bodyPr lIns="0" rIns="0">
            <a:spAutoFit/>
          </a:bodyPr>
          <a:lstStyle/>
          <a:p>
            <a:pPr algn="ctr" eaLnBrk="1" hangingPunct="1">
              <a:spcBef>
                <a:spcPct val="50000"/>
              </a:spcBef>
            </a:pPr>
            <a:r>
              <a:rPr lang="en-GB" sz="1800" b="1">
                <a:solidFill>
                  <a:srgbClr val="339933"/>
                </a:solidFill>
              </a:rPr>
              <a:t>Value creating activities</a:t>
            </a:r>
          </a:p>
        </p:txBody>
      </p:sp>
      <p:sp>
        <p:nvSpPr>
          <p:cNvPr id="81931" name="Text Box 11"/>
          <p:cNvSpPr txBox="1">
            <a:spLocks noChangeArrowheads="1"/>
          </p:cNvSpPr>
          <p:nvPr/>
        </p:nvSpPr>
        <p:spPr bwMode="auto">
          <a:xfrm>
            <a:off x="0" y="476672"/>
            <a:ext cx="2592387" cy="519113"/>
          </a:xfrm>
          <a:prstGeom prst="rect">
            <a:avLst/>
          </a:prstGeom>
          <a:noFill/>
          <a:ln w="9525">
            <a:noFill/>
            <a:miter lim="800000"/>
            <a:headEnd/>
            <a:tailEnd/>
          </a:ln>
          <a:effectLst/>
        </p:spPr>
        <p:txBody>
          <a:bodyPr>
            <a:spAutoFit/>
          </a:bodyPr>
          <a:lstStyle/>
          <a:p>
            <a:pPr algn="ctr" eaLnBrk="1" hangingPunct="1">
              <a:spcBef>
                <a:spcPct val="50000"/>
              </a:spcBef>
            </a:pPr>
            <a:r>
              <a:rPr lang="en-GB" sz="2800" b="1" dirty="0">
                <a:solidFill>
                  <a:srgbClr val="0000FF"/>
                </a:solidFill>
              </a:rPr>
              <a:t>Optimise</a:t>
            </a:r>
          </a:p>
        </p:txBody>
      </p:sp>
      <p:sp>
        <p:nvSpPr>
          <p:cNvPr id="81932" name="AutoShape 12"/>
          <p:cNvSpPr>
            <a:spLocks noChangeArrowheads="1"/>
          </p:cNvSpPr>
          <p:nvPr/>
        </p:nvSpPr>
        <p:spPr bwMode="auto">
          <a:xfrm>
            <a:off x="3059113" y="3355975"/>
            <a:ext cx="3025775" cy="2289175"/>
          </a:xfrm>
          <a:prstGeom prst="roundRect">
            <a:avLst>
              <a:gd name="adj" fmla="val 16667"/>
            </a:avLst>
          </a:prstGeom>
          <a:noFill/>
          <a:ln w="9525">
            <a:solidFill>
              <a:srgbClr val="0000FF"/>
            </a:solidFill>
            <a:round/>
            <a:headEnd/>
            <a:tailEnd/>
          </a:ln>
          <a:effectLst/>
        </p:spPr>
        <p:txBody>
          <a:bodyPr anchor="ctr"/>
          <a:lstStyle/>
          <a:p>
            <a:pPr algn="ctr" eaLnBrk="1" hangingPunct="1"/>
            <a:r>
              <a:rPr lang="en-GB" sz="1700"/>
              <a:t>Any activity that is needed due to the systems or processes in use today but that does not contribute any value to the product or service or to customer satisfaction.</a:t>
            </a:r>
          </a:p>
        </p:txBody>
      </p:sp>
      <p:sp>
        <p:nvSpPr>
          <p:cNvPr id="81933" name="Text Box 13"/>
          <p:cNvSpPr txBox="1">
            <a:spLocks noChangeArrowheads="1"/>
          </p:cNvSpPr>
          <p:nvPr/>
        </p:nvSpPr>
        <p:spPr bwMode="auto">
          <a:xfrm>
            <a:off x="3319463" y="2990850"/>
            <a:ext cx="2503487" cy="366713"/>
          </a:xfrm>
          <a:prstGeom prst="rect">
            <a:avLst/>
          </a:prstGeom>
          <a:noFill/>
          <a:ln w="9525">
            <a:noFill/>
            <a:miter lim="800000"/>
            <a:headEnd/>
            <a:tailEnd/>
          </a:ln>
          <a:effectLst/>
        </p:spPr>
        <p:txBody>
          <a:bodyPr lIns="0" rIns="0">
            <a:spAutoFit/>
          </a:bodyPr>
          <a:lstStyle/>
          <a:p>
            <a:pPr algn="ctr" eaLnBrk="1" hangingPunct="1">
              <a:spcBef>
                <a:spcPct val="50000"/>
              </a:spcBef>
            </a:pPr>
            <a:r>
              <a:rPr lang="en-GB" sz="1800" b="1">
                <a:solidFill>
                  <a:srgbClr val="FF9933"/>
                </a:solidFill>
              </a:rPr>
              <a:t>Non value creating</a:t>
            </a:r>
          </a:p>
        </p:txBody>
      </p:sp>
      <p:sp>
        <p:nvSpPr>
          <p:cNvPr id="81934" name="Text Box 14"/>
          <p:cNvSpPr txBox="1">
            <a:spLocks noChangeArrowheads="1"/>
          </p:cNvSpPr>
          <p:nvPr/>
        </p:nvSpPr>
        <p:spPr bwMode="auto">
          <a:xfrm>
            <a:off x="3059113" y="470993"/>
            <a:ext cx="2370137" cy="519113"/>
          </a:xfrm>
          <a:prstGeom prst="rect">
            <a:avLst/>
          </a:prstGeom>
          <a:noFill/>
          <a:ln w="9525">
            <a:noFill/>
            <a:miter lim="800000"/>
            <a:headEnd/>
            <a:tailEnd/>
          </a:ln>
          <a:effectLst/>
        </p:spPr>
        <p:txBody>
          <a:bodyPr>
            <a:spAutoFit/>
          </a:bodyPr>
          <a:lstStyle/>
          <a:p>
            <a:pPr algn="ctr" eaLnBrk="1" hangingPunct="1">
              <a:spcBef>
                <a:spcPct val="50000"/>
              </a:spcBef>
            </a:pPr>
            <a:r>
              <a:rPr lang="en-GB" sz="2800" b="1" dirty="0">
                <a:solidFill>
                  <a:srgbClr val="0000FF"/>
                </a:solidFill>
              </a:rPr>
              <a:t>Reduce</a:t>
            </a:r>
          </a:p>
        </p:txBody>
      </p:sp>
      <p:sp>
        <p:nvSpPr>
          <p:cNvPr id="81935" name="AutoShape 15"/>
          <p:cNvSpPr>
            <a:spLocks noChangeArrowheads="1"/>
          </p:cNvSpPr>
          <p:nvPr/>
        </p:nvSpPr>
        <p:spPr bwMode="auto">
          <a:xfrm>
            <a:off x="6156325" y="3357563"/>
            <a:ext cx="2879725" cy="2286000"/>
          </a:xfrm>
          <a:prstGeom prst="roundRect">
            <a:avLst>
              <a:gd name="adj" fmla="val 16667"/>
            </a:avLst>
          </a:prstGeom>
          <a:noFill/>
          <a:ln w="9525">
            <a:solidFill>
              <a:srgbClr val="0000FF"/>
            </a:solidFill>
            <a:round/>
            <a:headEnd/>
            <a:tailEnd/>
          </a:ln>
          <a:effectLst/>
        </p:spPr>
        <p:txBody>
          <a:bodyPr anchor="ctr"/>
          <a:lstStyle/>
          <a:p>
            <a:pPr algn="ctr" eaLnBrk="1" hangingPunct="1"/>
            <a:r>
              <a:rPr lang="en-GB" sz="1700"/>
              <a:t>Activities, processes, time, materials, space, etc., that do not increase the value of the product or service and that are not needed for the system or process.</a:t>
            </a:r>
          </a:p>
        </p:txBody>
      </p:sp>
      <p:sp>
        <p:nvSpPr>
          <p:cNvPr id="81936" name="Text Box 16"/>
          <p:cNvSpPr txBox="1">
            <a:spLocks noChangeArrowheads="1"/>
          </p:cNvSpPr>
          <p:nvPr/>
        </p:nvSpPr>
        <p:spPr bwMode="auto">
          <a:xfrm>
            <a:off x="6226175" y="2990850"/>
            <a:ext cx="2738438" cy="366713"/>
          </a:xfrm>
          <a:prstGeom prst="rect">
            <a:avLst/>
          </a:prstGeom>
          <a:noFill/>
          <a:ln w="9525">
            <a:noFill/>
            <a:miter lim="800000"/>
            <a:headEnd/>
            <a:tailEnd/>
          </a:ln>
          <a:effectLst/>
        </p:spPr>
        <p:txBody>
          <a:bodyPr lIns="0" rIns="0">
            <a:spAutoFit/>
          </a:bodyPr>
          <a:lstStyle/>
          <a:p>
            <a:pPr algn="ctr" eaLnBrk="1" hangingPunct="1">
              <a:spcBef>
                <a:spcPct val="50000"/>
              </a:spcBef>
            </a:pPr>
            <a:r>
              <a:rPr lang="en-GB" sz="1800" b="1">
                <a:solidFill>
                  <a:srgbClr val="FF0000"/>
                </a:solidFill>
              </a:rPr>
              <a:t>Waste</a:t>
            </a:r>
          </a:p>
        </p:txBody>
      </p:sp>
      <p:sp>
        <p:nvSpPr>
          <p:cNvPr id="81937" name="Text Box 17"/>
          <p:cNvSpPr txBox="1">
            <a:spLocks noChangeArrowheads="1"/>
          </p:cNvSpPr>
          <p:nvPr/>
        </p:nvSpPr>
        <p:spPr bwMode="auto">
          <a:xfrm>
            <a:off x="5429250" y="457913"/>
            <a:ext cx="2743150" cy="519112"/>
          </a:xfrm>
          <a:prstGeom prst="rect">
            <a:avLst/>
          </a:prstGeom>
          <a:noFill/>
          <a:ln w="9525">
            <a:noFill/>
            <a:miter lim="800000"/>
            <a:headEnd/>
            <a:tailEnd/>
          </a:ln>
          <a:effectLst/>
        </p:spPr>
        <p:txBody>
          <a:bodyPr wrap="square">
            <a:spAutoFit/>
          </a:bodyPr>
          <a:lstStyle/>
          <a:p>
            <a:pPr algn="ctr" eaLnBrk="1" hangingPunct="1">
              <a:spcBef>
                <a:spcPct val="50000"/>
              </a:spcBef>
            </a:pPr>
            <a:r>
              <a:rPr lang="en-GB" sz="2800" b="1" dirty="0">
                <a:solidFill>
                  <a:srgbClr val="0000FF"/>
                </a:solidFill>
              </a:rPr>
              <a:t>Eliminate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572617" y="176361"/>
            <a:ext cx="7023719" cy="1424285"/>
          </a:xfrm>
          <a:ln/>
        </p:spPr>
        <p:txBody>
          <a:bodyPr rIns="35715"/>
          <a:lstStyle/>
          <a:p>
            <a:r>
              <a:rPr lang="en-US" sz="3200" dirty="0"/>
              <a:t>Outcomes: </a:t>
            </a:r>
            <a:r>
              <a:rPr lang="en-US" sz="3200" dirty="0" smtClean="0"/>
              <a:t>long term client with regular admissions</a:t>
            </a:r>
            <a:r>
              <a:rPr lang="en-US" dirty="0" smtClean="0"/>
              <a:t> </a:t>
            </a:r>
            <a:endParaRPr lang="en-US" dirty="0"/>
          </a:p>
        </p:txBody>
      </p:sp>
      <p:sp>
        <p:nvSpPr>
          <p:cNvPr id="133123" name="Rectangle 3"/>
          <p:cNvSpPr>
            <a:spLocks noGrp="1" noChangeArrowheads="1"/>
          </p:cNvSpPr>
          <p:nvPr>
            <p:ph type="body" idx="1"/>
          </p:nvPr>
        </p:nvSpPr>
        <p:spPr>
          <a:xfrm>
            <a:off x="457647" y="1600647"/>
            <a:ext cx="8228707" cy="4492649"/>
          </a:xfrm>
          <a:ln/>
        </p:spPr>
        <p:txBody>
          <a:bodyPr rIns="0" anchor="ctr"/>
          <a:lstStyle/>
          <a:p>
            <a:pPr>
              <a:lnSpc>
                <a:spcPct val="90000"/>
              </a:lnSpc>
              <a:buSzPct val="171000"/>
            </a:pPr>
            <a:r>
              <a:rPr lang="en-US" dirty="0"/>
              <a:t>Cessation of hospital admissions</a:t>
            </a:r>
          </a:p>
          <a:p>
            <a:pPr>
              <a:lnSpc>
                <a:spcPct val="90000"/>
              </a:lnSpc>
              <a:buSzPct val="171000"/>
            </a:pPr>
            <a:r>
              <a:rPr lang="en-US" dirty="0"/>
              <a:t>No drug abuse</a:t>
            </a:r>
          </a:p>
          <a:p>
            <a:pPr>
              <a:lnSpc>
                <a:spcPct val="90000"/>
              </a:lnSpc>
              <a:buSzPct val="171000"/>
            </a:pPr>
            <a:r>
              <a:rPr lang="en-US" dirty="0"/>
              <a:t>Controlled drinking</a:t>
            </a:r>
          </a:p>
          <a:p>
            <a:pPr>
              <a:lnSpc>
                <a:spcPct val="90000"/>
              </a:lnSpc>
              <a:buSzPct val="171000"/>
            </a:pPr>
            <a:r>
              <a:rPr lang="en-US" dirty="0"/>
              <a:t>Rare self harm</a:t>
            </a:r>
          </a:p>
          <a:p>
            <a:pPr>
              <a:lnSpc>
                <a:spcPct val="90000"/>
              </a:lnSpc>
              <a:buSzPct val="171000"/>
            </a:pPr>
            <a:r>
              <a:rPr lang="en-US" dirty="0"/>
              <a:t>Feelings of love , anger, forgiveness</a:t>
            </a:r>
          </a:p>
          <a:p>
            <a:pPr>
              <a:lnSpc>
                <a:spcPct val="90000"/>
              </a:lnSpc>
              <a:buSzPct val="171000"/>
            </a:pPr>
            <a:r>
              <a:rPr lang="en-US" dirty="0"/>
              <a:t>Assertive at home</a:t>
            </a:r>
          </a:p>
          <a:p>
            <a:pPr>
              <a:lnSpc>
                <a:spcPct val="90000"/>
              </a:lnSpc>
              <a:buSzPct val="171000"/>
            </a:pPr>
            <a:r>
              <a:rPr lang="en-US" dirty="0"/>
              <a:t>Most medication on </a:t>
            </a:r>
            <a:r>
              <a:rPr lang="en-US" dirty="0" err="1"/>
              <a:t>prn</a:t>
            </a: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1336</TotalTime>
  <Words>1648</Words>
  <Application>Microsoft Office PowerPoint</Application>
  <PresentationFormat>On-screen Show (4:3)</PresentationFormat>
  <Paragraphs>341</Paragraphs>
  <Slides>55</Slides>
  <Notes>2</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Blank</vt:lpstr>
      <vt:lpstr>Dr Angela Kennedy</vt:lpstr>
      <vt:lpstr>PowerPoint Presentation</vt:lpstr>
      <vt:lpstr>Aim of trauma informed mental health services services </vt:lpstr>
      <vt:lpstr>drivers</vt:lpstr>
      <vt:lpstr>drivers</vt:lpstr>
      <vt:lpstr>drivers</vt:lpstr>
      <vt:lpstr>Policy in development</vt:lpstr>
      <vt:lpstr>PowerPoint Presentation</vt:lpstr>
      <vt:lpstr>Outcomes: long term client with regular admissions </vt:lpstr>
      <vt:lpstr>Pathways aim to have…</vt:lpstr>
      <vt:lpstr> Pathways</vt:lpstr>
      <vt:lpstr>Trauma definition not limited to threats to life!  Include attachment:</vt:lpstr>
      <vt:lpstr>The 42 page pathway document contains the following information:- </vt:lpstr>
      <vt:lpstr>  optimism levels 2004-2014</vt:lpstr>
      <vt:lpstr>PowerPoint Presentation</vt:lpstr>
      <vt:lpstr>PowerPoint Presentation</vt:lpstr>
      <vt:lpstr>PowerPoint Presentation</vt:lpstr>
      <vt:lpstr>PowerPoint Presentation</vt:lpstr>
      <vt:lpstr>Compassionate formulation of trauma related survival mechanisms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Phased Therapy Model</vt:lpstr>
      <vt:lpstr>PowerPoint Presentation</vt:lpstr>
      <vt:lpstr>PowerPoint Presentation</vt:lpstr>
      <vt:lpstr>PowerPoint Presentation</vt:lpstr>
      <vt:lpstr>PowerPoint Presentation</vt:lpstr>
      <vt:lpstr>Evidence for success</vt:lpstr>
      <vt:lpstr>Ward data: 42 patients in 4 months</vt:lpstr>
      <vt:lpstr>Service User and Carer involvement </vt:lpstr>
      <vt:lpstr>PowerPoint Presentation</vt:lpstr>
      <vt:lpstr>PowerPoint Presentation</vt:lpstr>
      <vt:lpstr>PowerPoint Presentation</vt:lpstr>
      <vt:lpstr>PowerPoint Presentation</vt:lpstr>
      <vt:lpstr>PowerPoint Presentation</vt:lpstr>
      <vt:lpstr>From patients</vt:lpstr>
      <vt:lpstr>PowerPoint Presentation</vt:lpstr>
      <vt:lpstr>PowerPoint Presentation</vt:lpstr>
      <vt:lpstr>PowerPoint Presentation</vt:lpstr>
      <vt:lpstr>PowerPoint Presentation</vt:lpstr>
      <vt:lpstr>PowerPoint Presentation</vt:lpstr>
      <vt:lpstr>PowerPoint Presentation</vt:lpstr>
      <vt:lpstr>Reductions in prn lorazepam haloperidol and zopiclone</vt:lpstr>
      <vt:lpstr>Brooker et al in press</vt:lpstr>
      <vt:lpstr>Comparison between TEWV and national experts by experience</vt:lpstr>
      <vt:lpstr>Barriers to pilot</vt:lpstr>
      <vt:lpstr>Supporting implementation</vt:lpstr>
      <vt:lpstr>What engages staff</vt:lpstr>
      <vt:lpstr>TIC will enable us to: </vt:lpstr>
      <vt:lpstr>Acknowledgments and thanks</vt:lpstr>
      <vt:lpstr>Twitter @angelakennedy67</vt:lpstr>
    </vt:vector>
  </TitlesOfParts>
  <Company>Tees, Esk and Wear Valleys NHS Foundation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applebyk</dc:creator>
  <cp:lastModifiedBy>Angela Kennedy</cp:lastModifiedBy>
  <cp:revision>86</cp:revision>
  <dcterms:created xsi:type="dcterms:W3CDTF">2013-03-26T08:02:24Z</dcterms:created>
  <dcterms:modified xsi:type="dcterms:W3CDTF">2016-07-10T19:52:07Z</dcterms:modified>
</cp:coreProperties>
</file>