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handoutMasterIdLst>
    <p:handoutMasterId r:id="rId49"/>
  </p:handoutMasterIdLst>
  <p:sldIdLst>
    <p:sldId id="308" r:id="rId2"/>
    <p:sldId id="276" r:id="rId3"/>
    <p:sldId id="277" r:id="rId4"/>
    <p:sldId id="278" r:id="rId5"/>
    <p:sldId id="279" r:id="rId6"/>
    <p:sldId id="280" r:id="rId7"/>
    <p:sldId id="309" r:id="rId8"/>
    <p:sldId id="310" r:id="rId9"/>
    <p:sldId id="311" r:id="rId10"/>
    <p:sldId id="312" r:id="rId11"/>
    <p:sldId id="313" r:id="rId12"/>
    <p:sldId id="314" r:id="rId13"/>
    <p:sldId id="281" r:id="rId14"/>
    <p:sldId id="282" r:id="rId15"/>
    <p:sldId id="283" r:id="rId16"/>
    <p:sldId id="284" r:id="rId17"/>
    <p:sldId id="285" r:id="rId18"/>
    <p:sldId id="286" r:id="rId19"/>
    <p:sldId id="287" r:id="rId20"/>
    <p:sldId id="289" r:id="rId21"/>
    <p:sldId id="290" r:id="rId22"/>
    <p:sldId id="291" r:id="rId23"/>
    <p:sldId id="292" r:id="rId24"/>
    <p:sldId id="299" r:id="rId25"/>
    <p:sldId id="300" r:id="rId26"/>
    <p:sldId id="301" r:id="rId27"/>
    <p:sldId id="302" r:id="rId28"/>
    <p:sldId id="303" r:id="rId29"/>
    <p:sldId id="304" r:id="rId30"/>
    <p:sldId id="305" r:id="rId31"/>
    <p:sldId id="307" r:id="rId32"/>
    <p:sldId id="260" r:id="rId33"/>
    <p:sldId id="261" r:id="rId34"/>
    <p:sldId id="262" r:id="rId35"/>
    <p:sldId id="263" r:id="rId36"/>
    <p:sldId id="264" r:id="rId37"/>
    <p:sldId id="265" r:id="rId38"/>
    <p:sldId id="266" r:id="rId39"/>
    <p:sldId id="267" r:id="rId40"/>
    <p:sldId id="268" r:id="rId41"/>
    <p:sldId id="269" r:id="rId42"/>
    <p:sldId id="270" r:id="rId43"/>
    <p:sldId id="271" r:id="rId44"/>
    <p:sldId id="272" r:id="rId45"/>
    <p:sldId id="273" r:id="rId46"/>
    <p:sldId id="274" r:id="rId47"/>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556" autoAdjust="0"/>
    <p:restoredTop sz="94660"/>
  </p:normalViewPr>
  <p:slideViewPr>
    <p:cSldViewPr>
      <p:cViewPr varScale="1">
        <p:scale>
          <a:sx n="104" d="100"/>
          <a:sy n="104" d="100"/>
        </p:scale>
        <p:origin x="-4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6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14643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14643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14643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2DC8DA4-9922-4D33-A8AB-B6A1B619B328}" type="slidenum">
              <a:rPr lang="en-GB"/>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41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BB4BA12-410D-481A-A077-7DE074D12ACD}"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BD83D5-1A98-482D-B61C-51733DA722E7}" type="slidenum">
              <a:rPr lang="en-GB"/>
              <a:pPr/>
              <a:t>1</a:t>
            </a:fld>
            <a:endParaRPr lang="en-GB"/>
          </a:p>
        </p:txBody>
      </p:sp>
      <p:sp>
        <p:nvSpPr>
          <p:cNvPr id="147458" name="Rectangle 2"/>
          <p:cNvSpPr>
            <a:spLocks noRo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649406-996B-4675-8289-CC4020167E4A}" type="slidenum">
              <a:rPr lang="en-GB"/>
              <a:pPr/>
              <a:t>16</a:t>
            </a:fld>
            <a:endParaRPr lang="en-GB"/>
          </a:p>
        </p:txBody>
      </p:sp>
      <p:sp>
        <p:nvSpPr>
          <p:cNvPr id="58370" name="Rectangle 2"/>
          <p:cNvSpPr>
            <a:spLocks noRot="1" noChangeArrowheads="1" noTextEdit="1"/>
          </p:cNvSpPr>
          <p:nvPr>
            <p:ph type="sldImg"/>
          </p:nvPr>
        </p:nvSpPr>
        <p:spPr>
          <a:ln/>
        </p:spPr>
      </p:sp>
      <p:sp>
        <p:nvSpPr>
          <p:cNvPr id="58371" name="Rectangle 3"/>
          <p:cNvSpPr>
            <a:spLocks noGrp="1" noChangeArrowheads="1"/>
          </p:cNvSpPr>
          <p:nvPr>
            <p:ph type="body" idx="1"/>
          </p:nvPr>
        </p:nvSpPr>
        <p:spPr>
          <a:xfrm>
            <a:off x="914400" y="4343400"/>
            <a:ext cx="5029200" cy="4114800"/>
          </a:xfrm>
        </p:spPr>
        <p:txBody>
          <a:bodyPr/>
          <a:lstStyle/>
          <a:p>
            <a:r>
              <a:rPr lang="en-GB"/>
              <a:t>Try to give an example :</a:t>
            </a:r>
          </a:p>
          <a:p>
            <a:r>
              <a:rPr lang="en-GB"/>
              <a:t>If someone is thinking they are being followed when they go out  for instance – why do they feel they are being followed? How much evidence have they accumulated that this is happening? How specific is this? </a:t>
            </a:r>
            <a:br>
              <a:rPr lang="en-GB"/>
            </a:br>
            <a:r>
              <a:rPr lang="en-GB"/>
              <a:t>Is the person thinking they are being followed by a group of people from the neighbourhood or is it more bizarre in that the people who are following him are wanting him to join a cult?</a:t>
            </a:r>
          </a:p>
          <a:p>
            <a:r>
              <a:rPr lang="en-GB"/>
              <a:t>Does this happen everywhere or in specific situations?  Do his thoughts prevent him from doing things he wants to do? Is he still able to go to school or college? </a:t>
            </a:r>
          </a:p>
          <a:p>
            <a:r>
              <a:rPr lang="en-GB"/>
              <a:t>How much distress does this cause on a scale of 1 – 10?</a:t>
            </a:r>
          </a:p>
          <a:p>
            <a:r>
              <a:rPr lang="en-GB"/>
              <a:t>Is it always the same or is worse when alone or with others?  Is the person able to use coping strategies or distraction? How much of the day is spent pre-occupied with these distressing thoughts?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0331C8-1105-4888-A535-2F66030870E8}" type="slidenum">
              <a:rPr lang="en-GB"/>
              <a:pPr/>
              <a:t>17</a:t>
            </a:fld>
            <a:endParaRPr lang="en-GB"/>
          </a:p>
        </p:txBody>
      </p:sp>
      <p:sp>
        <p:nvSpPr>
          <p:cNvPr id="60418" name="Rectangle 2"/>
          <p:cNvSpPr>
            <a:spLocks noRot="1" noChangeArrowheads="1" noTextEdit="1"/>
          </p:cNvSpPr>
          <p:nvPr>
            <p:ph type="sldImg"/>
          </p:nvPr>
        </p:nvSpPr>
        <p:spPr>
          <a:ln/>
        </p:spPr>
      </p:sp>
      <p:sp>
        <p:nvSpPr>
          <p:cNvPr id="60419" name="Rectangle 3"/>
          <p:cNvSpPr>
            <a:spLocks noGrp="1" noChangeArrowheads="1"/>
          </p:cNvSpPr>
          <p:nvPr>
            <p:ph type="body" idx="1"/>
          </p:nvPr>
        </p:nvSpPr>
        <p:spPr>
          <a:xfrm>
            <a:off x="914400" y="4343400"/>
            <a:ext cx="5029200" cy="4114800"/>
          </a:xfrm>
        </p:spPr>
        <p:txBody>
          <a:bodyPr/>
          <a:lstStyle/>
          <a:p>
            <a:r>
              <a:rPr lang="en-GB"/>
              <a:t>It might also be worth talking about the ‘biological symptoms’ - sleep loss, loss of appetite and  libido </a:t>
            </a:r>
            <a:br>
              <a:rPr lang="en-GB"/>
            </a:br>
            <a:r>
              <a:rPr lang="en-GB"/>
              <a:t>How might  you ask someone of that age group about their libido?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7261C9-D010-4418-8BED-CF0890A76CE1}" type="slidenum">
              <a:rPr lang="en-GB"/>
              <a:pPr/>
              <a:t>18</a:t>
            </a:fld>
            <a:endParaRPr lang="en-GB"/>
          </a:p>
        </p:txBody>
      </p:sp>
      <p:sp>
        <p:nvSpPr>
          <p:cNvPr id="62466" name="Rectangle 2"/>
          <p:cNvSpPr>
            <a:spLocks noRot="1" noChangeArrowheads="1" noTextEdit="1"/>
          </p:cNvSpPr>
          <p:nvPr>
            <p:ph type="sldImg"/>
          </p:nvPr>
        </p:nvSpPr>
        <p:spPr>
          <a:ln/>
        </p:spPr>
      </p:sp>
      <p:sp>
        <p:nvSpPr>
          <p:cNvPr id="62467" name="Rectangle 3"/>
          <p:cNvSpPr>
            <a:spLocks noGrp="1" noChangeArrowheads="1"/>
          </p:cNvSpPr>
          <p:nvPr>
            <p:ph type="body" idx="1"/>
          </p:nvPr>
        </p:nvSpPr>
        <p:spPr>
          <a:xfrm>
            <a:off x="914400" y="4343400"/>
            <a:ext cx="5029200" cy="4114800"/>
          </a:xfrm>
        </p:spPr>
        <p:txBody>
          <a:bodyPr/>
          <a:lstStyle/>
          <a:p>
            <a:r>
              <a:rPr lang="en-GB"/>
              <a:t>It is importance   for professionals to understand why they assess but equally important to convey this to the young person they are assessing.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8735C9-E0F6-46CF-B2DA-1E3AD943DD3B}" type="slidenum">
              <a:rPr lang="en-GB"/>
              <a:pPr/>
              <a:t>19</a:t>
            </a:fld>
            <a:endParaRPr lang="en-GB"/>
          </a:p>
        </p:txBody>
      </p:sp>
      <p:sp>
        <p:nvSpPr>
          <p:cNvPr id="64514" name="Rectangle 2"/>
          <p:cNvSpPr>
            <a:spLocks noRot="1" noChangeArrowheads="1" noTextEdit="1"/>
          </p:cNvSpPr>
          <p:nvPr>
            <p:ph type="sldImg"/>
          </p:nvPr>
        </p:nvSpPr>
        <p:spPr>
          <a:ln/>
        </p:spPr>
      </p:sp>
      <p:sp>
        <p:nvSpPr>
          <p:cNvPr id="64515" name="Rectangle 3"/>
          <p:cNvSpPr>
            <a:spLocks noGrp="1" noChangeArrowheads="1"/>
          </p:cNvSpPr>
          <p:nvPr>
            <p:ph type="body" idx="1"/>
          </p:nvPr>
        </p:nvSpPr>
        <p:spPr>
          <a:xfrm>
            <a:off x="914400" y="4343400"/>
            <a:ext cx="5029200" cy="4114800"/>
          </a:xfrm>
        </p:spPr>
        <p:txBody>
          <a:bodyPr/>
          <a:lstStyle/>
          <a:p>
            <a:r>
              <a:rPr lang="en-GB" dirty="0"/>
              <a:t>Assessment might be obstructive to engagement if it is not explained or too many intrusive questions are asked for too long or before the process of engagement has taken place .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751C66-1750-4272-A55B-50ED726A5708}" type="slidenum">
              <a:rPr lang="en-GB"/>
              <a:pPr/>
              <a:t>20</a:t>
            </a:fld>
            <a:endParaRPr lang="en-GB"/>
          </a:p>
        </p:txBody>
      </p:sp>
      <p:sp>
        <p:nvSpPr>
          <p:cNvPr id="68610" name="Rectangle 2"/>
          <p:cNvSpPr>
            <a:spLocks noRot="1" noChangeArrowheads="1" noTextEdit="1"/>
          </p:cNvSpPr>
          <p:nvPr>
            <p:ph type="sldImg"/>
          </p:nvPr>
        </p:nvSpPr>
        <p:spPr>
          <a:ln/>
        </p:spPr>
      </p:sp>
      <p:sp>
        <p:nvSpPr>
          <p:cNvPr id="68611" name="Rectangle 3"/>
          <p:cNvSpPr>
            <a:spLocks noGrp="1" noChangeArrowheads="1"/>
          </p:cNvSpPr>
          <p:nvPr>
            <p:ph type="body" idx="1"/>
          </p:nvPr>
        </p:nvSpPr>
        <p:spPr>
          <a:xfrm>
            <a:off x="914400" y="4343400"/>
            <a:ext cx="5029200" cy="4114800"/>
          </a:xfrm>
        </p:spPr>
        <p:txBody>
          <a:bodyPr/>
          <a:lstStyle/>
          <a:p>
            <a:pPr marL="228600" indent="-228600">
              <a:buFontTx/>
              <a:buAutoNum type="arabicPeriod"/>
            </a:pPr>
            <a:r>
              <a:rPr lang="en-GB"/>
              <a:t>Sometimes clients will write down their story. </a:t>
            </a:r>
            <a:br>
              <a:rPr lang="en-GB"/>
            </a:br>
            <a:r>
              <a:rPr lang="en-GB"/>
              <a:t>2.Observation can be useful in all sorts of settings  ask the group to give examples of non – verbal behaviour which can inform  the person of their mental state – eye contact, rate of speech, mannerisms, responding to hallucinations, fear,  body space, volume of speech, clothes or accessories worn. Give examples of those clients who often wear hats if they are psychotic or excessive jewellery if manic. Consider the cultural norms which might be misinterpreted such as eye contact between men and women in a Muslim culture.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5A0B43-4201-451E-9C89-446E3A05BE5D}" type="slidenum">
              <a:rPr lang="en-GB"/>
              <a:pPr/>
              <a:t>21</a:t>
            </a:fld>
            <a:endParaRPr lang="en-GB"/>
          </a:p>
        </p:txBody>
      </p:sp>
      <p:sp>
        <p:nvSpPr>
          <p:cNvPr id="70658" name="Rectangle 2"/>
          <p:cNvSpPr>
            <a:spLocks noRot="1" noChangeArrowheads="1" noTextEdit="1"/>
          </p:cNvSpPr>
          <p:nvPr>
            <p:ph type="sldImg"/>
          </p:nvPr>
        </p:nvSpPr>
        <p:spPr>
          <a:ln/>
        </p:spPr>
      </p:sp>
      <p:sp>
        <p:nvSpPr>
          <p:cNvPr id="70659" name="Rectangle 3"/>
          <p:cNvSpPr>
            <a:spLocks noGrp="1" noChangeArrowheads="1"/>
          </p:cNvSpPr>
          <p:nvPr>
            <p:ph type="body" idx="1"/>
          </p:nvPr>
        </p:nvSpPr>
        <p:spPr>
          <a:xfrm>
            <a:off x="914400" y="4343400"/>
            <a:ext cx="5029200" cy="4114800"/>
          </a:xfrm>
        </p:spPr>
        <p:txBody>
          <a:bodyPr/>
          <a:lstStyle/>
          <a:p>
            <a:r>
              <a:rPr lang="en-GB"/>
              <a:t>It is essential to ask how long they think they can manage to spend with you – this allows control and keeping to their request reinforces trust.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D2B902-F201-4D64-A0C5-2E52DEBDF726}" type="slidenum">
              <a:rPr lang="en-GB"/>
              <a:pPr/>
              <a:t>22</a:t>
            </a:fld>
            <a:endParaRPr lang="en-GB"/>
          </a:p>
        </p:txBody>
      </p:sp>
      <p:sp>
        <p:nvSpPr>
          <p:cNvPr id="72706" name="Rectangle 2"/>
          <p:cNvSpPr>
            <a:spLocks noRot="1" noChangeArrowheads="1" noTextEdit="1"/>
          </p:cNvSpPr>
          <p:nvPr>
            <p:ph type="sldImg"/>
          </p:nvPr>
        </p:nvSpPr>
        <p:spPr>
          <a:ln/>
        </p:spPr>
      </p:sp>
      <p:sp>
        <p:nvSpPr>
          <p:cNvPr id="72707" name="Rectangle 3"/>
          <p:cNvSpPr>
            <a:spLocks noGrp="1" noChangeArrowheads="1"/>
          </p:cNvSpPr>
          <p:nvPr>
            <p:ph type="body" idx="1"/>
          </p:nvPr>
        </p:nvSpPr>
        <p:spPr>
          <a:xfrm>
            <a:off x="914400" y="4343400"/>
            <a:ext cx="5029200" cy="4114800"/>
          </a:xfrm>
        </p:spPr>
        <p:txBody>
          <a:bodyPr/>
          <a:lstStyle/>
          <a:p>
            <a:r>
              <a:rPr lang="en-GB"/>
              <a:t>Ensure that some time is available for questions to be asked .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CD6D5A-8F0E-4EE1-BEE6-ED62ADB5645F}" type="slidenum">
              <a:rPr lang="en-GB"/>
              <a:pPr/>
              <a:t>23</a:t>
            </a:fld>
            <a:endParaRPr lang="en-GB"/>
          </a:p>
        </p:txBody>
      </p:sp>
      <p:sp>
        <p:nvSpPr>
          <p:cNvPr id="74754" name="Rectangle 2"/>
          <p:cNvSpPr>
            <a:spLocks noRot="1" noChangeArrowheads="1" noTextEdit="1"/>
          </p:cNvSpPr>
          <p:nvPr>
            <p:ph type="sldImg"/>
          </p:nvPr>
        </p:nvSpPr>
        <p:spPr>
          <a:ln/>
        </p:spPr>
      </p:sp>
      <p:sp>
        <p:nvSpPr>
          <p:cNvPr id="74755" name="Rectangle 3"/>
          <p:cNvSpPr>
            <a:spLocks noGrp="1" noChangeArrowheads="1"/>
          </p:cNvSpPr>
          <p:nvPr>
            <p:ph type="body" idx="1"/>
          </p:nvPr>
        </p:nvSpPr>
        <p:spPr>
          <a:xfrm>
            <a:off x="914400" y="4343400"/>
            <a:ext cx="5029200" cy="4114800"/>
          </a:xfrm>
        </p:spPr>
        <p:txBody>
          <a:bodyPr/>
          <a:lstStyle/>
          <a:p>
            <a:r>
              <a:rPr lang="en-GB"/>
              <a:t>The issues of confidentiality may need to be carefully explained especially if the person is under 16yrs and information might need to be shared with parents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43A4B8-09A8-4300-8F4D-CD49C5CB8DF0}" type="slidenum">
              <a:rPr lang="en-GB"/>
              <a:pPr/>
              <a:t>24</a:t>
            </a:fld>
            <a:endParaRPr lang="en-GB"/>
          </a:p>
        </p:txBody>
      </p:sp>
      <p:sp>
        <p:nvSpPr>
          <p:cNvPr id="89090" name="Rectangle 2"/>
          <p:cNvSpPr>
            <a:spLocks noRot="1" noChangeArrowheads="1" noTextEdit="1"/>
          </p:cNvSpPr>
          <p:nvPr>
            <p:ph type="sldImg"/>
          </p:nvPr>
        </p:nvSpPr>
        <p:spPr>
          <a:ln/>
        </p:spPr>
      </p:sp>
      <p:sp>
        <p:nvSpPr>
          <p:cNvPr id="89091" name="Rectangle 3"/>
          <p:cNvSpPr>
            <a:spLocks noGrp="1" noChangeArrowheads="1"/>
          </p:cNvSpPr>
          <p:nvPr>
            <p:ph type="body" idx="1"/>
          </p:nvPr>
        </p:nvSpPr>
        <p:spPr>
          <a:xfrm>
            <a:off x="914400" y="4343400"/>
            <a:ext cx="5029200" cy="4114800"/>
          </a:xfrm>
        </p:spPr>
        <p:txBody>
          <a:bodyPr/>
          <a:lstStyle/>
          <a:p>
            <a:r>
              <a:rPr lang="en-GB"/>
              <a:t>Get the group to consider how these other areas might be  assessed</a:t>
            </a:r>
          </a:p>
          <a:p>
            <a:r>
              <a:rPr lang="en-GB"/>
              <a:t>Relationships – MANCAS assessment, Social Function Scale </a:t>
            </a:r>
          </a:p>
          <a:p>
            <a:r>
              <a:rPr lang="en-GB"/>
              <a:t>Physical Health – Various screening tools available  - Ask the group which areas of physical  health  should be assessed in this age group ? ( Weight, diet, alcohol and drug use, sexual health)</a:t>
            </a:r>
          </a:p>
          <a:p>
            <a:r>
              <a:rPr lang="en-GB"/>
              <a:t>Interests &amp; Activities  - This might be completed by anc Occupational therapist or elicited through the use of  a semi- structured interview, diagram or checklist.</a:t>
            </a:r>
          </a:p>
          <a:p>
            <a:endParaRPr lang="en-GB"/>
          </a:p>
          <a:p>
            <a:r>
              <a:rPr lang="en-GB"/>
              <a:t>Benefits and finances can be complicated but if there are specific problems a referral to a benefits advisor or CAB may be appropriate . </a:t>
            </a:r>
          </a:p>
          <a:p>
            <a:r>
              <a:rPr lang="en-GB"/>
              <a:t>An assessment of existing accommodation is often needed before examining future needs – this might need to be incorporated  within an assessment of ADL and personal functioning.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F6B2C3-FEB1-4925-B823-83C015F7BCEF}" type="slidenum">
              <a:rPr lang="en-GB"/>
              <a:pPr/>
              <a:t>25</a:t>
            </a:fld>
            <a:endParaRPr lang="en-GB"/>
          </a:p>
        </p:txBody>
      </p:sp>
      <p:sp>
        <p:nvSpPr>
          <p:cNvPr id="91138" name="Rectangle 2"/>
          <p:cNvSpPr>
            <a:spLocks noRot="1" noChangeArrowheads="1" noTextEdit="1"/>
          </p:cNvSpPr>
          <p:nvPr>
            <p:ph type="sldImg"/>
          </p:nvPr>
        </p:nvSpPr>
        <p:spPr>
          <a:ln/>
        </p:spPr>
      </p:sp>
      <p:sp>
        <p:nvSpPr>
          <p:cNvPr id="91139" name="Rectangle 3"/>
          <p:cNvSpPr>
            <a:spLocks noGrp="1" noChangeArrowheads="1"/>
          </p:cNvSpPr>
          <p:nvPr>
            <p:ph type="body" idx="1"/>
          </p:nvPr>
        </p:nvSpPr>
        <p:spPr>
          <a:xfrm>
            <a:off x="914400" y="4343400"/>
            <a:ext cx="5029200" cy="4114800"/>
          </a:xfrm>
        </p:spPr>
        <p:txBody>
          <a:bodyPr/>
          <a:lstStyle/>
          <a:p>
            <a:r>
              <a:rPr lang="en-GB"/>
              <a:t>Some people can find it threatening or at least very difficult to remember earlier psychotic experiences.</a:t>
            </a:r>
          </a:p>
          <a:p>
            <a:pPr>
              <a:buClr>
                <a:schemeClr val="tx1"/>
              </a:buClr>
              <a:buFont typeface="Wingdings" pitchFamily="2" charset="2"/>
              <a:buNone/>
            </a:pPr>
            <a:r>
              <a:rPr lang="en-GB"/>
              <a:t>Experiences of failure should be avoided, particularly in the early stages of an assessment.</a:t>
            </a:r>
          </a:p>
          <a:p>
            <a:pPr>
              <a:buClr>
                <a:schemeClr val="tx1"/>
              </a:buClr>
              <a:buFont typeface="Wingdings" pitchFamily="2" charset="2"/>
              <a:buNone/>
            </a:pPr>
            <a:r>
              <a:rPr lang="en-GB"/>
              <a:t>If in doubt, consider diaries later if levels of concentration and motivation improve.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B03FBA-43A4-472F-BAF5-905A6848151E}" type="slidenum">
              <a:rPr lang="en-GB"/>
              <a:pPr/>
              <a:t>2</a:t>
            </a:fld>
            <a:endParaRPr lang="en-GB"/>
          </a:p>
        </p:txBody>
      </p:sp>
      <p:sp>
        <p:nvSpPr>
          <p:cNvPr id="43010" name="Rectangle 2"/>
          <p:cNvSpPr>
            <a:spLocks noRot="1" noChangeArrowheads="1" noTextEdit="1"/>
          </p:cNvSpPr>
          <p:nvPr>
            <p:ph type="sldImg"/>
          </p:nvPr>
        </p:nvSpPr>
        <p:spPr>
          <a:ln/>
        </p:spPr>
      </p:sp>
      <p:sp>
        <p:nvSpPr>
          <p:cNvPr id="43011" name="Rectangle 3"/>
          <p:cNvSpPr>
            <a:spLocks noGrp="1" noChangeArrowheads="1"/>
          </p:cNvSpPr>
          <p:nvPr>
            <p:ph type="body" idx="1"/>
          </p:nvPr>
        </p:nvSpPr>
        <p:spPr>
          <a:xfrm>
            <a:off x="914400" y="4343400"/>
            <a:ext cx="5029200" cy="4114800"/>
          </a:xfrm>
        </p:spPr>
        <p:txBody>
          <a:bodyPr/>
          <a:lstStyle/>
          <a:p>
            <a:r>
              <a:rPr lang="en-GB"/>
              <a:t>Ask the group if there are any specific issues they wish to discuss or questions that they would like to have answered within the session</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F8E3E1-29D8-48C7-A861-D6E472757BEC}" type="slidenum">
              <a:rPr lang="en-GB"/>
              <a:pPr/>
              <a:t>26</a:t>
            </a:fld>
            <a:endParaRPr lang="en-GB"/>
          </a:p>
        </p:txBody>
      </p:sp>
      <p:sp>
        <p:nvSpPr>
          <p:cNvPr id="93186" name="Rectangle 2"/>
          <p:cNvSpPr>
            <a:spLocks noRot="1" noChangeArrowheads="1" noTextEdit="1"/>
          </p:cNvSpPr>
          <p:nvPr>
            <p:ph type="sldImg"/>
          </p:nvPr>
        </p:nvSpPr>
        <p:spPr>
          <a:ln/>
        </p:spPr>
      </p:sp>
      <p:sp>
        <p:nvSpPr>
          <p:cNvPr id="93187" name="Rectangle 3"/>
          <p:cNvSpPr>
            <a:spLocks noGrp="1" noChangeArrowheads="1"/>
          </p:cNvSpPr>
          <p:nvPr>
            <p:ph type="body" idx="1"/>
          </p:nvPr>
        </p:nvSpPr>
        <p:spPr>
          <a:xfrm>
            <a:off x="914400" y="4343400"/>
            <a:ext cx="5029200" cy="4114800"/>
          </a:xfrm>
        </p:spPr>
        <p:txBody>
          <a:bodyPr/>
          <a:lstStyle/>
          <a:p>
            <a:r>
              <a:rPr lang="en-GB"/>
              <a:t>This might be difficult if the person has problems concentrating and the use of an outline with tick boxes might be easier.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B51643-19E8-4D53-AFFF-4A20F4B97CC1}" type="slidenum">
              <a:rPr lang="en-GB"/>
              <a:pPr/>
              <a:t>27</a:t>
            </a:fld>
            <a:endParaRPr lang="en-GB"/>
          </a:p>
        </p:txBody>
      </p:sp>
      <p:sp>
        <p:nvSpPr>
          <p:cNvPr id="95234" name="Rectangle 2"/>
          <p:cNvSpPr>
            <a:spLocks noRot="1" noChangeArrowheads="1" noTextEdit="1"/>
          </p:cNvSpPr>
          <p:nvPr>
            <p:ph type="sldImg"/>
          </p:nvPr>
        </p:nvSpPr>
        <p:spPr>
          <a:ln/>
        </p:spPr>
      </p:sp>
      <p:sp>
        <p:nvSpPr>
          <p:cNvPr id="95235" name="Rectangle 3"/>
          <p:cNvSpPr>
            <a:spLocks noGrp="1" noChangeArrowheads="1"/>
          </p:cNvSpPr>
          <p:nvPr>
            <p:ph type="body" idx="1"/>
          </p:nvPr>
        </p:nvSpPr>
        <p:spPr>
          <a:xfrm>
            <a:off x="914400" y="4343400"/>
            <a:ext cx="5029200" cy="4114800"/>
          </a:xfrm>
        </p:spPr>
        <p:txBody>
          <a:bodyPr/>
          <a:lstStyle/>
          <a:p>
            <a:r>
              <a:rPr lang="en-GB"/>
              <a:t> Consider issues of confidentiality and how records from others are to be written and communicated. Services have agreed guidelines. Caldicott principles apply to most settings.</a:t>
            </a:r>
            <a:br>
              <a:rPr lang="en-GB"/>
            </a:br>
            <a:r>
              <a:rPr lang="en-GB"/>
              <a:t> It is advisable to get written consent where possible to speak to others.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798818-D5A9-4228-B6F2-1C63CC5B5E01}" type="slidenum">
              <a:rPr lang="en-GB"/>
              <a:pPr/>
              <a:t>28</a:t>
            </a:fld>
            <a:endParaRPr lang="en-GB"/>
          </a:p>
        </p:txBody>
      </p:sp>
      <p:sp>
        <p:nvSpPr>
          <p:cNvPr id="97282" name="Rectangle 2"/>
          <p:cNvSpPr>
            <a:spLocks noRot="1" noChangeArrowheads="1" noTextEdit="1"/>
          </p:cNvSpPr>
          <p:nvPr>
            <p:ph type="sldImg"/>
          </p:nvPr>
        </p:nvSpPr>
        <p:spPr>
          <a:ln/>
        </p:spPr>
      </p:sp>
      <p:sp>
        <p:nvSpPr>
          <p:cNvPr id="97283" name="Rectangle 3"/>
          <p:cNvSpPr>
            <a:spLocks noGrp="1" noChangeArrowheads="1"/>
          </p:cNvSpPr>
          <p:nvPr>
            <p:ph type="body" idx="1"/>
          </p:nvPr>
        </p:nvSpPr>
        <p:spPr>
          <a:xfrm>
            <a:off x="914400" y="4343400"/>
            <a:ext cx="5029200" cy="4114800"/>
          </a:xfrm>
        </p:spPr>
        <p:txBody>
          <a:bodyPr/>
          <a:lstStyle/>
          <a:p>
            <a:r>
              <a:rPr lang="en-GB"/>
              <a:t> Draw up a genogram on the board so they can see how this is done. </a:t>
            </a:r>
          </a:p>
          <a:p>
            <a:r>
              <a:rPr lang="en-GB"/>
              <a:t>C</a:t>
            </a:r>
            <a:r>
              <a:rPr lang="en-GB">
                <a:cs typeface="Arial" charset="0"/>
              </a:rPr>
              <a:t>ircles for females, squares for males. Colour or shade in  client or important  people. </a:t>
            </a:r>
          </a:p>
          <a:p>
            <a:r>
              <a:rPr lang="en-GB">
                <a:cs typeface="Arial" charset="0"/>
              </a:rPr>
              <a:t>Make horizontal </a:t>
            </a:r>
            <a:r>
              <a:rPr lang="en-GB" i="1">
                <a:cs typeface="Arial" charset="0"/>
              </a:rPr>
              <a:t> </a:t>
            </a:r>
            <a:r>
              <a:rPr lang="en-GB">
                <a:cs typeface="Arial" charset="0"/>
              </a:rPr>
              <a:t>lines to show relationships and  </a:t>
            </a:r>
            <a:r>
              <a:rPr lang="en-GB" i="1">
                <a:cs typeface="Arial" charset="0"/>
              </a:rPr>
              <a:t>dashed  </a:t>
            </a:r>
            <a:r>
              <a:rPr lang="en-GB">
                <a:cs typeface="Arial" charset="0"/>
              </a:rPr>
              <a:t>lines show committed unmarried  relationships,  important friendships, dependencies.</a:t>
            </a:r>
          </a:p>
          <a:p>
            <a:r>
              <a:rPr lang="en-GB">
                <a:cs typeface="Arial" charset="0"/>
              </a:rPr>
              <a:t>Vertical or slanted solid</a:t>
            </a:r>
            <a:r>
              <a:rPr lang="en-GB" i="1">
                <a:cs typeface="Arial" charset="0"/>
              </a:rPr>
              <a:t> </a:t>
            </a:r>
            <a:r>
              <a:rPr lang="en-GB">
                <a:cs typeface="Arial" charset="0"/>
              </a:rPr>
              <a:t>lines show genetic connections. Dashed slanted lines can show adoption, foster parent, or other special adult-child relationships.</a:t>
            </a:r>
            <a:endParaRPr lang="en-GB"/>
          </a:p>
          <a:p>
            <a:r>
              <a:rPr lang="en-GB">
                <a:cs typeface="Arial" charset="0"/>
              </a:rPr>
              <a:t>An "X" through an adult relationship line to show </a:t>
            </a:r>
            <a:r>
              <a:rPr lang="en-GB" i="1">
                <a:cs typeface="Arial" charset="0"/>
              </a:rPr>
              <a:t>divorce</a:t>
            </a:r>
            <a:r>
              <a:rPr lang="en-GB">
                <a:cs typeface="Arial" charset="0"/>
              </a:rPr>
              <a:t> ("-----X-----"), or through a circle or square to indicate </a:t>
            </a:r>
            <a:r>
              <a:rPr lang="en-GB" i="1">
                <a:cs typeface="Arial" charset="0"/>
              </a:rPr>
              <a:t>death</a:t>
            </a:r>
            <a:r>
              <a:rPr lang="en-GB">
                <a:cs typeface="Arial" charset="0"/>
              </a:rPr>
              <a:t>. Use "---//---" for marital or other relationship </a:t>
            </a:r>
            <a:r>
              <a:rPr lang="en-GB" i="1">
                <a:cs typeface="Arial" charset="0"/>
              </a:rPr>
              <a:t>separations</a:t>
            </a:r>
            <a:r>
              <a:rPr lang="en-GB">
                <a:cs typeface="Arial" charset="0"/>
              </a:rPr>
              <a:t>.</a:t>
            </a:r>
            <a:endParaRPr lang="en-GB"/>
          </a:p>
          <a:p>
            <a:r>
              <a:rPr lang="en-GB">
                <a:cs typeface="Arial" charset="0"/>
              </a:rPr>
              <a:t>Include names, dates, pets, extra-important current friends, major illnesses and disabilities. </a:t>
            </a:r>
            <a:endParaRPr lang="en-GB"/>
          </a:p>
          <a:p>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25DF4D-6EB2-48F9-BD05-3C06C6B8EE7C}" type="slidenum">
              <a:rPr lang="en-GB"/>
              <a:pPr/>
              <a:t>29</a:t>
            </a:fld>
            <a:endParaRPr lang="en-GB"/>
          </a:p>
        </p:txBody>
      </p:sp>
      <p:sp>
        <p:nvSpPr>
          <p:cNvPr id="99330" name="Rectangle 2"/>
          <p:cNvSpPr>
            <a:spLocks noRot="1" noChangeArrowheads="1" noTextEdit="1"/>
          </p:cNvSpPr>
          <p:nvPr>
            <p:ph type="sldImg"/>
          </p:nvPr>
        </p:nvSpPr>
        <p:spPr>
          <a:ln/>
        </p:spPr>
      </p:sp>
      <p:sp>
        <p:nvSpPr>
          <p:cNvPr id="99331" name="Rectangle 3"/>
          <p:cNvSpPr>
            <a:spLocks noGrp="1" noChangeArrowheads="1"/>
          </p:cNvSpPr>
          <p:nvPr>
            <p:ph type="body" idx="1"/>
          </p:nvPr>
        </p:nvSpPr>
        <p:spPr>
          <a:xfrm>
            <a:off x="914400" y="4343400"/>
            <a:ext cx="5029200" cy="4114800"/>
          </a:xfrm>
        </p:spPr>
        <p:txBody>
          <a:bodyPr/>
          <a:lstStyle/>
          <a:p>
            <a:r>
              <a:rPr lang="en-GB"/>
              <a:t>These can be a horizontal or vertical line starting at birth and ending in the future or on the date you develop it. It might be a simple line or you can use it as a road of life or a river showing obstacles – be creative if the person you work with finds this easier. Remember, some people find visual images more helpful than written information.</a:t>
            </a:r>
          </a:p>
          <a:p>
            <a:r>
              <a:rPr lang="en-GB"/>
              <a:t>Lifelines can be used for many reasons - to identify stressors in life and vulnerability; to explain the SV model; in assessing clients with a dual diagnosis to establish where they are on a ‘cycle of change’. It might be used to identify triggers for the onset of a psychotic episode.  Try doing this in pairs or as a group if there is time.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014E24-D060-4023-8AA7-885D9D8B4F1F}" type="slidenum">
              <a:rPr lang="en-GB"/>
              <a:pPr/>
              <a:t>30</a:t>
            </a:fld>
            <a:endParaRPr lang="en-GB"/>
          </a:p>
        </p:txBody>
      </p:sp>
      <p:sp>
        <p:nvSpPr>
          <p:cNvPr id="101378" name="Rectangle 2"/>
          <p:cNvSpPr>
            <a:spLocks noRot="1" noChangeArrowheads="1" noTextEdit="1"/>
          </p:cNvSpPr>
          <p:nvPr>
            <p:ph type="sldImg"/>
          </p:nvPr>
        </p:nvSpPr>
        <p:spPr>
          <a:ln/>
        </p:spPr>
      </p:sp>
      <p:sp>
        <p:nvSpPr>
          <p:cNvPr id="101379" name="Rectangle 3"/>
          <p:cNvSpPr>
            <a:spLocks noGrp="1" noChangeArrowheads="1"/>
          </p:cNvSpPr>
          <p:nvPr>
            <p:ph type="body" idx="1"/>
          </p:nvPr>
        </p:nvSpPr>
        <p:spPr>
          <a:xfrm>
            <a:off x="914400" y="4343400"/>
            <a:ext cx="5029200" cy="4114800"/>
          </a:xfrm>
        </p:spPr>
        <p:txBody>
          <a:bodyPr/>
          <a:lstStyle/>
          <a:p>
            <a:r>
              <a:rPr lang="en-GB"/>
              <a:t> It is important to be cautious when using all assessments. Give examples such as previous trauma, fears of others, disclosure of sexual abuse.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01630D-E992-4618-A7B4-F250F9406096}" type="slidenum">
              <a:rPr lang="en-GB"/>
              <a:pPr/>
              <a:t>31</a:t>
            </a:fld>
            <a:endParaRPr lang="en-GB"/>
          </a:p>
        </p:txBody>
      </p:sp>
      <p:sp>
        <p:nvSpPr>
          <p:cNvPr id="105474" name="Rectangle 2"/>
          <p:cNvSpPr>
            <a:spLocks noRot="1" noChangeArrowheads="1" noTextEdit="1"/>
          </p:cNvSpPr>
          <p:nvPr>
            <p:ph type="sldImg"/>
          </p:nvPr>
        </p:nvSpPr>
        <p:spPr>
          <a:ln/>
        </p:spPr>
      </p:sp>
      <p:sp>
        <p:nvSpPr>
          <p:cNvPr id="105475" name="Rectangle 3"/>
          <p:cNvSpPr>
            <a:spLocks noGrp="1" noChangeArrowheads="1"/>
          </p:cNvSpPr>
          <p:nvPr>
            <p:ph type="body" idx="1"/>
          </p:nvPr>
        </p:nvSpPr>
        <p:spPr>
          <a:xfrm>
            <a:off x="914400" y="4343400"/>
            <a:ext cx="5029200" cy="4114800"/>
          </a:xfrm>
        </p:spPr>
        <p:txBody>
          <a:bodyPr/>
          <a:lstStyle/>
          <a:p>
            <a:r>
              <a:rPr lang="en-GB"/>
              <a:t>Ask the group if there is anything missing from the session that they hoped would be included – Return to the objectives and see if these have been met.</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0B85DC-6C02-49FE-9E4E-DE2029716D34}" type="slidenum">
              <a:rPr lang="en-GB"/>
              <a:pPr/>
              <a:t>32</a:t>
            </a:fld>
            <a:endParaRPr lang="en-GB"/>
          </a:p>
        </p:txBody>
      </p:sp>
      <p:sp>
        <p:nvSpPr>
          <p:cNvPr id="11266" name="Rectangle 2"/>
          <p:cNvSpPr>
            <a:spLocks noRot="1" noChangeArrowheads="1" noTextEdit="1"/>
          </p:cNvSpPr>
          <p:nvPr>
            <p:ph type="sldImg"/>
          </p:nvPr>
        </p:nvSpPr>
        <p:spPr>
          <a:ln/>
        </p:spPr>
      </p:sp>
      <p:sp>
        <p:nvSpPr>
          <p:cNvPr id="11267" name="Rectangle 3"/>
          <p:cNvSpPr>
            <a:spLocks noGrp="1" noChangeArrowheads="1"/>
          </p:cNvSpPr>
          <p:nvPr>
            <p:ph type="body" idx="1"/>
          </p:nvPr>
        </p:nvSpPr>
        <p:spPr>
          <a:xfrm>
            <a:off x="914400" y="4343400"/>
            <a:ext cx="5029200" cy="4114800"/>
          </a:xfrm>
        </p:spPr>
        <p:txBody>
          <a:bodyPr/>
          <a:lstStyle/>
          <a:p>
            <a:r>
              <a:rPr lang="en-GB"/>
              <a:t>Cochrane reviews are also  a useful source of systematic review of the evidence base for both CBT (Cormac et al 2005) and FI (Pharoah et al 2005)</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F0C4CB-9D8D-4F6A-B057-7A3FBCD794BD}" type="slidenum">
              <a:rPr lang="en-GB"/>
              <a:pPr/>
              <a:t>33</a:t>
            </a:fld>
            <a:endParaRPr lang="en-GB"/>
          </a:p>
        </p:txBody>
      </p:sp>
      <p:sp>
        <p:nvSpPr>
          <p:cNvPr id="13314" name="Rectangle 2"/>
          <p:cNvSpPr>
            <a:spLocks noRot="1" noChangeArrowheads="1" noTextEdit="1"/>
          </p:cNvSpPr>
          <p:nvPr>
            <p:ph type="sldImg"/>
          </p:nvPr>
        </p:nvSpPr>
        <p:spPr>
          <a:ln/>
        </p:spPr>
      </p:sp>
      <p:sp>
        <p:nvSpPr>
          <p:cNvPr id="13315" name="Rectangle 3"/>
          <p:cNvSpPr>
            <a:spLocks noGrp="1" noChangeArrowheads="1"/>
          </p:cNvSpPr>
          <p:nvPr>
            <p:ph type="body" idx="1"/>
          </p:nvPr>
        </p:nvSpPr>
        <p:spPr>
          <a:xfrm>
            <a:off x="914400" y="4343400"/>
            <a:ext cx="5029200" cy="4114800"/>
          </a:xfrm>
        </p:spPr>
        <p:txBody>
          <a:bodyPr/>
          <a:lstStyle/>
          <a:p>
            <a:r>
              <a:rPr lang="en-GB"/>
              <a:t>See PRODIGY Guidance for further information and references (www.prodigy.nhs.uk/guidance.asp?gt=Schizophrenia</a:t>
            </a:r>
          </a:p>
          <a:p>
            <a:r>
              <a:rPr lang="en-GB"/>
              <a:t>See also National Collaborating Centre for Mental Health (2003)</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5B0E8B-29A4-4314-AF2E-BD9B2E0B007A}" type="slidenum">
              <a:rPr lang="en-GB"/>
              <a:pPr/>
              <a:t>34</a:t>
            </a:fld>
            <a:endParaRPr lang="en-GB"/>
          </a:p>
        </p:txBody>
      </p:sp>
      <p:sp>
        <p:nvSpPr>
          <p:cNvPr id="15362" name="Rectangle 2"/>
          <p:cNvSpPr>
            <a:spLocks noRot="1" noChangeArrowheads="1" noTextEdit="1"/>
          </p:cNvSpPr>
          <p:nvPr>
            <p:ph type="sldImg"/>
          </p:nvPr>
        </p:nvSpPr>
        <p:spPr>
          <a:ln/>
        </p:spPr>
      </p:sp>
      <p:sp>
        <p:nvSpPr>
          <p:cNvPr id="15363"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D60331-7DF6-4EA6-9EB6-D6708222B585}" type="slidenum">
              <a:rPr lang="en-GB"/>
              <a:pPr/>
              <a:t>35</a:t>
            </a:fld>
            <a:endParaRPr lang="en-GB"/>
          </a:p>
        </p:txBody>
      </p:sp>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7E3E9C-0C21-4F29-82A6-A616699764B6}" type="slidenum">
              <a:rPr lang="en-GB"/>
              <a:pPr/>
              <a:t>3</a:t>
            </a:fld>
            <a:endParaRPr lang="en-GB"/>
          </a:p>
        </p:txBody>
      </p:sp>
      <p:sp>
        <p:nvSpPr>
          <p:cNvPr id="45058" name="Rectangle 2"/>
          <p:cNvSpPr>
            <a:spLocks noRot="1" noChangeArrowheads="1" noTextEdit="1"/>
          </p:cNvSpPr>
          <p:nvPr>
            <p:ph type="sldImg"/>
          </p:nvPr>
        </p:nvSpPr>
        <p:spPr>
          <a:ln/>
        </p:spPr>
      </p:sp>
      <p:sp>
        <p:nvSpPr>
          <p:cNvPr id="45059" name="Rectangle 3"/>
          <p:cNvSpPr>
            <a:spLocks noGrp="1" noChangeArrowheads="1"/>
          </p:cNvSpPr>
          <p:nvPr>
            <p:ph type="body" idx="1"/>
          </p:nvPr>
        </p:nvSpPr>
        <p:spPr>
          <a:xfrm>
            <a:off x="914400" y="4343400"/>
            <a:ext cx="5029200" cy="4114800"/>
          </a:xfrm>
        </p:spPr>
        <p:txBody>
          <a:bodyPr/>
          <a:lstStyle/>
          <a:p>
            <a:r>
              <a:rPr lang="en-GB"/>
              <a:t>The main point to get across  is the importance of early detectation but to also outline why this is sometimes so difficult in young people.</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9FE34B-F77C-4C8E-8BE4-975B4EB42382}" type="slidenum">
              <a:rPr lang="en-GB"/>
              <a:pPr/>
              <a:t>36</a:t>
            </a:fld>
            <a:endParaRPr lang="en-GB"/>
          </a:p>
        </p:txBody>
      </p:sp>
      <p:sp>
        <p:nvSpPr>
          <p:cNvPr id="19458" name="Rectangle 2"/>
          <p:cNvSpPr>
            <a:spLocks noRot="1" noChangeArrowheads="1" noTextEdit="1"/>
          </p:cNvSpPr>
          <p:nvPr>
            <p:ph type="sldImg"/>
          </p:nvPr>
        </p:nvSpPr>
        <p:spPr>
          <a:ln/>
        </p:spPr>
      </p:sp>
      <p:sp>
        <p:nvSpPr>
          <p:cNvPr id="1945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0BF971-DD8D-4824-A709-CA4D52FD59FC}" type="slidenum">
              <a:rPr lang="en-GB"/>
              <a:pPr/>
              <a:t>37</a:t>
            </a:fld>
            <a:endParaRPr lang="en-GB"/>
          </a:p>
        </p:txBody>
      </p:sp>
      <p:sp>
        <p:nvSpPr>
          <p:cNvPr id="21506" name="Rectangle 2"/>
          <p:cNvSpPr>
            <a:spLocks noRot="1" noChangeArrowheads="1" noTextEdit="1"/>
          </p:cNvSpPr>
          <p:nvPr>
            <p:ph type="sldImg"/>
          </p:nvPr>
        </p:nvSpPr>
        <p:spPr>
          <a:ln/>
        </p:spPr>
      </p:sp>
      <p:sp>
        <p:nvSpPr>
          <p:cNvPr id="21507" name="Rectangle 3"/>
          <p:cNvSpPr>
            <a:spLocks noGrp="1" noChangeArrowheads="1"/>
          </p:cNvSpPr>
          <p:nvPr>
            <p:ph type="body" idx="1"/>
          </p:nvPr>
        </p:nvSpPr>
        <p:spPr>
          <a:xfrm>
            <a:off x="914400" y="4343400"/>
            <a:ext cx="5029200" cy="4114800"/>
          </a:xfrm>
        </p:spPr>
        <p:txBody>
          <a:bodyPr/>
          <a:lstStyle/>
          <a:p>
            <a:r>
              <a:rPr lang="en-GB"/>
              <a:t>There is a wealth of evidence to support the use of FI. See Barrowclough and Tarrier (1992) for a well-written and easy to understand treatment manual for the RCT they carried out in Salford into the efficacy of FI (Barrowclough et al 1988; 1989)</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138C46-E182-4E7E-9968-22909E4F810B}" type="slidenum">
              <a:rPr lang="en-GB"/>
              <a:pPr/>
              <a:t>38</a:t>
            </a:fld>
            <a:endParaRPr lang="en-GB"/>
          </a:p>
        </p:txBody>
      </p:sp>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CB9555-BF59-4DF2-A6B6-8012C30E6F38}" type="slidenum">
              <a:rPr lang="en-GB"/>
              <a:pPr/>
              <a:t>39</a:t>
            </a:fld>
            <a:endParaRPr lang="en-GB"/>
          </a:p>
        </p:txBody>
      </p:sp>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a:xfrm>
            <a:off x="914400" y="4343400"/>
            <a:ext cx="5029200" cy="4114800"/>
          </a:xfrm>
        </p:spPr>
        <p:txBody>
          <a:bodyPr/>
          <a:lstStyle/>
          <a:p>
            <a:r>
              <a:rPr lang="en-GB"/>
              <a:t>Trainers should  encourage the group to give examples of what the ‘distressing experiences ‘ might be and may include:– hearing voices, worrying thoughts and beliefs, negative symptoms, visual hallucinations or abnormal perceptions and behavioural consequences to their initial experiences. </a:t>
            </a:r>
          </a:p>
          <a:p>
            <a:r>
              <a:rPr lang="en-GB"/>
              <a:t> Some coping strategies that clients might find useful include: Thought stopping, thought distraction using word chaining or counting techniques. Breathing exercises , focusing on voices rather than trying to ignore is often more helpful. The use of headphones and earplugs, reading out loud, singing or listening to talk radio acan all be helpful even  gargling has been suggested!  Responding to voices and engaging with them – this can be more acceptable using a mobile phone.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4EC9EB-C86C-463B-9707-3898E0C0CFBE}" type="slidenum">
              <a:rPr lang="en-GB"/>
              <a:pPr/>
              <a:t>40</a:t>
            </a:fld>
            <a:endParaRPr lang="en-GB"/>
          </a:p>
        </p:txBody>
      </p:sp>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a:xfrm>
            <a:off x="914400" y="4343400"/>
            <a:ext cx="5029200" cy="4114800"/>
          </a:xfrm>
        </p:spPr>
        <p:txBody>
          <a:bodyPr/>
          <a:lstStyle/>
          <a:p>
            <a:r>
              <a:rPr lang="en-GB"/>
              <a:t>The term  compliance  or adhereance has now been superseded by the more acceptable term of concordance.</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B8BA1F-DB60-409B-8A5C-EA734C300437}" type="slidenum">
              <a:rPr lang="en-GB"/>
              <a:pPr/>
              <a:t>41</a:t>
            </a:fld>
            <a:endParaRPr lang="en-GB"/>
          </a:p>
        </p:txBody>
      </p:sp>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a:xfrm>
            <a:off x="914400" y="4343400"/>
            <a:ext cx="5029200" cy="4114800"/>
          </a:xfrm>
        </p:spPr>
        <p:txBody>
          <a:bodyPr/>
          <a:lstStyle/>
          <a:p>
            <a:r>
              <a:rPr lang="en-GB"/>
              <a:t>Full  details of the cycle of change can seen in the UNIT 3.3 of this manual ( Dual Diagnosis). Trainers might wish to familiarise themselves with this model before introducing this slide.</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77E6E5-2346-4713-A26D-2062DFCA815F}" type="slidenum">
              <a:rPr lang="en-GB"/>
              <a:pPr/>
              <a:t>42</a:t>
            </a:fld>
            <a:endParaRPr lang="en-GB"/>
          </a:p>
        </p:txBody>
      </p:sp>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0232BC-10A5-4B0E-85B4-D51255DC57EA}" type="slidenum">
              <a:rPr lang="en-GB"/>
              <a:pPr/>
              <a:t>43</a:t>
            </a:fld>
            <a:endParaRPr lang="en-GB"/>
          </a:p>
        </p:txBody>
      </p:sp>
      <p:sp>
        <p:nvSpPr>
          <p:cNvPr id="33794" name="Rectangle 2"/>
          <p:cNvSpPr>
            <a:spLocks noRot="1" noChangeArrowheads="1" noTextEdit="1"/>
          </p:cNvSpPr>
          <p:nvPr>
            <p:ph type="sldImg"/>
          </p:nvPr>
        </p:nvSpPr>
        <p:spPr>
          <a:ln/>
        </p:spPr>
      </p:sp>
      <p:sp>
        <p:nvSpPr>
          <p:cNvPr id="3379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8A6DAE-6F8C-4137-96E6-DB0F026893BB}" type="slidenum">
              <a:rPr lang="en-GB"/>
              <a:pPr/>
              <a:t>44</a:t>
            </a:fld>
            <a:endParaRPr lang="en-GB"/>
          </a:p>
        </p:txBody>
      </p:sp>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a:xfrm>
            <a:off x="914400" y="4343400"/>
            <a:ext cx="5029200" cy="4114800"/>
          </a:xfrm>
        </p:spPr>
        <p:txBody>
          <a:bodyPr/>
          <a:lstStyle/>
          <a:p>
            <a:r>
              <a:rPr lang="en-GB"/>
              <a:t> ‘Back in the Saddle’ is an approach developed by Birchwood et al in Birmingham and has proved extremely popular with services and their clients.</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0B3A5B-CFB1-4855-9EDA-3AABBC4E9F47}" type="slidenum">
              <a:rPr lang="en-GB"/>
              <a:pPr/>
              <a:t>45</a:t>
            </a:fld>
            <a:endParaRPr lang="en-GB"/>
          </a:p>
        </p:txBody>
      </p:sp>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8C51E5-0921-4086-BCCE-0D6360B816A7}" type="slidenum">
              <a:rPr lang="en-GB"/>
              <a:pPr/>
              <a:t>4</a:t>
            </a:fld>
            <a:endParaRPr lang="en-GB"/>
          </a:p>
        </p:txBody>
      </p:sp>
      <p:sp>
        <p:nvSpPr>
          <p:cNvPr id="47106" name="Rectangle 2"/>
          <p:cNvSpPr>
            <a:spLocks noRot="1" noChangeArrowheads="1" noTextEdit="1"/>
          </p:cNvSpPr>
          <p:nvPr>
            <p:ph type="sldImg"/>
          </p:nvPr>
        </p:nvSpPr>
        <p:spPr>
          <a:ln/>
        </p:spPr>
      </p:sp>
      <p:sp>
        <p:nvSpPr>
          <p:cNvPr id="47107" name="Rectangle 3"/>
          <p:cNvSpPr>
            <a:spLocks noGrp="1" noChangeArrowheads="1"/>
          </p:cNvSpPr>
          <p:nvPr>
            <p:ph type="body" idx="1"/>
          </p:nvPr>
        </p:nvSpPr>
        <p:spPr>
          <a:xfrm>
            <a:off x="914400" y="4343400"/>
            <a:ext cx="5029200" cy="4114800"/>
          </a:xfrm>
        </p:spPr>
        <p:txBody>
          <a:bodyPr/>
          <a:lstStyle/>
          <a:p>
            <a:r>
              <a:rPr lang="en-GB"/>
              <a:t>Emphasise the importance of ‘catching’ people early. There is also the risk of labelling an individual unnecessarily and therefore any assessments must be completed with sensitivity.</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FB728A-0711-4C28-8C47-8EF31F2A0C84}" type="slidenum">
              <a:rPr lang="en-GB"/>
              <a:pPr/>
              <a:t>46</a:t>
            </a:fld>
            <a:endParaRPr lang="en-GB"/>
          </a:p>
        </p:txBody>
      </p:sp>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BD253C-B4DE-4302-8195-C26F0C1F8FC9}" type="slidenum">
              <a:rPr lang="en-GB"/>
              <a:pPr/>
              <a:t>5</a:t>
            </a:fld>
            <a:endParaRPr lang="en-GB"/>
          </a:p>
        </p:txBody>
      </p:sp>
      <p:sp>
        <p:nvSpPr>
          <p:cNvPr id="49154" name="Rectangle 2"/>
          <p:cNvSpPr>
            <a:spLocks noRot="1" noChangeArrowheads="1" noTextEdit="1"/>
          </p:cNvSpPr>
          <p:nvPr>
            <p:ph type="sldImg"/>
          </p:nvPr>
        </p:nvSpPr>
        <p:spPr>
          <a:ln/>
        </p:spPr>
      </p:sp>
      <p:sp>
        <p:nvSpPr>
          <p:cNvPr id="49155" name="Rectangle 3"/>
          <p:cNvSpPr>
            <a:spLocks noGrp="1" noChangeArrowheads="1"/>
          </p:cNvSpPr>
          <p:nvPr>
            <p:ph type="body" idx="1"/>
          </p:nvPr>
        </p:nvSpPr>
        <p:spPr>
          <a:xfrm>
            <a:off x="914400" y="4343400"/>
            <a:ext cx="5029200" cy="4114800"/>
          </a:xfrm>
        </p:spPr>
        <p:txBody>
          <a:bodyPr/>
          <a:lstStyle/>
          <a:p>
            <a:r>
              <a:rPr lang="en-GB"/>
              <a:t>The evidence for this is quite strong and some psychiatrists might use this a reason for admitting someone to hospital against their will on the MHA 1983 in order to reduce the DUP.</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D7F804-4858-4388-B09D-2457910F6816}" type="slidenum">
              <a:rPr lang="en-GB"/>
              <a:pPr/>
              <a:t>6</a:t>
            </a:fld>
            <a:endParaRPr lang="en-GB"/>
          </a:p>
        </p:txBody>
      </p:sp>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a:xfrm>
            <a:off x="914400" y="4343400"/>
            <a:ext cx="5029200" cy="4114800"/>
          </a:xfrm>
        </p:spPr>
        <p:txBody>
          <a:bodyPr/>
          <a:lstStyle/>
          <a:p>
            <a:r>
              <a:rPr lang="en-GB"/>
              <a:t>In a society that is increasing developed in order to meet statistical targets this DUP has become increasingly important in service delivery although the actual duration is very difficult to ascertain as it is problematic to establish when the psychosis actually started . This is especially so when in conjunction with the use of drugs.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4D07FA-F19F-4C81-979A-2C16209F9A81}" type="slidenum">
              <a:rPr lang="en-GB"/>
              <a:pPr/>
              <a:t>13</a:t>
            </a:fld>
            <a:endParaRPr lang="en-GB"/>
          </a:p>
        </p:txBody>
      </p:sp>
      <p:sp>
        <p:nvSpPr>
          <p:cNvPr id="149506" name="Rectangle 2"/>
          <p:cNvSpPr>
            <a:spLocks noRot="1"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492B1D-E5D6-45EF-92AD-BDC54BC4D01B}" type="slidenum">
              <a:rPr lang="en-GB"/>
              <a:pPr/>
              <a:t>14</a:t>
            </a:fld>
            <a:endParaRPr lang="en-GB"/>
          </a:p>
        </p:txBody>
      </p:sp>
      <p:sp>
        <p:nvSpPr>
          <p:cNvPr id="54274" name="Rectangle 2"/>
          <p:cNvSpPr>
            <a:spLocks noRot="1" noChangeArrowheads="1" noTextEdit="1"/>
          </p:cNvSpPr>
          <p:nvPr>
            <p:ph type="sldImg"/>
          </p:nvPr>
        </p:nvSpPr>
        <p:spPr>
          <a:ln/>
        </p:spPr>
      </p:sp>
      <p:sp>
        <p:nvSpPr>
          <p:cNvPr id="54275" name="Rectangle 3"/>
          <p:cNvSpPr>
            <a:spLocks noGrp="1" noChangeArrowheads="1"/>
          </p:cNvSpPr>
          <p:nvPr>
            <p:ph type="body" idx="1"/>
          </p:nvPr>
        </p:nvSpPr>
        <p:spPr>
          <a:xfrm>
            <a:off x="914400" y="4343400"/>
            <a:ext cx="5029200" cy="4114800"/>
          </a:xfrm>
        </p:spPr>
        <p:txBody>
          <a:bodyPr/>
          <a:lstStyle/>
          <a:p>
            <a:r>
              <a:rPr lang="en-GB"/>
              <a:t>It might be useful for the group to consider who it might be that might notice – make a list on a flipchart – but we will come to this again later in the session .</a:t>
            </a:r>
          </a:p>
          <a:p>
            <a:r>
              <a:rPr lang="en-GB"/>
              <a:t>Get the group to consider which of these might not be attributable to adolescence.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316C2B-76E5-496C-BBA9-411120ABFBFC}" type="slidenum">
              <a:rPr lang="en-GB"/>
              <a:pPr/>
              <a:t>15</a:t>
            </a:fld>
            <a:endParaRPr lang="en-GB"/>
          </a:p>
        </p:txBody>
      </p:sp>
      <p:sp>
        <p:nvSpPr>
          <p:cNvPr id="56322" name="Rectangle 2"/>
          <p:cNvSpPr>
            <a:spLocks noRot="1" noChangeArrowheads="1" noTextEdit="1"/>
          </p:cNvSpPr>
          <p:nvPr>
            <p:ph type="sldImg"/>
          </p:nvPr>
        </p:nvSpPr>
        <p:spPr>
          <a:ln/>
        </p:spPr>
      </p:sp>
      <p:sp>
        <p:nvSpPr>
          <p:cNvPr id="56323" name="Rectangle 3"/>
          <p:cNvSpPr>
            <a:spLocks noGrp="1" noChangeArrowheads="1"/>
          </p:cNvSpPr>
          <p:nvPr>
            <p:ph type="body" idx="1"/>
          </p:nvPr>
        </p:nvSpPr>
        <p:spPr>
          <a:xfrm>
            <a:off x="914400" y="4343400"/>
            <a:ext cx="5029200" cy="4114800"/>
          </a:xfrm>
        </p:spPr>
        <p:txBody>
          <a:bodyPr/>
          <a:lstStyle/>
          <a:p>
            <a:r>
              <a:rPr lang="en-GB"/>
              <a:t>These symptoms are less of a feature of adolescence  yet maybe present in sensitive young adults . It is the intensity and distress that is of most concern when considering these factors . That is why it might be useful to examine these in more detail.</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D7011F24-1E9E-4380-84E5-07DB0C310C8B}"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0F64FB01-7C2C-47B6-AAB5-A53465B1D805}"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2D6CA1CC-92A0-4C86-9BFE-1C5BFA53E785}"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0D1CDD1-9AF9-49DB-A619-CF11E0499CB4}"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74A58BB3-F97D-441C-B443-7ECF2D988E67}"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311FF43C-6739-4F1B-9196-5EDF2E36F09A}"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D83E673C-AE7A-414C-9026-5D5EB4C3C53F}"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29BAD9C2-B7D2-4376-9771-14987589E86B}"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E1491B92-68F9-422D-9914-1C9D2D0CAE35}"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D1D24897-58A0-4C89-A150-27718616531D}"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2581AD44-B1F6-48B6-82A5-59A5EB0AB147}"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33C2E59-3954-4CF5-ABF6-A885BE2E86E2}"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ctrTitle"/>
          </p:nvPr>
        </p:nvSpPr>
        <p:spPr>
          <a:xfrm>
            <a:off x="685800" y="2286000"/>
            <a:ext cx="7772400" cy="1143000"/>
          </a:xfrm>
        </p:spPr>
        <p:txBody>
          <a:bodyPr/>
          <a:lstStyle/>
          <a:p>
            <a:r>
              <a:rPr lang="en-GB"/>
              <a:t>Why Develop Early Intervention services?</a:t>
            </a:r>
          </a:p>
        </p:txBody>
      </p:sp>
      <p:sp>
        <p:nvSpPr>
          <p:cNvPr id="145411" name="Rectangle 3"/>
          <p:cNvSpPr>
            <a:spLocks noGrp="1" noChangeArrowheads="1"/>
          </p:cNvSpPr>
          <p:nvPr>
            <p:ph type="subTitle" idx="1"/>
          </p:nvPr>
        </p:nvSpPr>
        <p:spPr/>
        <p:txBody>
          <a:bodyPr/>
          <a:lstStyle/>
          <a:p>
            <a:r>
              <a:rPr lang="en-GB" dirty="0"/>
              <a:t>Dr. </a:t>
            </a:r>
            <a:r>
              <a:rPr lang="en-GB" dirty="0" err="1"/>
              <a:t>Euan</a:t>
            </a:r>
            <a:r>
              <a:rPr lang="en-GB" dirty="0"/>
              <a:t> Hails</a:t>
            </a:r>
          </a:p>
          <a:p>
            <a:r>
              <a:rPr lang="en-GB" dirty="0" smtClean="0"/>
              <a:t>Trustee </a:t>
            </a:r>
            <a:r>
              <a:rPr lang="en-GB" dirty="0" err="1" smtClean="0"/>
              <a:t>CiPN</a:t>
            </a:r>
            <a:endParaRPr lang="en-GB" dirty="0" smtClean="0"/>
          </a:p>
          <a:p>
            <a:r>
              <a:rPr lang="en-GB" dirty="0" smtClean="0"/>
              <a:t>FEP </a:t>
            </a:r>
            <a:r>
              <a:rPr lang="en-GB" dirty="0"/>
              <a:t>Lead Wales.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err="1" smtClean="0"/>
              <a:t>Prodromal</a:t>
            </a:r>
            <a:r>
              <a:rPr lang="en-GB" dirty="0" smtClean="0"/>
              <a:t> Questionnaire (PQ) is an efficient instrument to screen large groups of individuals – positive screening </a:t>
            </a:r>
          </a:p>
          <a:p>
            <a:endParaRPr lang="en-GB" dirty="0"/>
          </a:p>
          <a:p>
            <a:r>
              <a:rPr lang="en-GB" dirty="0" smtClean="0"/>
              <a:t>Face to face assessment using the Comprehensive Assessment of the at Risk Mental State (CAARMS).</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The prison population presents particular challenges as distinct from those of the general population.</a:t>
            </a:r>
          </a:p>
          <a:p>
            <a:pPr lvl="2"/>
            <a:r>
              <a:rPr lang="en-GB" dirty="0" err="1" smtClean="0"/>
              <a:t>Aprox</a:t>
            </a:r>
            <a:r>
              <a:rPr lang="en-GB" dirty="0" smtClean="0"/>
              <a:t> a third of male prisoners meet criteria for paranoid personality disorder</a:t>
            </a:r>
          </a:p>
          <a:p>
            <a:pPr lvl="2"/>
            <a:r>
              <a:rPr lang="en-GB" dirty="0" smtClean="0"/>
              <a:t>Around 60% report hazardous drinking use</a:t>
            </a:r>
          </a:p>
          <a:p>
            <a:pPr lvl="2"/>
            <a:r>
              <a:rPr lang="en-GB" dirty="0" smtClean="0"/>
              <a:t>Almost half report drug dependency</a:t>
            </a:r>
          </a:p>
          <a:p>
            <a:pPr lvl="2"/>
            <a:r>
              <a:rPr lang="en-GB" dirty="0" smtClean="0"/>
              <a:t>A third are homeless, </a:t>
            </a:r>
          </a:p>
          <a:p>
            <a:pPr lvl="2"/>
            <a:r>
              <a:rPr lang="en-GB" dirty="0" smtClean="0"/>
              <a:t>Half have no GP at the time of reception, &amp;</a:t>
            </a:r>
          </a:p>
          <a:p>
            <a:pPr lvl="2"/>
            <a:r>
              <a:rPr lang="en-GB" dirty="0" smtClean="0"/>
              <a:t>A significant number have low levels of education</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Any assessment in prison has to take into account prison regimes which time limit contact with prisoners to 4-5 h a day.</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541338"/>
            <a:ext cx="8229600" cy="609600"/>
          </a:xfrm>
        </p:spPr>
        <p:txBody>
          <a:bodyPr/>
          <a:lstStyle/>
          <a:p>
            <a:r>
              <a:rPr lang="en-GB"/>
              <a:t>Who might notice?</a:t>
            </a:r>
          </a:p>
        </p:txBody>
      </p:sp>
      <p:sp>
        <p:nvSpPr>
          <p:cNvPr id="52227" name="Rectangle 3"/>
          <p:cNvSpPr>
            <a:spLocks noGrp="1" noChangeArrowheads="1"/>
          </p:cNvSpPr>
          <p:nvPr>
            <p:ph type="body" idx="1"/>
          </p:nvPr>
        </p:nvSpPr>
        <p:spPr/>
        <p:txBody>
          <a:bodyPr/>
          <a:lstStyle/>
          <a:p>
            <a:r>
              <a:rPr lang="en-GB" dirty="0" smtClean="0"/>
              <a:t>discuss </a:t>
            </a:r>
            <a:r>
              <a:rPr lang="en-GB" dirty="0"/>
              <a:t>who might be in a position to notice if a young person was developing the early signs of a possible psychotic </a:t>
            </a:r>
            <a:r>
              <a:rPr lang="en-GB" dirty="0" smtClean="0"/>
              <a:t>illness</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395288"/>
            <a:ext cx="8229600" cy="900112"/>
          </a:xfrm>
        </p:spPr>
        <p:txBody>
          <a:bodyPr/>
          <a:lstStyle/>
          <a:p>
            <a:pPr algn="l"/>
            <a:r>
              <a:rPr lang="en-GB" sz="4000"/>
              <a:t>What might they notice?</a:t>
            </a:r>
            <a:r>
              <a:rPr lang="en-GB"/>
              <a:t/>
            </a:r>
            <a:br>
              <a:rPr lang="en-GB"/>
            </a:br>
            <a:r>
              <a:rPr lang="en-GB" sz="2800"/>
              <a:t>Behavioural Changes</a:t>
            </a:r>
          </a:p>
        </p:txBody>
      </p:sp>
      <p:sp>
        <p:nvSpPr>
          <p:cNvPr id="53251" name="Rectangle 3"/>
          <p:cNvSpPr>
            <a:spLocks noGrp="1" noChangeArrowheads="1"/>
          </p:cNvSpPr>
          <p:nvPr>
            <p:ph type="body" idx="1"/>
          </p:nvPr>
        </p:nvSpPr>
        <p:spPr/>
        <p:txBody>
          <a:bodyPr/>
          <a:lstStyle/>
          <a:p>
            <a:r>
              <a:rPr lang="en-US" sz="2400" dirty="0"/>
              <a:t>Losing interest in doing things</a:t>
            </a:r>
          </a:p>
          <a:p>
            <a:r>
              <a:rPr lang="en-US" sz="2400" dirty="0"/>
              <a:t>Losing interest in the way they look</a:t>
            </a:r>
          </a:p>
          <a:p>
            <a:r>
              <a:rPr lang="en-US" sz="2400" dirty="0"/>
              <a:t>Changes in sleep - either much less or much more</a:t>
            </a:r>
          </a:p>
          <a:p>
            <a:r>
              <a:rPr lang="en-US" sz="2400" dirty="0"/>
              <a:t>Seeing less of friends</a:t>
            </a:r>
          </a:p>
          <a:p>
            <a:r>
              <a:rPr lang="en-US" sz="2400" dirty="0"/>
              <a:t>Having trouble sitting still and relaxing</a:t>
            </a:r>
          </a:p>
          <a:p>
            <a:r>
              <a:rPr lang="en-US" sz="2400" dirty="0"/>
              <a:t>Eating less (or more)</a:t>
            </a:r>
          </a:p>
          <a:p>
            <a:r>
              <a:rPr lang="en-US" sz="2400" dirty="0"/>
              <a:t>Arguing more frequently with family and friends</a:t>
            </a:r>
          </a:p>
          <a:p>
            <a:r>
              <a:rPr lang="en-US" sz="2400" dirty="0"/>
              <a:t>Deterioration in personal </a:t>
            </a:r>
            <a:r>
              <a:rPr lang="en-US" sz="2400" dirty="0" smtClean="0"/>
              <a:t>appearance</a:t>
            </a:r>
          </a:p>
          <a:p>
            <a:r>
              <a:rPr lang="en-US" sz="2400" dirty="0" smtClean="0"/>
              <a:t>Deterioration in physical health</a:t>
            </a:r>
            <a:endParaRPr lang="en-US" sz="2800" dirty="0"/>
          </a:p>
          <a:p>
            <a:endParaRPr lang="en-GB"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396875"/>
            <a:ext cx="8229600" cy="900113"/>
          </a:xfrm>
        </p:spPr>
        <p:txBody>
          <a:bodyPr/>
          <a:lstStyle/>
          <a:p>
            <a:pPr algn="l"/>
            <a:r>
              <a:rPr lang="en-GB" sz="4000" dirty="0"/>
              <a:t>What might they notice?</a:t>
            </a:r>
            <a:r>
              <a:rPr lang="en-GB" dirty="0"/>
              <a:t/>
            </a:r>
            <a:br>
              <a:rPr lang="en-GB" dirty="0"/>
            </a:br>
            <a:r>
              <a:rPr lang="en-GB" sz="2800" dirty="0"/>
              <a:t> Changes in Thinking</a:t>
            </a:r>
          </a:p>
        </p:txBody>
      </p:sp>
      <p:sp>
        <p:nvSpPr>
          <p:cNvPr id="55299" name="Rectangle 3"/>
          <p:cNvSpPr>
            <a:spLocks noGrp="1" noChangeArrowheads="1"/>
          </p:cNvSpPr>
          <p:nvPr>
            <p:ph type="body" idx="1"/>
          </p:nvPr>
        </p:nvSpPr>
        <p:spPr/>
        <p:txBody>
          <a:bodyPr/>
          <a:lstStyle/>
          <a:p>
            <a:pPr>
              <a:lnSpc>
                <a:spcPct val="90000"/>
              </a:lnSpc>
            </a:pPr>
            <a:r>
              <a:rPr lang="en-US" sz="2400"/>
              <a:t>Trouble concentrating and ‘thinking straight’</a:t>
            </a:r>
          </a:p>
          <a:p>
            <a:pPr>
              <a:lnSpc>
                <a:spcPct val="90000"/>
              </a:lnSpc>
            </a:pPr>
            <a:r>
              <a:rPr lang="en-US" sz="2400"/>
              <a:t>Thoughts seem more rapid - can’t ‘keep up’ with them</a:t>
            </a:r>
          </a:p>
          <a:p>
            <a:pPr>
              <a:lnSpc>
                <a:spcPct val="90000"/>
              </a:lnSpc>
            </a:pPr>
            <a:r>
              <a:rPr lang="en-US" sz="2400"/>
              <a:t>Spending time thinking about new ideas - e.g. religion</a:t>
            </a:r>
          </a:p>
          <a:p>
            <a:pPr>
              <a:lnSpc>
                <a:spcPct val="90000"/>
              </a:lnSpc>
            </a:pPr>
            <a:r>
              <a:rPr lang="en-US" sz="2400"/>
              <a:t>Trouble making even simple decisions</a:t>
            </a:r>
          </a:p>
          <a:p>
            <a:pPr>
              <a:lnSpc>
                <a:spcPct val="90000"/>
              </a:lnSpc>
            </a:pPr>
            <a:r>
              <a:rPr lang="en-US" sz="2400"/>
              <a:t>Bothered by thoughts they can’t get rid of</a:t>
            </a:r>
          </a:p>
          <a:p>
            <a:pPr>
              <a:lnSpc>
                <a:spcPct val="90000"/>
              </a:lnSpc>
            </a:pPr>
            <a:r>
              <a:rPr lang="en-US" sz="2400"/>
              <a:t>Having more trouble remembering things</a:t>
            </a:r>
          </a:p>
          <a:p>
            <a:pPr>
              <a:lnSpc>
                <a:spcPct val="90000"/>
              </a:lnSpc>
            </a:pPr>
            <a:r>
              <a:rPr lang="en-US" sz="2400"/>
              <a:t>Thinking that ‘people’ are making fun of them</a:t>
            </a:r>
          </a:p>
          <a:p>
            <a:pPr>
              <a:lnSpc>
                <a:spcPct val="90000"/>
              </a:lnSpc>
            </a:pPr>
            <a:r>
              <a:rPr lang="en-US" sz="2400"/>
              <a:t>Thinking that people are checking up on them</a:t>
            </a:r>
          </a:p>
          <a:p>
            <a:pPr>
              <a:lnSpc>
                <a:spcPct val="90000"/>
              </a:lnSpc>
            </a:pPr>
            <a:r>
              <a:rPr lang="en-US" sz="2400"/>
              <a:t>Laughing/smiling to themselves, talking when no-one’s there</a:t>
            </a:r>
          </a:p>
          <a:p>
            <a:pPr>
              <a:lnSpc>
                <a:spcPct val="90000"/>
              </a:lnSpc>
            </a:pPr>
            <a:endParaRPr lang="en-GB" sz="2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322263"/>
            <a:ext cx="8229600" cy="1047750"/>
          </a:xfrm>
        </p:spPr>
        <p:txBody>
          <a:bodyPr/>
          <a:lstStyle/>
          <a:p>
            <a:r>
              <a:rPr lang="en-GB" sz="4000"/>
              <a:t>Questions to consider about thinking and beliefs</a:t>
            </a:r>
          </a:p>
        </p:txBody>
      </p:sp>
      <p:sp>
        <p:nvSpPr>
          <p:cNvPr id="57347" name="Rectangle 3"/>
          <p:cNvSpPr>
            <a:spLocks noGrp="1" noChangeArrowheads="1"/>
          </p:cNvSpPr>
          <p:nvPr>
            <p:ph type="body" idx="1"/>
          </p:nvPr>
        </p:nvSpPr>
        <p:spPr>
          <a:xfrm>
            <a:off x="381000" y="1981200"/>
            <a:ext cx="8382000" cy="4114800"/>
          </a:xfrm>
        </p:spPr>
        <p:txBody>
          <a:bodyPr/>
          <a:lstStyle/>
          <a:p>
            <a:r>
              <a:rPr lang="en-GB" sz="2800"/>
              <a:t>What are  the central beliefs the young person holds?</a:t>
            </a:r>
          </a:p>
          <a:p>
            <a:r>
              <a:rPr lang="en-GB" sz="2800"/>
              <a:t>What specific situations lead to difficulties ?</a:t>
            </a:r>
          </a:p>
          <a:p>
            <a:r>
              <a:rPr lang="en-GB" sz="2800"/>
              <a:t>How much conviction is there in these beliefs?</a:t>
            </a:r>
          </a:p>
          <a:p>
            <a:r>
              <a:rPr lang="en-GB" sz="2800"/>
              <a:t>How much distress do the beliefs cause?</a:t>
            </a:r>
          </a:p>
          <a:p>
            <a:r>
              <a:rPr lang="en-GB" sz="2800"/>
              <a:t>Can the person be distracted ?</a:t>
            </a:r>
          </a:p>
          <a:p>
            <a:r>
              <a:rPr lang="en-GB" sz="2800"/>
              <a:t>How much time is spent thinking about the beliefs?</a:t>
            </a:r>
          </a:p>
          <a:p>
            <a:endParaRPr lang="en-GB" sz="2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396875"/>
            <a:ext cx="8229600" cy="900113"/>
          </a:xfrm>
        </p:spPr>
        <p:txBody>
          <a:bodyPr/>
          <a:lstStyle/>
          <a:p>
            <a:r>
              <a:rPr lang="en-GB" sz="4000"/>
              <a:t>What might they notice?</a:t>
            </a:r>
            <a:r>
              <a:rPr lang="en-GB"/>
              <a:t/>
            </a:r>
            <a:br>
              <a:rPr lang="en-GB"/>
            </a:br>
            <a:r>
              <a:rPr lang="en-GB" sz="2800"/>
              <a:t> Changes in Mood</a:t>
            </a:r>
          </a:p>
        </p:txBody>
      </p:sp>
      <p:sp>
        <p:nvSpPr>
          <p:cNvPr id="59395" name="Rectangle 3"/>
          <p:cNvSpPr>
            <a:spLocks noGrp="1" noChangeArrowheads="1"/>
          </p:cNvSpPr>
          <p:nvPr>
            <p:ph type="body" idx="1"/>
          </p:nvPr>
        </p:nvSpPr>
        <p:spPr/>
        <p:txBody>
          <a:bodyPr/>
          <a:lstStyle/>
          <a:p>
            <a:r>
              <a:rPr lang="en-US" sz="2400"/>
              <a:t>Mood gets lower - may feel bad for no reason</a:t>
            </a:r>
          </a:p>
          <a:p>
            <a:r>
              <a:rPr lang="en-US" sz="2400"/>
              <a:t>Future seems to become more hopeless</a:t>
            </a:r>
          </a:p>
          <a:p>
            <a:r>
              <a:rPr lang="en-US" sz="2400"/>
              <a:t>Feeling distant from family or friends</a:t>
            </a:r>
          </a:p>
          <a:p>
            <a:r>
              <a:rPr lang="en-US" sz="2400"/>
              <a:t>Feeling disconnected with surroundings</a:t>
            </a:r>
          </a:p>
          <a:p>
            <a:r>
              <a:rPr lang="en-US" sz="2400"/>
              <a:t>Feeling guilty, maybe about doing something wrong</a:t>
            </a:r>
            <a:endParaRPr lang="en-US" sz="2800"/>
          </a:p>
          <a:p>
            <a:r>
              <a:rPr lang="en-US" sz="2400"/>
              <a:t>Feeling tense and nervous</a:t>
            </a:r>
          </a:p>
          <a:p>
            <a:r>
              <a:rPr lang="en-US" sz="2400"/>
              <a:t>Feeling worthless and low self esteem</a:t>
            </a:r>
          </a:p>
          <a:p>
            <a:r>
              <a:rPr lang="en-US" sz="2400"/>
              <a:t>Feeling very frightened for no obvious reason</a:t>
            </a:r>
            <a:endParaRPr lang="en-US" sz="2800"/>
          </a:p>
          <a:p>
            <a:pPr>
              <a:buFontTx/>
              <a:buNone/>
            </a:pPr>
            <a:endParaRPr lang="en-GB" sz="2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311150"/>
            <a:ext cx="7772400" cy="1403338"/>
          </a:xfrm>
        </p:spPr>
        <p:txBody>
          <a:bodyPr/>
          <a:lstStyle/>
          <a:p>
            <a:pPr algn="l"/>
            <a:r>
              <a:rPr lang="en-GB" sz="3600" dirty="0" smtClean="0"/>
              <a:t>Why?</a:t>
            </a:r>
            <a:endParaRPr lang="en-GB" sz="3600" dirty="0"/>
          </a:p>
        </p:txBody>
      </p:sp>
      <p:sp>
        <p:nvSpPr>
          <p:cNvPr id="61443" name="Rectangle 3"/>
          <p:cNvSpPr>
            <a:spLocks noGrp="1" noChangeArrowheads="1"/>
          </p:cNvSpPr>
          <p:nvPr>
            <p:ph type="body" idx="1"/>
          </p:nvPr>
        </p:nvSpPr>
        <p:spPr>
          <a:xfrm>
            <a:off x="457200" y="2143116"/>
            <a:ext cx="8229600" cy="3983047"/>
          </a:xfrm>
        </p:spPr>
        <p:txBody>
          <a:bodyPr/>
          <a:lstStyle/>
          <a:p>
            <a:pPr>
              <a:lnSpc>
                <a:spcPct val="90000"/>
              </a:lnSpc>
            </a:pPr>
            <a:r>
              <a:rPr lang="en-GB" sz="2800" dirty="0" smtClean="0"/>
              <a:t>To </a:t>
            </a:r>
            <a:r>
              <a:rPr lang="en-GB" sz="2800" dirty="0"/>
              <a:t>provide an understanding of the person</a:t>
            </a:r>
          </a:p>
          <a:p>
            <a:pPr>
              <a:lnSpc>
                <a:spcPct val="90000"/>
              </a:lnSpc>
            </a:pPr>
            <a:r>
              <a:rPr lang="en-GB" sz="2800" dirty="0" smtClean="0"/>
              <a:t>To </a:t>
            </a:r>
            <a:r>
              <a:rPr lang="en-GB" sz="2800" dirty="0"/>
              <a:t>assist in the judgement of the individual’s level of ability</a:t>
            </a:r>
          </a:p>
          <a:p>
            <a:pPr>
              <a:lnSpc>
                <a:spcPct val="90000"/>
              </a:lnSpc>
            </a:pPr>
            <a:r>
              <a:rPr lang="en-GB" sz="2800" dirty="0"/>
              <a:t>To provide the foundation for a planned programme of care</a:t>
            </a:r>
          </a:p>
          <a:p>
            <a:pPr>
              <a:lnSpc>
                <a:spcPct val="90000"/>
              </a:lnSpc>
            </a:pPr>
            <a:r>
              <a:rPr lang="en-GB" sz="2800" dirty="0" smtClean="0"/>
              <a:t>To </a:t>
            </a:r>
            <a:r>
              <a:rPr lang="en-GB" sz="2800" dirty="0"/>
              <a:t>develop a baseline for observing progress over time</a:t>
            </a:r>
          </a:p>
          <a:p>
            <a:pPr>
              <a:lnSpc>
                <a:spcPct val="90000"/>
              </a:lnSpc>
            </a:pPr>
            <a:r>
              <a:rPr lang="en-GB" sz="2800" dirty="0"/>
              <a:t>To plan service provision</a:t>
            </a:r>
          </a:p>
          <a:p>
            <a:pPr>
              <a:lnSpc>
                <a:spcPct val="90000"/>
              </a:lnSpc>
            </a:pPr>
            <a:r>
              <a:rPr lang="en-GB" sz="2800" dirty="0"/>
              <a:t>For  research purposes</a:t>
            </a:r>
          </a:p>
          <a:p>
            <a:pPr>
              <a:lnSpc>
                <a:spcPct val="90000"/>
              </a:lnSpc>
            </a:pPr>
            <a:endParaRPr lang="en-GB"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403225"/>
            <a:ext cx="7772400" cy="1239825"/>
          </a:xfrm>
        </p:spPr>
        <p:txBody>
          <a:bodyPr/>
          <a:lstStyle/>
          <a:p>
            <a:pPr algn="l"/>
            <a:r>
              <a:rPr lang="en-GB" sz="3200" dirty="0" smtClean="0"/>
              <a:t>Why?</a:t>
            </a:r>
            <a:endParaRPr lang="en-GB" sz="3200" dirty="0"/>
          </a:p>
        </p:txBody>
      </p:sp>
      <p:sp>
        <p:nvSpPr>
          <p:cNvPr id="63491" name="Rectangle 3"/>
          <p:cNvSpPr>
            <a:spLocks noGrp="1" noChangeArrowheads="1"/>
          </p:cNvSpPr>
          <p:nvPr>
            <p:ph type="body" idx="1"/>
          </p:nvPr>
        </p:nvSpPr>
        <p:spPr>
          <a:xfrm>
            <a:off x="457200" y="1857364"/>
            <a:ext cx="8229600" cy="4268799"/>
          </a:xfrm>
        </p:spPr>
        <p:txBody>
          <a:bodyPr/>
          <a:lstStyle/>
          <a:p>
            <a:pPr>
              <a:lnSpc>
                <a:spcPct val="90000"/>
              </a:lnSpc>
            </a:pPr>
            <a:r>
              <a:rPr lang="en-GB" sz="2800" dirty="0"/>
              <a:t>To provide a history and an outline of the persons current life circumstances</a:t>
            </a:r>
          </a:p>
          <a:p>
            <a:pPr>
              <a:lnSpc>
                <a:spcPct val="90000"/>
              </a:lnSpc>
            </a:pPr>
            <a:r>
              <a:rPr lang="en-GB" sz="2800" dirty="0"/>
              <a:t>To identify current difficulties, problem areas</a:t>
            </a:r>
          </a:p>
          <a:p>
            <a:pPr>
              <a:lnSpc>
                <a:spcPct val="90000"/>
              </a:lnSpc>
              <a:buFontTx/>
              <a:buNone/>
            </a:pPr>
            <a:r>
              <a:rPr lang="en-GB" sz="2800" dirty="0"/>
              <a:t>    strengths and abilities</a:t>
            </a:r>
          </a:p>
          <a:p>
            <a:pPr>
              <a:lnSpc>
                <a:spcPct val="90000"/>
              </a:lnSpc>
            </a:pPr>
            <a:r>
              <a:rPr lang="en-GB" sz="2800" dirty="0"/>
              <a:t>It can assist in engagement  and provides the opportunity for the person to be involved in  their care</a:t>
            </a:r>
          </a:p>
          <a:p>
            <a:pPr>
              <a:lnSpc>
                <a:spcPct val="90000"/>
              </a:lnSpc>
            </a:pPr>
            <a:r>
              <a:rPr lang="en-GB" sz="2800" dirty="0"/>
              <a:t>It can help to provide an alternative but plausible explanation for the illness </a:t>
            </a:r>
          </a:p>
          <a:p>
            <a:pPr>
              <a:lnSpc>
                <a:spcPct val="90000"/>
              </a:lnSpc>
            </a:pPr>
            <a:r>
              <a:rPr lang="en-GB" sz="2800" dirty="0"/>
              <a:t>Instils hope as this leads on to active interventions</a:t>
            </a:r>
          </a:p>
          <a:p>
            <a:pPr>
              <a:lnSpc>
                <a:spcPct val="90000"/>
              </a:lnSpc>
            </a:pPr>
            <a:endParaRPr lang="en-GB"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541338"/>
            <a:ext cx="8229600" cy="609600"/>
          </a:xfrm>
        </p:spPr>
        <p:txBody>
          <a:bodyPr/>
          <a:lstStyle/>
          <a:p>
            <a:r>
              <a:rPr lang="en-GB"/>
              <a:t>Aims &amp; Objectives</a:t>
            </a:r>
          </a:p>
        </p:txBody>
      </p:sp>
      <p:sp>
        <p:nvSpPr>
          <p:cNvPr id="41987" name="Rectangle 3"/>
          <p:cNvSpPr>
            <a:spLocks noGrp="1" noChangeArrowheads="1"/>
          </p:cNvSpPr>
          <p:nvPr>
            <p:ph type="body" idx="1"/>
          </p:nvPr>
        </p:nvSpPr>
        <p:spPr/>
        <p:txBody>
          <a:bodyPr/>
          <a:lstStyle/>
          <a:p>
            <a:pPr marL="609600" indent="-609600"/>
            <a:r>
              <a:rPr lang="en-GB" sz="2800" dirty="0" smtClean="0"/>
              <a:t>To discuss EIP services</a:t>
            </a:r>
          </a:p>
          <a:p>
            <a:pPr marL="609600" indent="-609600"/>
            <a:endParaRPr lang="en-GB" sz="2800" dirty="0"/>
          </a:p>
          <a:p>
            <a:pPr marL="609600" indent="-609600"/>
            <a:r>
              <a:rPr lang="en-GB" sz="2800" dirty="0" smtClean="0"/>
              <a:t>To talk about psychosis in Prisons</a:t>
            </a:r>
          </a:p>
          <a:p>
            <a:pPr marL="609600" indent="-609600"/>
            <a:endParaRPr lang="en-GB" sz="2800" dirty="0"/>
          </a:p>
          <a:p>
            <a:pPr marL="609600" indent="-609600"/>
            <a:r>
              <a:rPr lang="en-GB" sz="2800" dirty="0" smtClean="0"/>
              <a:t>To look at why EIP needs to be considered.</a:t>
            </a:r>
            <a:endParaRPr lang="en-GB"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GB" dirty="0" smtClean="0"/>
              <a:t>How?</a:t>
            </a:r>
            <a:endParaRPr lang="en-GB" dirty="0"/>
          </a:p>
        </p:txBody>
      </p:sp>
      <p:sp>
        <p:nvSpPr>
          <p:cNvPr id="67587" name="Rectangle 3"/>
          <p:cNvSpPr>
            <a:spLocks noGrp="1" noChangeArrowheads="1"/>
          </p:cNvSpPr>
          <p:nvPr>
            <p:ph type="body" idx="1"/>
          </p:nvPr>
        </p:nvSpPr>
        <p:spPr/>
        <p:txBody>
          <a:bodyPr/>
          <a:lstStyle/>
          <a:p>
            <a:pPr>
              <a:lnSpc>
                <a:spcPct val="90000"/>
              </a:lnSpc>
            </a:pPr>
            <a:r>
              <a:rPr lang="en-GB"/>
              <a:t>Hearing the persons story in their own words &amp; observation</a:t>
            </a:r>
          </a:p>
          <a:p>
            <a:pPr>
              <a:lnSpc>
                <a:spcPct val="90000"/>
              </a:lnSpc>
            </a:pPr>
            <a:r>
              <a:rPr lang="en-GB"/>
              <a:t>Semi-structured interviews</a:t>
            </a:r>
          </a:p>
          <a:p>
            <a:pPr>
              <a:lnSpc>
                <a:spcPct val="90000"/>
              </a:lnSpc>
            </a:pPr>
            <a:r>
              <a:rPr lang="en-GB"/>
              <a:t>Standardised assessments and questionnaires </a:t>
            </a:r>
          </a:p>
          <a:p>
            <a:pPr>
              <a:lnSpc>
                <a:spcPct val="90000"/>
              </a:lnSpc>
            </a:pPr>
            <a:r>
              <a:rPr lang="en-GB"/>
              <a:t>Self Rating e.g. diaries</a:t>
            </a:r>
          </a:p>
          <a:p>
            <a:pPr>
              <a:lnSpc>
                <a:spcPct val="90000"/>
              </a:lnSpc>
            </a:pPr>
            <a:r>
              <a:rPr lang="en-GB"/>
              <a:t>Listening to significant others</a:t>
            </a:r>
          </a:p>
          <a:p>
            <a:pPr>
              <a:lnSpc>
                <a:spcPct val="90000"/>
              </a:lnSpc>
            </a:pPr>
            <a:r>
              <a:rPr lang="en-GB"/>
              <a:t>Genograms and lifelines</a:t>
            </a:r>
          </a:p>
          <a:p>
            <a:pPr>
              <a:lnSpc>
                <a:spcPct val="90000"/>
              </a:lnSpc>
              <a:buFontTx/>
              <a:buNone/>
            </a:pPr>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GB" dirty="0"/>
              <a:t>Listening to the young persons’ story</a:t>
            </a:r>
          </a:p>
        </p:txBody>
      </p:sp>
      <p:sp>
        <p:nvSpPr>
          <p:cNvPr id="69635" name="Rectangle 3"/>
          <p:cNvSpPr>
            <a:spLocks noGrp="1" noChangeArrowheads="1"/>
          </p:cNvSpPr>
          <p:nvPr>
            <p:ph type="body" idx="1"/>
          </p:nvPr>
        </p:nvSpPr>
        <p:spPr>
          <a:xfrm>
            <a:off x="457200" y="2143116"/>
            <a:ext cx="8229600" cy="3983047"/>
          </a:xfrm>
        </p:spPr>
        <p:txBody>
          <a:bodyPr/>
          <a:lstStyle/>
          <a:p>
            <a:pPr>
              <a:buFont typeface="Wingdings" pitchFamily="2" charset="2"/>
              <a:buChar char="Ø"/>
            </a:pPr>
            <a:r>
              <a:rPr lang="en-GB" sz="2800" dirty="0"/>
              <a:t>Some people can find it threatening or at least very difficult to remember their experiences</a:t>
            </a:r>
          </a:p>
          <a:p>
            <a:pPr>
              <a:buFont typeface="Wingdings" pitchFamily="2" charset="2"/>
              <a:buChar char="Ø"/>
            </a:pPr>
            <a:r>
              <a:rPr lang="en-GB" sz="2800" dirty="0"/>
              <a:t>Experiences of failure should be avoided particularly in the early stages </a:t>
            </a:r>
          </a:p>
          <a:p>
            <a:pPr>
              <a:buFont typeface="Wingdings" pitchFamily="2" charset="2"/>
              <a:buChar char="Ø"/>
            </a:pPr>
            <a:r>
              <a:rPr lang="en-GB" sz="2800" dirty="0"/>
              <a:t>Clients will be more likely to be responsive to the help offered  if a partnership is developed that allows them to have some control.</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7200" y="371475"/>
            <a:ext cx="8229600" cy="949325"/>
          </a:xfrm>
        </p:spPr>
        <p:txBody>
          <a:bodyPr/>
          <a:lstStyle/>
          <a:p>
            <a:r>
              <a:rPr lang="en-GB" sz="3600" dirty="0"/>
              <a:t>Helping the </a:t>
            </a:r>
            <a:r>
              <a:rPr lang="en-GB" sz="3600" dirty="0" smtClean="0"/>
              <a:t>process </a:t>
            </a:r>
            <a:r>
              <a:rPr lang="en-GB" sz="3600" dirty="0"/>
              <a:t>along</a:t>
            </a:r>
          </a:p>
        </p:txBody>
      </p:sp>
      <p:sp>
        <p:nvSpPr>
          <p:cNvPr id="71683" name="Rectangle 3"/>
          <p:cNvSpPr>
            <a:spLocks noGrp="1" noChangeArrowheads="1"/>
          </p:cNvSpPr>
          <p:nvPr>
            <p:ph type="body" idx="1"/>
          </p:nvPr>
        </p:nvSpPr>
        <p:spPr/>
        <p:txBody>
          <a:bodyPr/>
          <a:lstStyle/>
          <a:p>
            <a:pPr>
              <a:lnSpc>
                <a:spcPct val="90000"/>
              </a:lnSpc>
            </a:pPr>
            <a:r>
              <a:rPr lang="en-GB" sz="2800"/>
              <a:t>Establish mutually agreed  boundaries at the beginning  such as the time you want to spend talking.</a:t>
            </a:r>
          </a:p>
          <a:p>
            <a:pPr>
              <a:lnSpc>
                <a:spcPct val="90000"/>
              </a:lnSpc>
            </a:pPr>
            <a:r>
              <a:rPr lang="en-GB" sz="2800"/>
              <a:t>Encourage the client to expand on information by the asking the question: Is there anything you would like to add?</a:t>
            </a:r>
          </a:p>
          <a:p>
            <a:pPr>
              <a:lnSpc>
                <a:spcPct val="90000"/>
              </a:lnSpc>
            </a:pPr>
            <a:r>
              <a:rPr lang="en-GB" sz="2800"/>
              <a:t>Keep questions simple, avoid asking multiple questions and allow the client time to answer</a:t>
            </a:r>
          </a:p>
          <a:p>
            <a:pPr>
              <a:lnSpc>
                <a:spcPct val="90000"/>
              </a:lnSpc>
            </a:pPr>
            <a:r>
              <a:rPr lang="en-GB" sz="2800"/>
              <a:t>Avoid using complicated terms or jargon</a:t>
            </a:r>
          </a:p>
          <a:p>
            <a:pPr>
              <a:lnSpc>
                <a:spcPct val="90000"/>
              </a:lnSpc>
            </a:pPr>
            <a:endParaRPr lang="en-GB" sz="2800"/>
          </a:p>
          <a:p>
            <a:pPr>
              <a:lnSpc>
                <a:spcPct val="90000"/>
              </a:lnSpc>
            </a:pPr>
            <a:endParaRPr lang="en-GB" sz="2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371475"/>
            <a:ext cx="8229600" cy="949325"/>
          </a:xfrm>
        </p:spPr>
        <p:txBody>
          <a:bodyPr/>
          <a:lstStyle/>
          <a:p>
            <a:r>
              <a:rPr lang="en-GB" sz="3600" dirty="0"/>
              <a:t>Helping </a:t>
            </a:r>
            <a:r>
              <a:rPr lang="en-GB" sz="3600" dirty="0" smtClean="0"/>
              <a:t>the process </a:t>
            </a:r>
            <a:r>
              <a:rPr lang="en-GB" sz="3600" dirty="0"/>
              <a:t>along</a:t>
            </a:r>
          </a:p>
        </p:txBody>
      </p:sp>
      <p:sp>
        <p:nvSpPr>
          <p:cNvPr id="73731" name="Rectangle 3"/>
          <p:cNvSpPr>
            <a:spLocks noGrp="1" noChangeArrowheads="1"/>
          </p:cNvSpPr>
          <p:nvPr>
            <p:ph type="body" idx="1"/>
          </p:nvPr>
        </p:nvSpPr>
        <p:spPr/>
        <p:txBody>
          <a:bodyPr/>
          <a:lstStyle/>
          <a:p>
            <a:r>
              <a:rPr lang="en-GB" dirty="0"/>
              <a:t>Re-cap on the information you have been  given to ensure clarity </a:t>
            </a:r>
            <a:endParaRPr lang="en-GB" dirty="0" smtClean="0"/>
          </a:p>
          <a:p>
            <a:endParaRPr lang="en-GB" dirty="0"/>
          </a:p>
          <a:p>
            <a:r>
              <a:rPr lang="en-GB" dirty="0"/>
              <a:t>If you need to write anything down explain why you are doing this and ask permission</a:t>
            </a:r>
          </a:p>
          <a:p>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57200" y="541338"/>
            <a:ext cx="8229600" cy="609600"/>
          </a:xfrm>
        </p:spPr>
        <p:txBody>
          <a:bodyPr/>
          <a:lstStyle/>
          <a:p>
            <a:r>
              <a:rPr lang="en-GB"/>
              <a:t>Assessment </a:t>
            </a:r>
          </a:p>
        </p:txBody>
      </p:sp>
      <p:sp>
        <p:nvSpPr>
          <p:cNvPr id="88067" name="Rectangle 3"/>
          <p:cNvSpPr>
            <a:spLocks noGrp="1" noChangeArrowheads="1"/>
          </p:cNvSpPr>
          <p:nvPr>
            <p:ph type="body" idx="1"/>
          </p:nvPr>
        </p:nvSpPr>
        <p:spPr/>
        <p:txBody>
          <a:bodyPr/>
          <a:lstStyle/>
          <a:p>
            <a:pPr>
              <a:buFont typeface="Wingdings" pitchFamily="2" charset="2"/>
              <a:buChar char="Ø"/>
            </a:pPr>
            <a:r>
              <a:rPr lang="en-GB" sz="2800" u="sng"/>
              <a:t>Other areas to assess include</a:t>
            </a:r>
            <a:r>
              <a:rPr lang="en-GB" sz="2800"/>
              <a:t>: </a:t>
            </a:r>
          </a:p>
          <a:p>
            <a:pPr>
              <a:buFont typeface="Wingdings" pitchFamily="2" charset="2"/>
              <a:buChar char="Ø"/>
            </a:pPr>
            <a:r>
              <a:rPr lang="en-GB" sz="2800"/>
              <a:t>Relationships and sexual functioning </a:t>
            </a:r>
          </a:p>
          <a:p>
            <a:pPr>
              <a:buFont typeface="Wingdings" pitchFamily="2" charset="2"/>
              <a:buChar char="Ø"/>
            </a:pPr>
            <a:r>
              <a:rPr lang="en-GB" sz="2800"/>
              <a:t>Physical health,</a:t>
            </a:r>
          </a:p>
          <a:p>
            <a:pPr>
              <a:buFont typeface="Wingdings" pitchFamily="2" charset="2"/>
              <a:buChar char="Ø"/>
            </a:pPr>
            <a:r>
              <a:rPr lang="en-GB" sz="2800"/>
              <a:t>Interests and activities,</a:t>
            </a:r>
          </a:p>
          <a:p>
            <a:pPr>
              <a:buFont typeface="Wingdings" pitchFamily="2" charset="2"/>
              <a:buChar char="Ø"/>
            </a:pPr>
            <a:r>
              <a:rPr lang="en-GB" sz="2800"/>
              <a:t>Education,training and employment</a:t>
            </a:r>
          </a:p>
          <a:p>
            <a:pPr>
              <a:buFont typeface="Wingdings" pitchFamily="2" charset="2"/>
              <a:buChar char="Ø"/>
            </a:pPr>
            <a:r>
              <a:rPr lang="en-GB" sz="2800"/>
              <a:t>Benefits and finances</a:t>
            </a:r>
          </a:p>
          <a:p>
            <a:pPr>
              <a:buFont typeface="Wingdings" pitchFamily="2" charset="2"/>
              <a:buChar char="Ø"/>
            </a:pPr>
            <a:r>
              <a:rPr lang="en-GB" sz="2800"/>
              <a:t>Accommodation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541338"/>
            <a:ext cx="8229600" cy="609600"/>
          </a:xfrm>
        </p:spPr>
        <p:txBody>
          <a:bodyPr/>
          <a:lstStyle/>
          <a:p>
            <a:r>
              <a:rPr lang="en-GB"/>
              <a:t>Diaries &amp; Self Reporting</a:t>
            </a:r>
          </a:p>
        </p:txBody>
      </p:sp>
      <p:sp>
        <p:nvSpPr>
          <p:cNvPr id="90115" name="Rectangle 3"/>
          <p:cNvSpPr>
            <a:spLocks noGrp="1" noChangeArrowheads="1"/>
          </p:cNvSpPr>
          <p:nvPr>
            <p:ph type="body" idx="1"/>
          </p:nvPr>
        </p:nvSpPr>
        <p:spPr/>
        <p:txBody>
          <a:bodyPr/>
          <a:lstStyle/>
          <a:p>
            <a:pPr>
              <a:lnSpc>
                <a:spcPct val="90000"/>
              </a:lnSpc>
            </a:pPr>
            <a:r>
              <a:rPr lang="en-GB" sz="2800"/>
              <a:t>Useful for self monitoring</a:t>
            </a:r>
          </a:p>
          <a:p>
            <a:pPr>
              <a:lnSpc>
                <a:spcPct val="90000"/>
              </a:lnSpc>
            </a:pPr>
            <a:r>
              <a:rPr lang="en-GB" sz="2800"/>
              <a:t>Can identify the things that help (e.g. “being with a trusted person reduces the distress”)</a:t>
            </a:r>
          </a:p>
          <a:p>
            <a:pPr>
              <a:lnSpc>
                <a:spcPct val="90000"/>
              </a:lnSpc>
            </a:pPr>
            <a:r>
              <a:rPr lang="en-GB" sz="2800"/>
              <a:t>Gives an idiosyncratic account of the clients’ experiences</a:t>
            </a:r>
          </a:p>
          <a:p>
            <a:pPr>
              <a:lnSpc>
                <a:spcPct val="90000"/>
              </a:lnSpc>
            </a:pPr>
            <a:r>
              <a:rPr lang="en-GB" sz="2800"/>
              <a:t>Provides more detail which often leads to new ideas about dealing with the problem</a:t>
            </a:r>
          </a:p>
          <a:p>
            <a:pPr>
              <a:lnSpc>
                <a:spcPct val="90000"/>
              </a:lnSpc>
            </a:pPr>
            <a:r>
              <a:rPr lang="en-GB" sz="2800"/>
              <a:t>Can be used to record psychotic experiences, substance misuse, sleep pattern &amp; activity levels</a:t>
            </a:r>
          </a:p>
          <a:p>
            <a:pPr>
              <a:lnSpc>
                <a:spcPct val="90000"/>
              </a:lnSpc>
              <a:buFont typeface="Wingdings" pitchFamily="2" charset="2"/>
              <a:buChar char="Ø"/>
            </a:pPr>
            <a:endParaRPr lang="en-GB" sz="2800"/>
          </a:p>
          <a:p>
            <a:pPr>
              <a:lnSpc>
                <a:spcPct val="90000"/>
              </a:lnSpc>
              <a:buFont typeface="Wingdings" pitchFamily="2" charset="2"/>
              <a:buChar char="Ø"/>
            </a:pPr>
            <a:endParaRPr lang="en-GB" sz="2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7200" y="541338"/>
            <a:ext cx="8229600" cy="609600"/>
          </a:xfrm>
        </p:spPr>
        <p:txBody>
          <a:bodyPr/>
          <a:lstStyle/>
          <a:p>
            <a:r>
              <a:rPr lang="en-GB"/>
              <a:t>Diaries &amp; Self Reporting</a:t>
            </a:r>
          </a:p>
        </p:txBody>
      </p:sp>
      <p:sp>
        <p:nvSpPr>
          <p:cNvPr id="92163" name="Rectangle 3"/>
          <p:cNvSpPr>
            <a:spLocks noGrp="1" noChangeArrowheads="1"/>
          </p:cNvSpPr>
          <p:nvPr>
            <p:ph type="body" idx="1"/>
          </p:nvPr>
        </p:nvSpPr>
        <p:spPr/>
        <p:txBody>
          <a:bodyPr/>
          <a:lstStyle/>
          <a:p>
            <a:pPr>
              <a:lnSpc>
                <a:spcPct val="90000"/>
              </a:lnSpc>
            </a:pPr>
            <a:r>
              <a:rPr lang="en-GB"/>
              <a:t>Include dates and times </a:t>
            </a:r>
          </a:p>
          <a:p>
            <a:pPr>
              <a:lnSpc>
                <a:spcPct val="90000"/>
              </a:lnSpc>
            </a:pPr>
            <a:r>
              <a:rPr lang="en-GB"/>
              <a:t>Consider triggers to changes in mood, incidents, social situation or environmental changes </a:t>
            </a:r>
          </a:p>
          <a:p>
            <a:pPr>
              <a:lnSpc>
                <a:spcPct val="90000"/>
              </a:lnSpc>
            </a:pPr>
            <a:r>
              <a:rPr lang="en-GB"/>
              <a:t>List any coping strategies that were effective or ineffective </a:t>
            </a:r>
          </a:p>
          <a:p>
            <a:pPr>
              <a:lnSpc>
                <a:spcPct val="90000"/>
              </a:lnSpc>
            </a:pPr>
            <a:r>
              <a:rPr lang="en-GB"/>
              <a:t>May include associated physical sensations, thoughts or beliefs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GB"/>
              <a:t>Gaining Information from Collateral Sources</a:t>
            </a:r>
          </a:p>
        </p:txBody>
      </p:sp>
      <p:sp>
        <p:nvSpPr>
          <p:cNvPr id="94211" name="Rectangle 3"/>
          <p:cNvSpPr>
            <a:spLocks noGrp="1" noChangeArrowheads="1"/>
          </p:cNvSpPr>
          <p:nvPr>
            <p:ph type="body" idx="1"/>
          </p:nvPr>
        </p:nvSpPr>
        <p:spPr/>
        <p:txBody>
          <a:bodyPr/>
          <a:lstStyle/>
          <a:p>
            <a:pPr marL="0" indent="0">
              <a:lnSpc>
                <a:spcPct val="90000"/>
              </a:lnSpc>
              <a:buFontTx/>
              <a:buNone/>
            </a:pPr>
            <a:r>
              <a:rPr lang="en-US" sz="2800"/>
              <a:t>All kinds of people MAY be in a position to recognise potential psychosis in young people:</a:t>
            </a:r>
          </a:p>
          <a:p>
            <a:pPr marL="0" indent="0">
              <a:lnSpc>
                <a:spcPct val="90000"/>
              </a:lnSpc>
            </a:pPr>
            <a:r>
              <a:rPr lang="en-US" sz="2800"/>
              <a:t>Families, friends and carers</a:t>
            </a:r>
          </a:p>
          <a:p>
            <a:pPr marL="0" indent="0">
              <a:lnSpc>
                <a:spcPct val="90000"/>
              </a:lnSpc>
            </a:pPr>
            <a:r>
              <a:rPr lang="en-US" sz="2800"/>
              <a:t>Teachers and others involved in education</a:t>
            </a:r>
          </a:p>
          <a:p>
            <a:pPr marL="0" indent="0">
              <a:lnSpc>
                <a:spcPct val="90000"/>
              </a:lnSpc>
            </a:pPr>
            <a:r>
              <a:rPr lang="en-US" sz="2800"/>
              <a:t>GPs, practice nurses and others in primary  care</a:t>
            </a:r>
          </a:p>
          <a:p>
            <a:pPr marL="0" indent="0">
              <a:lnSpc>
                <a:spcPct val="90000"/>
              </a:lnSpc>
            </a:pPr>
            <a:r>
              <a:rPr lang="en-US" sz="2800"/>
              <a:t>Police, probation officers, prison officers etc</a:t>
            </a:r>
          </a:p>
          <a:p>
            <a:pPr marL="0" indent="0">
              <a:lnSpc>
                <a:spcPct val="90000"/>
              </a:lnSpc>
            </a:pPr>
            <a:r>
              <a:rPr lang="en-US" sz="2800"/>
              <a:t>Youth workers, either professional or voluntary</a:t>
            </a:r>
          </a:p>
          <a:p>
            <a:pPr marL="0" indent="0">
              <a:lnSpc>
                <a:spcPct val="90000"/>
              </a:lnSpc>
            </a:pPr>
            <a:r>
              <a:rPr lang="en-US" sz="2800"/>
              <a:t>Neighbours, hostel staff, wardens, domestic staff</a:t>
            </a:r>
          </a:p>
          <a:p>
            <a:pPr marL="0" indent="0">
              <a:lnSpc>
                <a:spcPct val="90000"/>
              </a:lnSpc>
              <a:buFontTx/>
              <a:buNone/>
            </a:pPr>
            <a:endParaRPr lang="en-GB" sz="28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457200" y="541338"/>
            <a:ext cx="8229600" cy="609600"/>
          </a:xfrm>
        </p:spPr>
        <p:txBody>
          <a:bodyPr/>
          <a:lstStyle/>
          <a:p>
            <a:r>
              <a:rPr lang="en-GB"/>
              <a:t>Genograms </a:t>
            </a:r>
          </a:p>
        </p:txBody>
      </p:sp>
      <p:sp>
        <p:nvSpPr>
          <p:cNvPr id="96259" name="Rectangle 3"/>
          <p:cNvSpPr>
            <a:spLocks noGrp="1" noChangeArrowheads="1"/>
          </p:cNvSpPr>
          <p:nvPr>
            <p:ph type="body" idx="1"/>
          </p:nvPr>
        </p:nvSpPr>
        <p:spPr/>
        <p:txBody>
          <a:bodyPr/>
          <a:lstStyle/>
          <a:p>
            <a:pPr>
              <a:lnSpc>
                <a:spcPct val="90000"/>
              </a:lnSpc>
            </a:pPr>
            <a:r>
              <a:rPr lang="en-GB" sz="2800"/>
              <a:t>Assists in the understanding of family support system</a:t>
            </a:r>
          </a:p>
          <a:p>
            <a:pPr>
              <a:lnSpc>
                <a:spcPct val="90000"/>
              </a:lnSpc>
            </a:pPr>
            <a:r>
              <a:rPr lang="en-GB" sz="2800"/>
              <a:t>Helps to understand the relationships between family members</a:t>
            </a:r>
          </a:p>
          <a:p>
            <a:pPr>
              <a:lnSpc>
                <a:spcPct val="90000"/>
              </a:lnSpc>
            </a:pPr>
            <a:r>
              <a:rPr lang="en-GB" sz="2800"/>
              <a:t>Indicates who would benefit from being included in family interventions</a:t>
            </a:r>
          </a:p>
          <a:p>
            <a:pPr>
              <a:lnSpc>
                <a:spcPct val="90000"/>
              </a:lnSpc>
            </a:pPr>
            <a:r>
              <a:rPr lang="en-GB" sz="2800"/>
              <a:t>Aids engagement</a:t>
            </a:r>
          </a:p>
          <a:p>
            <a:pPr>
              <a:lnSpc>
                <a:spcPct val="90000"/>
              </a:lnSpc>
            </a:pPr>
            <a:r>
              <a:rPr lang="en-GB" sz="2800"/>
              <a:t>Can clarify history of mental and physical health</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57200" y="541338"/>
            <a:ext cx="8229600" cy="609600"/>
          </a:xfrm>
        </p:spPr>
        <p:txBody>
          <a:bodyPr/>
          <a:lstStyle/>
          <a:p>
            <a:r>
              <a:rPr lang="en-GB"/>
              <a:t>Lifelines</a:t>
            </a:r>
          </a:p>
        </p:txBody>
      </p:sp>
      <p:sp>
        <p:nvSpPr>
          <p:cNvPr id="98307" name="Rectangle 3"/>
          <p:cNvSpPr>
            <a:spLocks noGrp="1" noChangeArrowheads="1"/>
          </p:cNvSpPr>
          <p:nvPr>
            <p:ph type="body" idx="1"/>
          </p:nvPr>
        </p:nvSpPr>
        <p:spPr/>
        <p:txBody>
          <a:bodyPr/>
          <a:lstStyle/>
          <a:p>
            <a:pPr>
              <a:lnSpc>
                <a:spcPct val="90000"/>
              </a:lnSpc>
            </a:pPr>
            <a:r>
              <a:rPr lang="en-GB" sz="2800"/>
              <a:t>Aids engagement</a:t>
            </a:r>
          </a:p>
          <a:p>
            <a:pPr>
              <a:lnSpc>
                <a:spcPct val="90000"/>
              </a:lnSpc>
            </a:pPr>
            <a:r>
              <a:rPr lang="en-GB" sz="2800"/>
              <a:t>Can be used as an aid to describe stress vulnerability</a:t>
            </a:r>
          </a:p>
          <a:p>
            <a:pPr>
              <a:lnSpc>
                <a:spcPct val="90000"/>
              </a:lnSpc>
            </a:pPr>
            <a:r>
              <a:rPr lang="en-GB" sz="2800"/>
              <a:t>Assists in the development of Early Warning Signs and Relapse Prevention</a:t>
            </a:r>
          </a:p>
          <a:p>
            <a:pPr>
              <a:lnSpc>
                <a:spcPct val="90000"/>
              </a:lnSpc>
            </a:pPr>
            <a:r>
              <a:rPr lang="en-GB" sz="2800"/>
              <a:t>Can be used in the process of medication management</a:t>
            </a:r>
          </a:p>
          <a:p>
            <a:pPr>
              <a:lnSpc>
                <a:spcPct val="90000"/>
              </a:lnSpc>
            </a:pPr>
            <a:r>
              <a:rPr lang="en-GB" sz="2800"/>
              <a:t>Helps to ascertain use of alcohol &amp; drugs  </a:t>
            </a:r>
          </a:p>
          <a:p>
            <a:pPr>
              <a:lnSpc>
                <a:spcPct val="90000"/>
              </a:lnSpc>
            </a:pPr>
            <a:r>
              <a:rPr lang="en-GB" sz="2800"/>
              <a:t>Helps to gain insight into future aspirations </a:t>
            </a:r>
          </a:p>
          <a:p>
            <a:pPr>
              <a:lnSpc>
                <a:spcPct val="90000"/>
              </a:lnSpc>
            </a:pPr>
            <a:endParaRPr lang="en-GB" sz="2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420688"/>
            <a:ext cx="8229600" cy="850900"/>
          </a:xfrm>
        </p:spPr>
        <p:txBody>
          <a:bodyPr/>
          <a:lstStyle/>
          <a:p>
            <a:r>
              <a:rPr lang="en-GB" sz="3200" dirty="0"/>
              <a:t>Why is Early </a:t>
            </a:r>
            <a:r>
              <a:rPr lang="en-GB" sz="3200" dirty="0" smtClean="0"/>
              <a:t>Intervention Important</a:t>
            </a:r>
            <a:r>
              <a:rPr lang="en-GB" sz="3200" dirty="0"/>
              <a:t>?</a:t>
            </a:r>
          </a:p>
        </p:txBody>
      </p:sp>
      <p:sp>
        <p:nvSpPr>
          <p:cNvPr id="44035" name="Rectangle 3"/>
          <p:cNvSpPr>
            <a:spLocks noGrp="1" noChangeArrowheads="1"/>
          </p:cNvSpPr>
          <p:nvPr>
            <p:ph type="body" idx="1"/>
          </p:nvPr>
        </p:nvSpPr>
        <p:spPr/>
        <p:txBody>
          <a:bodyPr/>
          <a:lstStyle/>
          <a:p>
            <a:pPr>
              <a:lnSpc>
                <a:spcPct val="90000"/>
              </a:lnSpc>
            </a:pPr>
            <a:r>
              <a:rPr lang="en-US" sz="2800" dirty="0"/>
              <a:t>A delay in spotting that a young person might be developing </a:t>
            </a:r>
            <a:r>
              <a:rPr lang="en-US" sz="2800" dirty="0" smtClean="0"/>
              <a:t>psychosis </a:t>
            </a:r>
            <a:r>
              <a:rPr lang="en-US" sz="2800" dirty="0"/>
              <a:t>leads to </a:t>
            </a:r>
            <a:r>
              <a:rPr lang="en-US" sz="2800" dirty="0" smtClean="0"/>
              <a:t>delays </a:t>
            </a:r>
            <a:r>
              <a:rPr lang="en-US" sz="2800" dirty="0"/>
              <a:t>in getting help and treatment</a:t>
            </a:r>
          </a:p>
          <a:p>
            <a:pPr>
              <a:lnSpc>
                <a:spcPct val="90000"/>
              </a:lnSpc>
            </a:pPr>
            <a:r>
              <a:rPr lang="en-US" sz="2800" dirty="0"/>
              <a:t>Such problems </a:t>
            </a:r>
            <a:r>
              <a:rPr lang="en-US" sz="2800" dirty="0" smtClean="0"/>
              <a:t>include: </a:t>
            </a:r>
          </a:p>
          <a:p>
            <a:pPr lvl="2">
              <a:lnSpc>
                <a:spcPct val="90000"/>
              </a:lnSpc>
            </a:pPr>
            <a:r>
              <a:rPr lang="en-US" sz="2000" dirty="0" smtClean="0"/>
              <a:t>less </a:t>
            </a:r>
            <a:r>
              <a:rPr lang="en-US" sz="2000" dirty="0"/>
              <a:t>chance of complete remission of symptoms, </a:t>
            </a:r>
            <a:endParaRPr lang="en-US" sz="2000" dirty="0" smtClean="0"/>
          </a:p>
          <a:p>
            <a:pPr lvl="2">
              <a:lnSpc>
                <a:spcPct val="90000"/>
              </a:lnSpc>
            </a:pPr>
            <a:r>
              <a:rPr lang="en-US" sz="2000" dirty="0" smtClean="0"/>
              <a:t>an </a:t>
            </a:r>
            <a:r>
              <a:rPr lang="en-US" sz="2000" dirty="0"/>
              <a:t>increased resistance to treatments (including medication</a:t>
            </a:r>
            <a:r>
              <a:rPr lang="en-US" sz="2000" dirty="0" smtClean="0"/>
              <a:t>),</a:t>
            </a:r>
          </a:p>
          <a:p>
            <a:pPr lvl="2">
              <a:lnSpc>
                <a:spcPct val="90000"/>
              </a:lnSpc>
            </a:pPr>
            <a:r>
              <a:rPr lang="en-US" sz="2000" dirty="0" smtClean="0"/>
              <a:t>increased </a:t>
            </a:r>
            <a:r>
              <a:rPr lang="en-US" sz="2000" dirty="0"/>
              <a:t>incidence of compulsory admissions (involving violence), </a:t>
            </a:r>
            <a:endParaRPr lang="en-US" sz="2000" dirty="0" smtClean="0"/>
          </a:p>
          <a:p>
            <a:pPr lvl="2">
              <a:lnSpc>
                <a:spcPct val="90000"/>
              </a:lnSpc>
            </a:pPr>
            <a:r>
              <a:rPr lang="en-US" sz="2000" dirty="0" smtClean="0"/>
              <a:t>lack </a:t>
            </a:r>
            <a:r>
              <a:rPr lang="en-US" sz="2000" dirty="0"/>
              <a:t>of insight, </a:t>
            </a:r>
            <a:endParaRPr lang="en-US" sz="2000" dirty="0" smtClean="0"/>
          </a:p>
          <a:p>
            <a:pPr lvl="2">
              <a:lnSpc>
                <a:spcPct val="90000"/>
              </a:lnSpc>
            </a:pPr>
            <a:r>
              <a:rPr lang="en-US" sz="2000" dirty="0" smtClean="0"/>
              <a:t>family </a:t>
            </a:r>
            <a:r>
              <a:rPr lang="en-US" sz="2000" dirty="0"/>
              <a:t>problems, </a:t>
            </a:r>
            <a:endParaRPr lang="en-US" sz="2000" dirty="0" smtClean="0"/>
          </a:p>
          <a:p>
            <a:pPr lvl="2">
              <a:lnSpc>
                <a:spcPct val="90000"/>
              </a:lnSpc>
            </a:pPr>
            <a:r>
              <a:rPr lang="en-US" sz="2000" dirty="0" smtClean="0"/>
              <a:t>poverty</a:t>
            </a:r>
            <a:r>
              <a:rPr lang="en-US" sz="2000" dirty="0"/>
              <a:t>,  </a:t>
            </a:r>
            <a:endParaRPr lang="en-US" sz="2000" dirty="0" smtClean="0"/>
          </a:p>
          <a:p>
            <a:pPr lvl="2">
              <a:lnSpc>
                <a:spcPct val="90000"/>
              </a:lnSpc>
            </a:pPr>
            <a:r>
              <a:rPr lang="en-US" sz="2000" dirty="0" smtClean="0"/>
              <a:t>increased </a:t>
            </a:r>
            <a:r>
              <a:rPr lang="en-US" sz="2000" dirty="0"/>
              <a:t>depression and </a:t>
            </a:r>
            <a:r>
              <a:rPr lang="en-US" sz="2000" dirty="0" smtClean="0"/>
              <a:t>suicide.</a:t>
            </a:r>
            <a:endParaRPr lang="en-US" sz="2000" dirty="0"/>
          </a:p>
          <a:p>
            <a:pPr>
              <a:lnSpc>
                <a:spcPct val="90000"/>
              </a:lnSpc>
            </a:pPr>
            <a:endParaRPr lang="en-US" sz="2800" dirty="0"/>
          </a:p>
          <a:p>
            <a:pPr>
              <a:lnSpc>
                <a:spcPct val="90000"/>
              </a:lnSpc>
            </a:pPr>
            <a:endParaRPr lang="en-GB"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GB"/>
              <a:t>Problems in the use of Genograms &amp; Lifelines </a:t>
            </a:r>
          </a:p>
        </p:txBody>
      </p:sp>
      <p:sp>
        <p:nvSpPr>
          <p:cNvPr id="100355" name="Rectangle 3"/>
          <p:cNvSpPr>
            <a:spLocks noGrp="1" noChangeArrowheads="1"/>
          </p:cNvSpPr>
          <p:nvPr>
            <p:ph type="body" idx="1"/>
          </p:nvPr>
        </p:nvSpPr>
        <p:spPr/>
        <p:txBody>
          <a:bodyPr/>
          <a:lstStyle/>
          <a:p>
            <a:r>
              <a:rPr lang="en-GB" sz="2800"/>
              <a:t>They might highlight difficult past memories</a:t>
            </a:r>
          </a:p>
          <a:p>
            <a:r>
              <a:rPr lang="en-GB" sz="2800"/>
              <a:t>They might trigger strong feelings of past relationships &amp; experiences</a:t>
            </a:r>
          </a:p>
          <a:p>
            <a:r>
              <a:rPr lang="en-GB" sz="2800"/>
              <a:t>They may reinforce low self esteem and feelings of inadequacy and loss</a:t>
            </a:r>
          </a:p>
          <a:p>
            <a:r>
              <a:rPr lang="en-GB" sz="2800"/>
              <a:t>They may introduce confidentiality dilemmas</a:t>
            </a:r>
          </a:p>
          <a:p>
            <a:r>
              <a:rPr lang="en-GB" sz="2800"/>
              <a:t>They may increase the development of paranoid ideas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685800" y="0"/>
            <a:ext cx="7772400" cy="762000"/>
          </a:xfrm>
        </p:spPr>
        <p:txBody>
          <a:bodyPr/>
          <a:lstStyle/>
          <a:p>
            <a:r>
              <a:rPr lang="en-GB"/>
              <a:t>Conclusions </a:t>
            </a:r>
          </a:p>
        </p:txBody>
      </p:sp>
      <p:sp>
        <p:nvSpPr>
          <p:cNvPr id="104451" name="Rectangle 3"/>
          <p:cNvSpPr>
            <a:spLocks noGrp="1" noChangeArrowheads="1"/>
          </p:cNvSpPr>
          <p:nvPr>
            <p:ph type="body" idx="1"/>
          </p:nvPr>
        </p:nvSpPr>
        <p:spPr>
          <a:xfrm>
            <a:off x="685800" y="762000"/>
            <a:ext cx="7772400" cy="5334000"/>
          </a:xfrm>
        </p:spPr>
        <p:txBody>
          <a:bodyPr/>
          <a:lstStyle/>
          <a:p>
            <a:pPr>
              <a:lnSpc>
                <a:spcPct val="90000"/>
              </a:lnSpc>
            </a:pPr>
            <a:r>
              <a:rPr lang="en-GB" sz="2800" dirty="0"/>
              <a:t>Evidence suggests the importance of early </a:t>
            </a:r>
            <a:r>
              <a:rPr lang="en-GB" sz="2800" dirty="0" smtClean="0"/>
              <a:t>intervention for </a:t>
            </a:r>
            <a:r>
              <a:rPr lang="en-GB" sz="2800" dirty="0"/>
              <a:t>those who have the potential to develop a psychotic illness</a:t>
            </a:r>
          </a:p>
          <a:p>
            <a:pPr>
              <a:lnSpc>
                <a:spcPct val="90000"/>
              </a:lnSpc>
            </a:pPr>
            <a:r>
              <a:rPr lang="en-GB" sz="2800" dirty="0"/>
              <a:t>Changes in behaviour, thoughts and mood may be recognised by anyone involved with the young person</a:t>
            </a:r>
          </a:p>
          <a:p>
            <a:pPr>
              <a:lnSpc>
                <a:spcPct val="90000"/>
              </a:lnSpc>
            </a:pPr>
            <a:r>
              <a:rPr lang="en-GB" sz="2800" dirty="0"/>
              <a:t>Assessment should follow the engagement process. Making sense of information discovered during assessment precedes treatment </a:t>
            </a:r>
          </a:p>
          <a:p>
            <a:pPr>
              <a:lnSpc>
                <a:spcPct val="90000"/>
              </a:lnSpc>
            </a:pPr>
            <a:r>
              <a:rPr lang="en-GB" sz="2800" dirty="0"/>
              <a:t>There are many forms of assessment, from informal observation to formal and  standardised styles.</a:t>
            </a:r>
          </a:p>
          <a:p>
            <a:pPr>
              <a:lnSpc>
                <a:spcPct val="90000"/>
              </a:lnSpc>
              <a:buFontTx/>
              <a:buNone/>
            </a:pPr>
            <a:endParaRPr lang="en-GB"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71475"/>
            <a:ext cx="8229600" cy="949325"/>
          </a:xfrm>
        </p:spPr>
        <p:txBody>
          <a:bodyPr/>
          <a:lstStyle/>
          <a:p>
            <a:r>
              <a:rPr lang="en-GB" sz="3600"/>
              <a:t>Psychological Interventions  An Overview</a:t>
            </a:r>
          </a:p>
        </p:txBody>
      </p:sp>
      <p:sp>
        <p:nvSpPr>
          <p:cNvPr id="10243" name="Rectangle 3"/>
          <p:cNvSpPr>
            <a:spLocks noGrp="1" noChangeArrowheads="1"/>
          </p:cNvSpPr>
          <p:nvPr>
            <p:ph type="body" idx="1"/>
          </p:nvPr>
        </p:nvSpPr>
        <p:spPr/>
        <p:txBody>
          <a:bodyPr/>
          <a:lstStyle/>
          <a:p>
            <a:r>
              <a:rPr lang="en-GB" dirty="0"/>
              <a:t>Psychological interventions are an essential part of treatment options for both relapse prevention and symptom reduction</a:t>
            </a:r>
          </a:p>
          <a:p>
            <a:r>
              <a:rPr lang="en-GB" dirty="0"/>
              <a:t>Most of the current evidence base is for cognitive-behavioural interventions (CBT) and family interventions (FI) (NICE </a:t>
            </a:r>
            <a:r>
              <a:rPr lang="en-GB" dirty="0" smtClean="0"/>
              <a:t>2009/14)</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323850"/>
            <a:ext cx="7772400" cy="1190625"/>
          </a:xfrm>
        </p:spPr>
        <p:txBody>
          <a:bodyPr/>
          <a:lstStyle/>
          <a:p>
            <a:r>
              <a:rPr lang="en-GB" sz="3600"/>
              <a:t>Cognitive-behavioural Interventions(CBT)</a:t>
            </a:r>
          </a:p>
        </p:txBody>
      </p:sp>
      <p:sp>
        <p:nvSpPr>
          <p:cNvPr id="12291" name="Rectangle 3"/>
          <p:cNvSpPr>
            <a:spLocks noGrp="1" noChangeArrowheads="1"/>
          </p:cNvSpPr>
          <p:nvPr>
            <p:ph type="body" idx="1"/>
          </p:nvPr>
        </p:nvSpPr>
        <p:spPr>
          <a:xfrm>
            <a:off x="533400" y="1828800"/>
            <a:ext cx="7772400" cy="3810000"/>
          </a:xfrm>
        </p:spPr>
        <p:txBody>
          <a:bodyPr/>
          <a:lstStyle/>
          <a:p>
            <a:r>
              <a:rPr lang="en-GB" sz="2800"/>
              <a:t>CBT should be offered to clients with psychosis who have ‘persistent’ symptoms (NICE 2002). It also assists in the development of insight</a:t>
            </a:r>
          </a:p>
          <a:p>
            <a:r>
              <a:rPr lang="en-GB" sz="2800"/>
              <a:t>CBT encourages people to make links between thoughts, feelings and behaviours and helps to re-evaluate perceptions, beliefs and reasoning about targeted symptoms</a:t>
            </a:r>
          </a:p>
          <a:p>
            <a:pPr>
              <a:buFontTx/>
              <a:buNone/>
            </a:pPr>
            <a:endParaRPr lang="en-GB" sz="28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371475"/>
            <a:ext cx="8229600" cy="949325"/>
          </a:xfrm>
        </p:spPr>
        <p:txBody>
          <a:bodyPr/>
          <a:lstStyle/>
          <a:p>
            <a:r>
              <a:rPr lang="en-GB" sz="3600"/>
              <a:t>Cognitive-behavioural Interventions(CBT)</a:t>
            </a:r>
          </a:p>
        </p:txBody>
      </p:sp>
      <p:sp>
        <p:nvSpPr>
          <p:cNvPr id="14339" name="Rectangle 3"/>
          <p:cNvSpPr>
            <a:spLocks noGrp="1" noChangeArrowheads="1"/>
          </p:cNvSpPr>
          <p:nvPr>
            <p:ph type="body" idx="1"/>
          </p:nvPr>
        </p:nvSpPr>
        <p:spPr/>
        <p:txBody>
          <a:bodyPr/>
          <a:lstStyle/>
          <a:p>
            <a:r>
              <a:rPr lang="en-GB"/>
              <a:t>CBT depends on an effective therapeutic alliance between clinician and client</a:t>
            </a:r>
          </a:p>
          <a:p>
            <a:r>
              <a:rPr lang="en-GB"/>
              <a:t>Several research studies have now investigated the efficacy of these approaches (e.g. Sensky et al 2000, Tarrier et al 1998, Kuipers et al 1997, Morrison et al, 2013)</a:t>
            </a:r>
          </a:p>
          <a:p>
            <a:endParaRPr lang="en-GB"/>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371475"/>
            <a:ext cx="8229600" cy="949325"/>
          </a:xfrm>
        </p:spPr>
        <p:txBody>
          <a:bodyPr/>
          <a:lstStyle/>
          <a:p>
            <a:r>
              <a:rPr lang="en-GB" sz="3600"/>
              <a:t>Cognitive-behavioural Interventions </a:t>
            </a:r>
          </a:p>
        </p:txBody>
      </p:sp>
      <p:sp>
        <p:nvSpPr>
          <p:cNvPr id="16387" name="Rectangle 3"/>
          <p:cNvSpPr>
            <a:spLocks noGrp="1" noChangeArrowheads="1"/>
          </p:cNvSpPr>
          <p:nvPr>
            <p:ph type="body" idx="1"/>
          </p:nvPr>
        </p:nvSpPr>
        <p:spPr/>
        <p:txBody>
          <a:bodyPr/>
          <a:lstStyle/>
          <a:p>
            <a:r>
              <a:rPr lang="en-GB" sz="2800"/>
              <a:t>A collaborative approach ensures the client  is at the centre of care and is an active participant in decisions about treatment.</a:t>
            </a:r>
          </a:p>
          <a:p>
            <a:r>
              <a:rPr lang="en-GB" sz="2800"/>
              <a:t>This enhances engagement with services. </a:t>
            </a:r>
          </a:p>
          <a:p>
            <a:r>
              <a:rPr lang="en-GB" sz="2800"/>
              <a:t>Structured and clearly defined sessions help to make time spent with clients as useful as possible</a:t>
            </a:r>
          </a:p>
          <a:p>
            <a:pPr>
              <a:buFontTx/>
              <a:buNone/>
            </a:pPr>
            <a:endParaRPr lang="en-GB" sz="28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a:t>The Provision of CBT by Professionals </a:t>
            </a:r>
          </a:p>
        </p:txBody>
      </p:sp>
      <p:sp>
        <p:nvSpPr>
          <p:cNvPr id="18435" name="Rectangle 3"/>
          <p:cNvSpPr>
            <a:spLocks noGrp="1" noChangeArrowheads="1"/>
          </p:cNvSpPr>
          <p:nvPr>
            <p:ph type="body" idx="1"/>
          </p:nvPr>
        </p:nvSpPr>
        <p:spPr/>
        <p:txBody>
          <a:bodyPr/>
          <a:lstStyle/>
          <a:p>
            <a:r>
              <a:rPr lang="en-GB"/>
              <a:t>Most mental health professionals  can effectively apply the principles of CBT, although there are some professionals who have  more advanced training as specialists. </a:t>
            </a:r>
          </a:p>
          <a:p>
            <a:r>
              <a:rPr lang="en-GB"/>
              <a:t>Ongoing supervision is also necessary to ensure safety and effectiveness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541338"/>
            <a:ext cx="8229600" cy="609600"/>
          </a:xfrm>
        </p:spPr>
        <p:txBody>
          <a:bodyPr/>
          <a:lstStyle/>
          <a:p>
            <a:r>
              <a:rPr lang="en-GB"/>
              <a:t>Family Interventions</a:t>
            </a:r>
          </a:p>
        </p:txBody>
      </p:sp>
      <p:sp>
        <p:nvSpPr>
          <p:cNvPr id="20483" name="Rectangle 3"/>
          <p:cNvSpPr>
            <a:spLocks noGrp="1" noChangeArrowheads="1"/>
          </p:cNvSpPr>
          <p:nvPr>
            <p:ph type="body" idx="1"/>
          </p:nvPr>
        </p:nvSpPr>
        <p:spPr/>
        <p:txBody>
          <a:bodyPr/>
          <a:lstStyle/>
          <a:p>
            <a:pPr>
              <a:lnSpc>
                <a:spcPct val="90000"/>
              </a:lnSpc>
            </a:pPr>
            <a:r>
              <a:rPr lang="en-GB" sz="2800"/>
              <a:t>FI should be available to families who are living with someone with psychosis or who are in close contact with them(NICE 2009)</a:t>
            </a:r>
          </a:p>
          <a:p>
            <a:pPr>
              <a:lnSpc>
                <a:spcPct val="90000"/>
              </a:lnSpc>
            </a:pPr>
            <a:r>
              <a:rPr lang="en-GB" sz="2800"/>
              <a:t>High levels of ‘expressed emotion’ (EE) within a family has been shown to be an effective predictor of relapse in schizophrenia.</a:t>
            </a:r>
          </a:p>
          <a:p>
            <a:pPr>
              <a:lnSpc>
                <a:spcPct val="90000"/>
              </a:lnSpc>
            </a:pPr>
            <a:r>
              <a:rPr lang="en-GB" sz="2800"/>
              <a:t>High EE is harmful when it is associated with critical and hostile comments and emotional over-involvement towards the person with psychosis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541338"/>
            <a:ext cx="8229600" cy="609600"/>
          </a:xfrm>
        </p:spPr>
        <p:txBody>
          <a:bodyPr/>
          <a:lstStyle/>
          <a:p>
            <a:r>
              <a:rPr lang="en-GB"/>
              <a:t>Family Interventions </a:t>
            </a:r>
          </a:p>
        </p:txBody>
      </p:sp>
      <p:sp>
        <p:nvSpPr>
          <p:cNvPr id="22531" name="Rectangle 3"/>
          <p:cNvSpPr>
            <a:spLocks noGrp="1" noChangeArrowheads="1"/>
          </p:cNvSpPr>
          <p:nvPr>
            <p:ph type="body" idx="1"/>
          </p:nvPr>
        </p:nvSpPr>
        <p:spPr/>
        <p:txBody>
          <a:bodyPr/>
          <a:lstStyle/>
          <a:p>
            <a:r>
              <a:rPr lang="en-GB" sz="2800"/>
              <a:t>FI can improve symptoms and reduce the chances of another acute episode</a:t>
            </a:r>
          </a:p>
          <a:p>
            <a:r>
              <a:rPr lang="en-GB" sz="2800"/>
              <a:t>FI use psycho-education and problem solving to help families cope managing the illness more effectively, deal with crises, reduce levels of distress, improve communication and provide support and education for the family (Barrowclough and Tarrier, 1992, Kuipers, et al 1992, 2003)</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346075"/>
            <a:ext cx="8229600" cy="998538"/>
          </a:xfrm>
        </p:spPr>
        <p:txBody>
          <a:bodyPr/>
          <a:lstStyle/>
          <a:p>
            <a:r>
              <a:rPr lang="en-GB" sz="3200"/>
              <a:t>Coping Strategy Enhancement (CSE)</a:t>
            </a:r>
            <a:r>
              <a:rPr lang="en-GB"/>
              <a:t> </a:t>
            </a:r>
          </a:p>
        </p:txBody>
      </p:sp>
      <p:sp>
        <p:nvSpPr>
          <p:cNvPr id="24579" name="Rectangle 3"/>
          <p:cNvSpPr>
            <a:spLocks noGrp="1" noChangeArrowheads="1"/>
          </p:cNvSpPr>
          <p:nvPr>
            <p:ph type="body" idx="1"/>
          </p:nvPr>
        </p:nvSpPr>
        <p:spPr/>
        <p:txBody>
          <a:bodyPr/>
          <a:lstStyle/>
          <a:p>
            <a:pPr>
              <a:lnSpc>
                <a:spcPct val="90000"/>
              </a:lnSpc>
            </a:pPr>
            <a:r>
              <a:rPr lang="en-GB" sz="2800"/>
              <a:t>CSE encourages clients to collaboratively review their present coping skills in managing distressing experiences.</a:t>
            </a:r>
          </a:p>
          <a:p>
            <a:pPr>
              <a:lnSpc>
                <a:spcPct val="90000"/>
              </a:lnSpc>
            </a:pPr>
            <a:r>
              <a:rPr lang="en-GB" sz="2800"/>
              <a:t>Coping skills that work effectively can then be developed and enhanced. Those coping strategies that are less effective can be modified or abandoned.</a:t>
            </a:r>
          </a:p>
          <a:p>
            <a:pPr>
              <a:lnSpc>
                <a:spcPct val="90000"/>
              </a:lnSpc>
            </a:pPr>
            <a:r>
              <a:rPr lang="en-GB" sz="2800"/>
              <a:t>This therapy is more ‘behavioural’ than ‘cognitive’ but has proved to be successful in clinical trials (Tarrier et al 1993; Tarrier et al 1998)</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422275"/>
            <a:ext cx="8229600" cy="850900"/>
          </a:xfrm>
        </p:spPr>
        <p:txBody>
          <a:bodyPr/>
          <a:lstStyle/>
          <a:p>
            <a:pPr algn="l"/>
            <a:r>
              <a:rPr lang="en-GB" sz="3200" dirty="0"/>
              <a:t>Why is Early </a:t>
            </a:r>
            <a:r>
              <a:rPr lang="en-GB" sz="3200" dirty="0" smtClean="0"/>
              <a:t>Intervention Important</a:t>
            </a:r>
            <a:r>
              <a:rPr lang="en-GB" sz="3200" dirty="0"/>
              <a:t>?</a:t>
            </a:r>
          </a:p>
        </p:txBody>
      </p:sp>
      <p:sp>
        <p:nvSpPr>
          <p:cNvPr id="46083" name="Rectangle 3"/>
          <p:cNvSpPr>
            <a:spLocks noGrp="1" noChangeArrowheads="1"/>
          </p:cNvSpPr>
          <p:nvPr>
            <p:ph type="body" idx="1"/>
          </p:nvPr>
        </p:nvSpPr>
        <p:spPr/>
        <p:txBody>
          <a:bodyPr/>
          <a:lstStyle/>
          <a:p>
            <a:pPr>
              <a:lnSpc>
                <a:spcPct val="90000"/>
              </a:lnSpc>
            </a:pPr>
            <a:r>
              <a:rPr lang="en-US" sz="2800" dirty="0"/>
              <a:t>The cognitive and psychosocial damage caused by psychosis appears to occur in the first </a:t>
            </a:r>
            <a:r>
              <a:rPr lang="en-US" sz="2800" dirty="0" smtClean="0"/>
              <a:t>3 to 5 </a:t>
            </a:r>
            <a:r>
              <a:rPr lang="en-US" sz="2800" dirty="0"/>
              <a:t>years. This is often referred to as the ‘critical period’.</a:t>
            </a:r>
          </a:p>
          <a:p>
            <a:pPr>
              <a:lnSpc>
                <a:spcPct val="90000"/>
              </a:lnSpc>
            </a:pPr>
            <a:r>
              <a:rPr lang="en-US" sz="2800" dirty="0"/>
              <a:t>If help is not offered in this critical period, a range of long-term problems may develop -  the ‘plateau of disability</a:t>
            </a:r>
            <a:r>
              <a:rPr lang="en-US" sz="2800" dirty="0" smtClean="0"/>
              <a:t>’</a:t>
            </a:r>
            <a:endParaRPr lang="en-US" sz="2800" dirty="0"/>
          </a:p>
          <a:p>
            <a:pPr>
              <a:lnSpc>
                <a:spcPct val="90000"/>
              </a:lnSpc>
            </a:pPr>
            <a:r>
              <a:rPr lang="en-US" sz="2800" dirty="0"/>
              <a:t>Treating during the ‘critical period’ can decrease relapse and social disability, limit psychological problems and reduce </a:t>
            </a:r>
            <a:r>
              <a:rPr lang="en-US" sz="2800" dirty="0" smtClean="0"/>
              <a:t>costs.</a:t>
            </a:r>
            <a:endParaRPr lang="en-US" sz="2800" dirty="0"/>
          </a:p>
          <a:p>
            <a:pPr>
              <a:lnSpc>
                <a:spcPct val="90000"/>
              </a:lnSpc>
            </a:pPr>
            <a:endParaRPr lang="en-GB" sz="28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33400" y="271463"/>
            <a:ext cx="7772400" cy="1431925"/>
          </a:xfrm>
        </p:spPr>
        <p:txBody>
          <a:bodyPr/>
          <a:lstStyle/>
          <a:p>
            <a:r>
              <a:rPr lang="en-GB"/>
              <a:t>Motivational Interviewing (MI)</a:t>
            </a:r>
          </a:p>
        </p:txBody>
      </p:sp>
      <p:sp>
        <p:nvSpPr>
          <p:cNvPr id="26627" name="Rectangle 3"/>
          <p:cNvSpPr>
            <a:spLocks noGrp="1" noChangeArrowheads="1"/>
          </p:cNvSpPr>
          <p:nvPr>
            <p:ph type="body" idx="1"/>
          </p:nvPr>
        </p:nvSpPr>
        <p:spPr>
          <a:xfrm>
            <a:off x="533400" y="1981200"/>
            <a:ext cx="7772400" cy="4038600"/>
          </a:xfrm>
        </p:spPr>
        <p:txBody>
          <a:bodyPr/>
          <a:lstStyle/>
          <a:p>
            <a:r>
              <a:rPr lang="en-GB" sz="2800"/>
              <a:t>MI was originally developed as a treatment for drug and alcohol addiction (Miller and Rollnick 1991; Rollnick and Miller 1995). </a:t>
            </a:r>
          </a:p>
          <a:p>
            <a:r>
              <a:rPr lang="en-GB" sz="2800"/>
              <a:t>It is now used with clients with psychosis to enhance conmpliance with medication  (Kemp et al 1996) and for those clients with a ‘dual diagnosis’ of drug and alcohol use and psychosis (Haddock et al 2002).</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a:t>Motivational Interviewing (MI)</a:t>
            </a:r>
          </a:p>
        </p:txBody>
      </p:sp>
      <p:sp>
        <p:nvSpPr>
          <p:cNvPr id="28675" name="Rectangle 3"/>
          <p:cNvSpPr>
            <a:spLocks noGrp="1" noChangeArrowheads="1"/>
          </p:cNvSpPr>
          <p:nvPr>
            <p:ph type="body" idx="1"/>
          </p:nvPr>
        </p:nvSpPr>
        <p:spPr/>
        <p:txBody>
          <a:bodyPr/>
          <a:lstStyle/>
          <a:p>
            <a:r>
              <a:rPr lang="en-GB"/>
              <a:t>MI is based on the theory of the ‘stages of change’ (Prochaska and DiClemente 1982). </a:t>
            </a:r>
          </a:p>
          <a:p>
            <a:r>
              <a:rPr lang="en-GB"/>
              <a:t>It is especially effective when clients are at either the ‘pre-contemplation’ or ‘contemplation’ stages. </a:t>
            </a:r>
          </a:p>
          <a:p>
            <a:endParaRPr lang="en-GB"/>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371475"/>
            <a:ext cx="8229600" cy="949325"/>
          </a:xfrm>
        </p:spPr>
        <p:txBody>
          <a:bodyPr/>
          <a:lstStyle/>
          <a:p>
            <a:r>
              <a:rPr lang="en-GB" sz="3600"/>
              <a:t>Early Warning Signs &amp; Relapse Prevention</a:t>
            </a:r>
          </a:p>
        </p:txBody>
      </p:sp>
      <p:sp>
        <p:nvSpPr>
          <p:cNvPr id="30723" name="Rectangle 3"/>
          <p:cNvSpPr>
            <a:spLocks noGrp="1" noChangeArrowheads="1"/>
          </p:cNvSpPr>
          <p:nvPr>
            <p:ph type="body" idx="1"/>
          </p:nvPr>
        </p:nvSpPr>
        <p:spPr/>
        <p:txBody>
          <a:bodyPr/>
          <a:lstStyle/>
          <a:p>
            <a:r>
              <a:rPr lang="en-GB" sz="2800"/>
              <a:t>Relapse rates in psychosis are extremely high – even if people stay on medication, up to 81% of patients relapse within 5 years (Robinson et al, 1999)</a:t>
            </a:r>
          </a:p>
          <a:p>
            <a:r>
              <a:rPr lang="en-GB" sz="2800"/>
              <a:t>A number of studies have investigated the possibility of delaying, preventing or altering the course of relapse (Herz &amp; Melville 1980; Birchwood et al 1989)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371475"/>
            <a:ext cx="8229600" cy="949325"/>
          </a:xfrm>
        </p:spPr>
        <p:txBody>
          <a:bodyPr/>
          <a:lstStyle/>
          <a:p>
            <a:r>
              <a:rPr lang="en-GB" sz="3600"/>
              <a:t>Early Warning Signs &amp; Relapse Prevention</a:t>
            </a:r>
          </a:p>
        </p:txBody>
      </p:sp>
      <p:sp>
        <p:nvSpPr>
          <p:cNvPr id="32771" name="Rectangle 3"/>
          <p:cNvSpPr>
            <a:spLocks noGrp="1" noChangeArrowheads="1"/>
          </p:cNvSpPr>
          <p:nvPr>
            <p:ph type="body" idx="1"/>
          </p:nvPr>
        </p:nvSpPr>
        <p:spPr/>
        <p:txBody>
          <a:bodyPr/>
          <a:lstStyle/>
          <a:p>
            <a:pPr>
              <a:lnSpc>
                <a:spcPct val="90000"/>
              </a:lnSpc>
            </a:pPr>
            <a:r>
              <a:rPr lang="en-GB" sz="2800"/>
              <a:t>Birchwood et al (1989) designed an Early Signs Questionnaire which encourages the development of a detailed ‘time-line’ to clearly explore the pattern of events and changes in thoughts, feelings and behaviours that lead up to an episode of psychosis.</a:t>
            </a:r>
          </a:p>
          <a:p>
            <a:pPr>
              <a:lnSpc>
                <a:spcPct val="90000"/>
              </a:lnSpc>
            </a:pPr>
            <a:r>
              <a:rPr lang="en-GB" sz="2800"/>
              <a:t>Working closely with the client and their closest carers, a list of early signs can be developed. This can lead to an action plan to help to spot relapse.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371475"/>
            <a:ext cx="8229600" cy="949325"/>
          </a:xfrm>
        </p:spPr>
        <p:txBody>
          <a:bodyPr/>
          <a:lstStyle/>
          <a:p>
            <a:r>
              <a:rPr lang="en-GB" sz="3600"/>
              <a:t>Early Warning Signs  &amp; Relapse Prevention </a:t>
            </a:r>
          </a:p>
        </p:txBody>
      </p:sp>
      <p:sp>
        <p:nvSpPr>
          <p:cNvPr id="34819" name="Rectangle 3"/>
          <p:cNvSpPr>
            <a:spLocks noGrp="1" noChangeArrowheads="1"/>
          </p:cNvSpPr>
          <p:nvPr>
            <p:ph type="body" idx="1"/>
          </p:nvPr>
        </p:nvSpPr>
        <p:spPr/>
        <p:txBody>
          <a:bodyPr/>
          <a:lstStyle/>
          <a:p>
            <a:pPr>
              <a:lnSpc>
                <a:spcPct val="90000"/>
              </a:lnSpc>
            </a:pPr>
            <a:r>
              <a:rPr lang="en-GB" sz="2800"/>
              <a:t>Once the early warning signs list has been collaboratively identified, a detailed action plan can be negotiated.</a:t>
            </a:r>
          </a:p>
          <a:p>
            <a:pPr>
              <a:lnSpc>
                <a:spcPct val="90000"/>
              </a:lnSpc>
            </a:pPr>
            <a:r>
              <a:rPr lang="en-GB" sz="2800"/>
              <a:t>This usually  includes the following areas –</a:t>
            </a:r>
          </a:p>
          <a:p>
            <a:pPr>
              <a:lnSpc>
                <a:spcPct val="90000"/>
              </a:lnSpc>
              <a:buFont typeface="Wingdings" pitchFamily="2" charset="2"/>
              <a:buChar char="Ø"/>
            </a:pPr>
            <a:r>
              <a:rPr lang="en-GB" sz="2800"/>
              <a:t>What the client and family should do if signs of relapse are spotted</a:t>
            </a:r>
          </a:p>
          <a:p>
            <a:pPr>
              <a:lnSpc>
                <a:spcPct val="90000"/>
              </a:lnSpc>
              <a:buFont typeface="Wingdings" pitchFamily="2" charset="2"/>
              <a:buChar char="Ø"/>
            </a:pPr>
            <a:r>
              <a:rPr lang="en-GB" sz="2800"/>
              <a:t>What services agree to do to respond to the client’s and family’s concerns</a:t>
            </a:r>
          </a:p>
          <a:p>
            <a:pPr>
              <a:lnSpc>
                <a:spcPct val="90000"/>
              </a:lnSpc>
              <a:buFont typeface="Wingdings" pitchFamily="2" charset="2"/>
              <a:buChar char="Ø"/>
            </a:pPr>
            <a:r>
              <a:rPr lang="en-GB" sz="2800"/>
              <a:t>A DETAILED list of all resources – extra medication, phone numbers to call in a crisis etc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371475"/>
            <a:ext cx="8229600" cy="949325"/>
          </a:xfrm>
        </p:spPr>
        <p:txBody>
          <a:bodyPr/>
          <a:lstStyle/>
          <a:p>
            <a:r>
              <a:rPr lang="en-GB" sz="3600"/>
              <a:t>Early Warning Signs  &amp; Relapse Prevention  </a:t>
            </a:r>
          </a:p>
        </p:txBody>
      </p:sp>
      <p:sp>
        <p:nvSpPr>
          <p:cNvPr id="36867" name="Rectangle 3"/>
          <p:cNvSpPr>
            <a:spLocks noGrp="1" noChangeArrowheads="1"/>
          </p:cNvSpPr>
          <p:nvPr>
            <p:ph type="body" idx="1"/>
          </p:nvPr>
        </p:nvSpPr>
        <p:spPr/>
        <p:txBody>
          <a:bodyPr/>
          <a:lstStyle/>
          <a:p>
            <a:pPr>
              <a:lnSpc>
                <a:spcPct val="90000"/>
              </a:lnSpc>
            </a:pPr>
            <a:r>
              <a:rPr lang="en-GB" sz="2800"/>
              <a:t>This work can be hard, especially when previous crises are reviewed in detail, as lots of bad memories and difficult feelings can be revisited.</a:t>
            </a:r>
          </a:p>
          <a:p>
            <a:pPr>
              <a:lnSpc>
                <a:spcPct val="90000"/>
              </a:lnSpc>
            </a:pPr>
            <a:r>
              <a:rPr lang="en-GB" sz="2800"/>
              <a:t>This approach is very empowering for clients and families. At its best it enhances the relationship between them and services, gives them much more control over their treatment and enables them to feel supported in practical ways.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371475"/>
            <a:ext cx="8229600" cy="949325"/>
          </a:xfrm>
        </p:spPr>
        <p:txBody>
          <a:bodyPr/>
          <a:lstStyle/>
          <a:p>
            <a:r>
              <a:rPr lang="en-GB" sz="3600"/>
              <a:t>Psychological Therapy  Conclusions</a:t>
            </a:r>
          </a:p>
        </p:txBody>
      </p:sp>
      <p:sp>
        <p:nvSpPr>
          <p:cNvPr id="38915" name="Rectangle 3"/>
          <p:cNvSpPr>
            <a:spLocks noGrp="1" noChangeArrowheads="1"/>
          </p:cNvSpPr>
          <p:nvPr>
            <p:ph type="body" idx="1"/>
          </p:nvPr>
        </p:nvSpPr>
        <p:spPr/>
        <p:txBody>
          <a:bodyPr/>
          <a:lstStyle/>
          <a:p>
            <a:r>
              <a:rPr lang="en-GB" sz="2800"/>
              <a:t>There is a huge interest in providing psychological treatments to people with psychosis and the evidence base is growing.</a:t>
            </a:r>
          </a:p>
          <a:p>
            <a:r>
              <a:rPr lang="en-GB" sz="2800"/>
              <a:t>If people with early onset psychosis are given this treatment, outcomes can improve</a:t>
            </a:r>
          </a:p>
          <a:p>
            <a:r>
              <a:rPr lang="en-GB" sz="2800"/>
              <a:t>One study has shown that using CBT can even prevent or delay the development of psychotic symptoms (Morrison et al 2004)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371475"/>
            <a:ext cx="8229600" cy="949325"/>
          </a:xfrm>
        </p:spPr>
        <p:txBody>
          <a:bodyPr/>
          <a:lstStyle/>
          <a:p>
            <a:pPr algn="l"/>
            <a:r>
              <a:rPr lang="en-GB" sz="3600"/>
              <a:t>Duration of Untreated Psychosis (DUP)</a:t>
            </a:r>
          </a:p>
        </p:txBody>
      </p:sp>
      <p:sp>
        <p:nvSpPr>
          <p:cNvPr id="48131" name="Rectangle 3"/>
          <p:cNvSpPr>
            <a:spLocks noGrp="1" noChangeArrowheads="1"/>
          </p:cNvSpPr>
          <p:nvPr>
            <p:ph type="body" idx="1"/>
          </p:nvPr>
        </p:nvSpPr>
        <p:spPr/>
        <p:txBody>
          <a:bodyPr/>
          <a:lstStyle/>
          <a:p>
            <a:r>
              <a:rPr lang="en-US" sz="2800" dirty="0"/>
              <a:t>The longer the ‘DUP’ the more risk of long-term </a:t>
            </a:r>
            <a:r>
              <a:rPr lang="en-US" sz="2800" dirty="0" smtClean="0"/>
              <a:t>problems</a:t>
            </a:r>
          </a:p>
          <a:p>
            <a:endParaRPr lang="en-US" sz="2800" dirty="0"/>
          </a:p>
          <a:p>
            <a:r>
              <a:rPr lang="en-US" sz="2800" dirty="0"/>
              <a:t>Early intervention has been shown to reduce </a:t>
            </a:r>
            <a:r>
              <a:rPr lang="en-US" sz="2800" dirty="0" smtClean="0"/>
              <a:t>DUP</a:t>
            </a:r>
          </a:p>
          <a:p>
            <a:endParaRPr lang="en-US" sz="2800" dirty="0"/>
          </a:p>
          <a:p>
            <a:r>
              <a:rPr lang="en-US" sz="2800" dirty="0"/>
              <a:t>Earlier detection is a core principle of Early Intervention teams</a:t>
            </a:r>
          </a:p>
          <a:p>
            <a:pPr>
              <a:buFontTx/>
              <a:buNone/>
            </a:pPr>
            <a:endParaRPr lang="en-GB" sz="2800" dirty="0"/>
          </a:p>
          <a:p>
            <a:endParaRPr lang="en-US" sz="2800" dirty="0"/>
          </a:p>
          <a:p>
            <a:pPr>
              <a:buFontTx/>
              <a:buNone/>
            </a:pPr>
            <a:endParaRPr lang="en-US" dirty="0"/>
          </a:p>
          <a:p>
            <a:endParaRPr lang="en-US" sz="3600" dirty="0"/>
          </a:p>
          <a:p>
            <a:pPr>
              <a:buFontTx/>
              <a:buNone/>
            </a:pP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5800" y="311150"/>
            <a:ext cx="7772400" cy="1474776"/>
          </a:xfrm>
        </p:spPr>
        <p:txBody>
          <a:bodyPr/>
          <a:lstStyle/>
          <a:p>
            <a:r>
              <a:rPr lang="en-GB" sz="3600" dirty="0"/>
              <a:t>Duration of Untreated Psychosis</a:t>
            </a:r>
            <a:br>
              <a:rPr lang="en-GB" sz="3600" dirty="0"/>
            </a:br>
            <a:r>
              <a:rPr lang="en-GB" sz="3600" dirty="0"/>
              <a:t>(DUP) and National Guidelines</a:t>
            </a:r>
          </a:p>
        </p:txBody>
      </p:sp>
      <p:sp>
        <p:nvSpPr>
          <p:cNvPr id="50179" name="Rectangle 3"/>
          <p:cNvSpPr>
            <a:spLocks noGrp="1" noChangeArrowheads="1"/>
          </p:cNvSpPr>
          <p:nvPr>
            <p:ph type="body" idx="1"/>
          </p:nvPr>
        </p:nvSpPr>
        <p:spPr>
          <a:xfrm>
            <a:off x="457200" y="2000240"/>
            <a:ext cx="8229600" cy="4125923"/>
          </a:xfrm>
        </p:spPr>
        <p:txBody>
          <a:bodyPr/>
          <a:lstStyle/>
          <a:p>
            <a:r>
              <a:rPr lang="en-US" sz="2800" dirty="0"/>
              <a:t>Reducing DUP is a specific target in national mental health performance </a:t>
            </a:r>
            <a:r>
              <a:rPr lang="en-US" sz="2800" dirty="0" smtClean="0"/>
              <a:t>measures</a:t>
            </a:r>
          </a:p>
          <a:p>
            <a:endParaRPr lang="en-US" sz="2800" dirty="0"/>
          </a:p>
          <a:p>
            <a:r>
              <a:rPr lang="en-US" sz="2800" dirty="0"/>
              <a:t>MH services are required to reduce service  DUP to 3 months and not exceed 6 </a:t>
            </a:r>
            <a:r>
              <a:rPr lang="en-US" sz="2800" dirty="0" smtClean="0"/>
              <a:t>months)</a:t>
            </a:r>
          </a:p>
          <a:p>
            <a:endParaRPr lang="en-US" sz="2800" dirty="0"/>
          </a:p>
          <a:p>
            <a:r>
              <a:rPr lang="en-US" sz="2800" dirty="0"/>
              <a:t>HOWEVER, these figures relate to ‘genuine’ psychosis, not to ‘pre-psychotic’ presentations</a:t>
            </a:r>
          </a:p>
          <a:p>
            <a:endParaRPr lang="en-US" dirty="0"/>
          </a:p>
          <a:p>
            <a:endParaRPr lang="en-GB"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Prison populations:</a:t>
            </a:r>
            <a:endParaRPr lang="en-GB" dirty="0"/>
          </a:p>
        </p:txBody>
      </p:sp>
      <p:sp>
        <p:nvSpPr>
          <p:cNvPr id="3" name="Content Placeholder 2"/>
          <p:cNvSpPr>
            <a:spLocks noGrp="1"/>
          </p:cNvSpPr>
          <p:nvPr>
            <p:ph idx="1"/>
          </p:nvPr>
        </p:nvSpPr>
        <p:spPr/>
        <p:txBody>
          <a:bodyPr/>
          <a:lstStyle/>
          <a:p>
            <a:r>
              <a:rPr lang="en-GB" dirty="0" smtClean="0"/>
              <a:t>A high prevalence of psychosis has been reported in prison populations</a:t>
            </a:r>
          </a:p>
          <a:p>
            <a:r>
              <a:rPr lang="en-GB" dirty="0" smtClean="0"/>
              <a:t>Prisoners have significantly higher prevalence than the general population </a:t>
            </a:r>
          </a:p>
          <a:p>
            <a:pPr>
              <a:buNone/>
            </a:pPr>
            <a:r>
              <a:rPr lang="en-GB" dirty="0" smtClean="0"/>
              <a:t>	5.2 </a:t>
            </a:r>
            <a:r>
              <a:rPr lang="en-GB" dirty="0" err="1" smtClean="0"/>
              <a:t>vs</a:t>
            </a:r>
            <a:r>
              <a:rPr lang="en-GB" dirty="0" smtClean="0"/>
              <a:t> 0.4%</a:t>
            </a:r>
          </a:p>
          <a:p>
            <a:r>
              <a:rPr lang="en-GB" dirty="0" smtClean="0"/>
              <a:t>Poor outcomes are associated with delays in treatment.</a:t>
            </a:r>
          </a:p>
          <a:p>
            <a:r>
              <a:rPr lang="en-GB" dirty="0" smtClean="0"/>
              <a:t>Historical EIP developments.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More recently preventative interventions have evolved targeting individuals with ‘at risk mental states (ARMS) </a:t>
            </a:r>
          </a:p>
          <a:p>
            <a:endParaRPr lang="en-GB" dirty="0"/>
          </a:p>
          <a:p>
            <a:r>
              <a:rPr lang="en-GB" dirty="0" smtClean="0"/>
              <a:t>With the aim of preventing transition and reducing the duration of untreated psychosis (DUP).</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Despite government policy for principles of equivalence, there has been little progress in introducing early detection and early intervention services in prison settings.</a:t>
            </a:r>
          </a:p>
          <a:p>
            <a:r>
              <a:rPr lang="en-GB" dirty="0" smtClean="0"/>
              <a:t>How do you screen new arrivals to the prison for this group and determine the proportion of prisoners at high risk of psychosis?</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3768</Words>
  <Application>Microsoft Office PowerPoint</Application>
  <PresentationFormat>On-screen Show (4:3)</PresentationFormat>
  <Paragraphs>327</Paragraphs>
  <Slides>46</Slides>
  <Notes>40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Arial</vt:lpstr>
      <vt:lpstr>Wingdings</vt:lpstr>
      <vt:lpstr>Times New Roman</vt:lpstr>
      <vt:lpstr>Default Design</vt:lpstr>
      <vt:lpstr>Why Develop Early Intervention services?</vt:lpstr>
      <vt:lpstr>Aims &amp; Objectives</vt:lpstr>
      <vt:lpstr>Why is Early Intervention Important?</vt:lpstr>
      <vt:lpstr>Why is Early Intervention Important?</vt:lpstr>
      <vt:lpstr>Duration of Untreated Psychosis (DUP)</vt:lpstr>
      <vt:lpstr>Duration of Untreated Psychosis (DUP) and National Guidelines</vt:lpstr>
      <vt:lpstr>Prison populations:</vt:lpstr>
      <vt:lpstr>Slide 8</vt:lpstr>
      <vt:lpstr>Slide 9</vt:lpstr>
      <vt:lpstr>Slide 10</vt:lpstr>
      <vt:lpstr>Slide 11</vt:lpstr>
      <vt:lpstr>Slide 12</vt:lpstr>
      <vt:lpstr>Who might notice?</vt:lpstr>
      <vt:lpstr>What might they notice? Behavioural Changes</vt:lpstr>
      <vt:lpstr>What might they notice?  Changes in Thinking</vt:lpstr>
      <vt:lpstr>Questions to consider about thinking and beliefs</vt:lpstr>
      <vt:lpstr>What might they notice?  Changes in Mood</vt:lpstr>
      <vt:lpstr>Why?</vt:lpstr>
      <vt:lpstr>Why?</vt:lpstr>
      <vt:lpstr>How?</vt:lpstr>
      <vt:lpstr>Listening to the young persons’ story</vt:lpstr>
      <vt:lpstr>Helping the process along</vt:lpstr>
      <vt:lpstr>Helping the process along</vt:lpstr>
      <vt:lpstr>Assessment </vt:lpstr>
      <vt:lpstr>Diaries &amp; Self Reporting</vt:lpstr>
      <vt:lpstr>Diaries &amp; Self Reporting</vt:lpstr>
      <vt:lpstr>Gaining Information from Collateral Sources</vt:lpstr>
      <vt:lpstr>Genograms </vt:lpstr>
      <vt:lpstr>Lifelines</vt:lpstr>
      <vt:lpstr>Problems in the use of Genograms &amp; Lifelines </vt:lpstr>
      <vt:lpstr>Conclusions </vt:lpstr>
      <vt:lpstr>Psychological Interventions  An Overview</vt:lpstr>
      <vt:lpstr>Cognitive-behavioural Interventions(CBT)</vt:lpstr>
      <vt:lpstr>Cognitive-behavioural Interventions(CBT)</vt:lpstr>
      <vt:lpstr>Cognitive-behavioural Interventions </vt:lpstr>
      <vt:lpstr>The Provision of CBT by Professionals </vt:lpstr>
      <vt:lpstr>Family Interventions</vt:lpstr>
      <vt:lpstr>Family Interventions </vt:lpstr>
      <vt:lpstr>Coping Strategy Enhancement (CSE) </vt:lpstr>
      <vt:lpstr>Motivational Interviewing (MI)</vt:lpstr>
      <vt:lpstr>Motivational Interviewing (MI)</vt:lpstr>
      <vt:lpstr>Early Warning Signs &amp; Relapse Prevention</vt:lpstr>
      <vt:lpstr>Early Warning Signs &amp; Relapse Prevention</vt:lpstr>
      <vt:lpstr>Early Warning Signs  &amp; Relapse Prevention </vt:lpstr>
      <vt:lpstr>Early Warning Signs  &amp; Relapse Prevention  </vt:lpstr>
      <vt:lpstr>Psychological Therapy  Conclusions</vt:lpstr>
    </vt:vector>
  </TitlesOfParts>
  <Company>Hywel Dda NHS Trust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in First Episode Psychosis</dc:title>
  <dc:creator>beechc</dc:creator>
  <cp:lastModifiedBy>eu010771</cp:lastModifiedBy>
  <cp:revision>8</cp:revision>
  <dcterms:created xsi:type="dcterms:W3CDTF">2013-06-24T10:21:11Z</dcterms:created>
  <dcterms:modified xsi:type="dcterms:W3CDTF">2016-07-12T15:51:09Z</dcterms:modified>
</cp:coreProperties>
</file>