
<file path=[Content_Types].xml><?xml version="1.0" encoding="utf-8"?>
<Types xmlns="http://schemas.openxmlformats.org/package/2006/content-types">
  <Default Extension="png" ContentType="image/png"/>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 id="2147484436" r:id="rId2"/>
    <p:sldMasterId id="2147484448" r:id="rId3"/>
    <p:sldMasterId id="2147484462" r:id="rId4"/>
    <p:sldMasterId id="2147484504" r:id="rId5"/>
    <p:sldMasterId id="2147484518" r:id="rId6"/>
  </p:sldMasterIdLst>
  <p:notesMasterIdLst>
    <p:notesMasterId r:id="rId39"/>
  </p:notesMasterIdLst>
  <p:sldIdLst>
    <p:sldId id="264" r:id="rId7"/>
    <p:sldId id="316" r:id="rId8"/>
    <p:sldId id="288" r:id="rId9"/>
    <p:sldId id="307" r:id="rId10"/>
    <p:sldId id="289" r:id="rId11"/>
    <p:sldId id="290" r:id="rId12"/>
    <p:sldId id="326" r:id="rId13"/>
    <p:sldId id="292" r:id="rId14"/>
    <p:sldId id="293" r:id="rId15"/>
    <p:sldId id="294" r:id="rId16"/>
    <p:sldId id="295" r:id="rId17"/>
    <p:sldId id="296" r:id="rId18"/>
    <p:sldId id="298" r:id="rId19"/>
    <p:sldId id="297" r:id="rId20"/>
    <p:sldId id="299" r:id="rId21"/>
    <p:sldId id="300" r:id="rId22"/>
    <p:sldId id="329" r:id="rId23"/>
    <p:sldId id="325" r:id="rId24"/>
    <p:sldId id="331" r:id="rId25"/>
    <p:sldId id="332" r:id="rId26"/>
    <p:sldId id="333" r:id="rId27"/>
    <p:sldId id="334" r:id="rId28"/>
    <p:sldId id="335" r:id="rId29"/>
    <p:sldId id="303" r:id="rId30"/>
    <p:sldId id="340" r:id="rId31"/>
    <p:sldId id="336" r:id="rId32"/>
    <p:sldId id="330" r:id="rId33"/>
    <p:sldId id="314" r:id="rId34"/>
    <p:sldId id="337" r:id="rId35"/>
    <p:sldId id="318" r:id="rId36"/>
    <p:sldId id="321" r:id="rId37"/>
    <p:sldId id="338" r:id="rId38"/>
  </p:sldIdLst>
  <p:sldSz cx="9144000" cy="6858000" type="screen4x3"/>
  <p:notesSz cx="6794500" cy="9906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7336" autoAdjust="0"/>
  </p:normalViewPr>
  <p:slideViewPr>
    <p:cSldViewPr>
      <p:cViewPr>
        <p:scale>
          <a:sx n="100" d="100"/>
          <a:sy n="100" d="100"/>
        </p:scale>
        <p:origin x="-504" y="3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3576" y="1026"/>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GB"/>
          </a:p>
        </p:txBody>
      </p:sp>
      <p:sp>
        <p:nvSpPr>
          <p:cNvPr id="3" name="Date Placeholder 2"/>
          <p:cNvSpPr>
            <a:spLocks noGrp="1"/>
          </p:cNvSpPr>
          <p:nvPr>
            <p:ph type="dt" idx="1"/>
          </p:nvPr>
        </p:nvSpPr>
        <p:spPr>
          <a:xfrm>
            <a:off x="3848645" y="0"/>
            <a:ext cx="2944283" cy="4953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1396354-ABD4-43ED-B5F8-A20FCDF98399}" type="datetimeFigureOut">
              <a:rPr lang="en-GB"/>
              <a:pPr>
                <a:defRPr/>
              </a:pPr>
              <a:t>06/07/2015</a:t>
            </a:fld>
            <a:endParaRPr lang="en-GB"/>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08981"/>
            <a:ext cx="2944283" cy="4953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48645" y="9408981"/>
            <a:ext cx="2944283" cy="4953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99D9EF8-1734-4014-BEEA-449D916C2369}" type="slidenum">
              <a:rPr lang="en-GB"/>
              <a:pPr>
                <a:defRPr/>
              </a:pPr>
              <a:t>‹#›</a:t>
            </a:fld>
            <a:endParaRPr lang="en-GB"/>
          </a:p>
        </p:txBody>
      </p:sp>
    </p:spTree>
    <p:extLst>
      <p:ext uri="{BB962C8B-B14F-4D97-AF65-F5344CB8AC3E}">
        <p14:creationId xmlns:p14="http://schemas.microsoft.com/office/powerpoint/2010/main" val="42896569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dirty="0" smtClean="0"/>
              <a:t>Thank you for invitation</a:t>
            </a:r>
          </a:p>
          <a:p>
            <a:pPr>
              <a:spcBef>
                <a:spcPct val="0"/>
              </a:spcBef>
            </a:pPr>
            <a:r>
              <a:rPr lang="en-GB" dirty="0" smtClean="0"/>
              <a:t>Plan</a:t>
            </a:r>
            <a:r>
              <a:rPr lang="en-GB" baseline="0" dirty="0" smtClean="0"/>
              <a:t> to describe some of the challenges facing prisoners and prison systems in European region</a:t>
            </a:r>
          </a:p>
          <a:p>
            <a:pPr>
              <a:spcBef>
                <a:spcPct val="0"/>
              </a:spcBef>
            </a:pPr>
            <a:r>
              <a:rPr lang="en-GB" baseline="0" dirty="0" smtClean="0"/>
              <a:t>Will make some remarks about the US prison system along the way but main focus is Europe – 47 Council of Europe Member States &amp; 6 other member states</a:t>
            </a:r>
          </a:p>
          <a:p>
            <a:pPr>
              <a:spcBef>
                <a:spcPct val="0"/>
              </a:spcBef>
            </a:pPr>
            <a:endParaRPr lang="en-GB" dirty="0" smtClean="0"/>
          </a:p>
        </p:txBody>
      </p:sp>
      <p:sp>
        <p:nvSpPr>
          <p:cNvPr id="297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0CBD937-0215-4B02-94D9-63F2F8829F8B}" type="slidenum">
              <a:rPr lang="en-US">
                <a:solidFill>
                  <a:srgbClr val="000000"/>
                </a:solidFill>
              </a:rPr>
              <a:pPr fontAlgn="base">
                <a:spcBef>
                  <a:spcPct val="0"/>
                </a:spcBef>
                <a:spcAft>
                  <a:spcPct val="0"/>
                </a:spcAft>
              </a:pPr>
              <a:t>1</a:t>
            </a:fld>
            <a:endParaRPr lang="en-US" dirty="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GB" sz="1400" dirty="0" smtClean="0">
                <a:latin typeface="Arial" pitchFamily="34" charset="0"/>
                <a:cs typeface="Arial" pitchFamily="34" charset="0"/>
              </a:rPr>
              <a:t>Identifying poor policies and behaviour is important – it directs our efforts.</a:t>
            </a:r>
          </a:p>
          <a:p>
            <a:pPr marL="285750" indent="-285750">
              <a:buFont typeface="Arial" pitchFamily="34" charset="0"/>
              <a:buChar char="•"/>
            </a:pPr>
            <a:r>
              <a:rPr lang="en-GB" sz="1400" dirty="0" smtClean="0">
                <a:latin typeface="Arial" pitchFamily="34" charset="0"/>
                <a:cs typeface="Arial" pitchFamily="34" charset="0"/>
              </a:rPr>
              <a:t>Responsibility for health and healthcare matters since those with the responsibility determine the investment priorities and the gaze they bring to bear on the prison estate.</a:t>
            </a:r>
          </a:p>
          <a:p>
            <a:pPr marL="285750" indent="-285750">
              <a:buFont typeface="Arial" pitchFamily="34" charset="0"/>
              <a:buChar char="•"/>
            </a:pPr>
            <a:r>
              <a:rPr lang="en-GB" sz="1400" dirty="0">
                <a:latin typeface="Arial" pitchFamily="34" charset="0"/>
                <a:cs typeface="Arial" pitchFamily="34" charset="0"/>
              </a:rPr>
              <a:t>There is no official data collection on imprisonment that covers all 53 </a:t>
            </a:r>
            <a:r>
              <a:rPr lang="en-GB" sz="1400" dirty="0" smtClean="0">
                <a:latin typeface="Arial" pitchFamily="34" charset="0"/>
                <a:cs typeface="Arial" pitchFamily="34" charset="0"/>
              </a:rPr>
              <a:t>Member States </a:t>
            </a:r>
            <a:r>
              <a:rPr lang="en-GB" sz="1400" dirty="0">
                <a:latin typeface="Arial" pitchFamily="34" charset="0"/>
                <a:cs typeface="Arial" pitchFamily="34" charset="0"/>
              </a:rPr>
              <a:t>in the WHO European Region. </a:t>
            </a:r>
            <a:endParaRPr lang="en-GB" sz="1400" dirty="0" smtClean="0">
              <a:latin typeface="Arial" pitchFamily="34" charset="0"/>
              <a:cs typeface="Arial" pitchFamily="34" charset="0"/>
            </a:endParaRPr>
          </a:p>
          <a:p>
            <a:pPr marL="285750" indent="-285750">
              <a:buFont typeface="Arial" pitchFamily="34" charset="0"/>
              <a:buChar char="•"/>
            </a:pPr>
            <a:r>
              <a:rPr lang="en-GB" sz="1400" dirty="0" smtClean="0">
                <a:latin typeface="Arial" pitchFamily="34" charset="0"/>
                <a:cs typeface="Arial" pitchFamily="34" charset="0"/>
              </a:rPr>
              <a:t>The absence of reliable and accessible data on imprisoned populations makes it difficult to appreciate and describe many of the public health challenges</a:t>
            </a:r>
            <a:endParaRPr lang="en-GB"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F99D9EF8-1734-4014-BEEA-449D916C2369}" type="slidenum">
              <a:rPr lang="en-GB" smtClean="0"/>
              <a:pPr>
                <a:defRPr/>
              </a:pPr>
              <a:t>10</a:t>
            </a:fld>
            <a:endParaRPr lang="en-GB"/>
          </a:p>
        </p:txBody>
      </p:sp>
    </p:spTree>
    <p:extLst>
      <p:ext uri="{BB962C8B-B14F-4D97-AF65-F5344CB8AC3E}">
        <p14:creationId xmlns:p14="http://schemas.microsoft.com/office/powerpoint/2010/main" val="3438231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latin typeface="Arial" pitchFamily="34" charset="0"/>
                <a:cs typeface="Arial" pitchFamily="34" charset="0"/>
              </a:rPr>
              <a:t>So without data we have to rely on other sources of evidence and one of these is cases that go before the ECHR.</a:t>
            </a:r>
          </a:p>
          <a:p>
            <a:endParaRPr lang="en-GB" sz="1400" dirty="0">
              <a:latin typeface="Arial" pitchFamily="34" charset="0"/>
              <a:cs typeface="Arial" pitchFamily="34" charset="0"/>
            </a:endParaRPr>
          </a:p>
          <a:p>
            <a:r>
              <a:rPr lang="en-GB" sz="1400" dirty="0" smtClean="0">
                <a:latin typeface="Arial" pitchFamily="34" charset="0"/>
                <a:cs typeface="Arial" pitchFamily="34" charset="0"/>
              </a:rPr>
              <a:t>We can learn a lot about what is not working in systems normally closed off to scrutiny by professionals in the </a:t>
            </a:r>
            <a:r>
              <a:rPr lang="en-GB" sz="1400" dirty="0" err="1" smtClean="0">
                <a:latin typeface="Arial" pitchFamily="34" charset="0"/>
                <a:cs typeface="Arial" pitchFamily="34" charset="0"/>
              </a:rPr>
              <a:t>communtiy</a:t>
            </a:r>
            <a:endParaRPr lang="en-GB"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F99D9EF8-1734-4014-BEEA-449D916C2369}" type="slidenum">
              <a:rPr lang="en-GB" smtClean="0"/>
              <a:pPr>
                <a:defRPr/>
              </a:pPr>
              <a:t>11</a:t>
            </a:fld>
            <a:endParaRPr lang="en-GB"/>
          </a:p>
        </p:txBody>
      </p:sp>
    </p:spTree>
    <p:extLst>
      <p:ext uri="{BB962C8B-B14F-4D97-AF65-F5344CB8AC3E}">
        <p14:creationId xmlns:p14="http://schemas.microsoft.com/office/powerpoint/2010/main" val="3141597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latin typeface="Arial" pitchFamily="34" charset="0"/>
                <a:cs typeface="Arial" pitchFamily="34" charset="0"/>
              </a:rPr>
              <a:t>And what we have learnt is significant depicting a range of challenges to any system of healthcare with the usual standards and professional ethics in place.</a:t>
            </a:r>
          </a:p>
          <a:p>
            <a:endParaRPr lang="en-GB" sz="1400" dirty="0">
              <a:latin typeface="Arial" pitchFamily="34" charset="0"/>
              <a:cs typeface="Arial" pitchFamily="34" charset="0"/>
            </a:endParaRPr>
          </a:p>
          <a:p>
            <a:r>
              <a:rPr lang="en-GB" sz="1400" dirty="0" smtClean="0">
                <a:latin typeface="Arial" pitchFamily="34" charset="0"/>
                <a:cs typeface="Arial" pitchFamily="34" charset="0"/>
              </a:rPr>
              <a:t>These observations become more problematic when you consider the nature of the populations that inhabit prison estates – they are some of the most damaged people in our societies whose life chances are very different from our own.</a:t>
            </a:r>
            <a:endParaRPr lang="en-GB"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F99D9EF8-1734-4014-BEEA-449D916C2369}" type="slidenum">
              <a:rPr lang="en-GB" smtClean="0"/>
              <a:pPr>
                <a:defRPr/>
              </a:pPr>
              <a:t>12</a:t>
            </a:fld>
            <a:endParaRPr lang="en-GB"/>
          </a:p>
        </p:txBody>
      </p:sp>
    </p:spTree>
    <p:extLst>
      <p:ext uri="{BB962C8B-B14F-4D97-AF65-F5344CB8AC3E}">
        <p14:creationId xmlns:p14="http://schemas.microsoft.com/office/powerpoint/2010/main" val="2300982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latin typeface="Arial" pitchFamily="34" charset="0"/>
                <a:cs typeface="Arial" pitchFamily="34" charset="0"/>
              </a:rPr>
              <a:t>Skip this slide – one of my own challenges is repeating myself.</a:t>
            </a:r>
            <a:endParaRPr lang="en-GB"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F99D9EF8-1734-4014-BEEA-449D916C2369}" type="slidenum">
              <a:rPr lang="en-GB" smtClean="0"/>
              <a:pPr>
                <a:defRPr/>
              </a:pPr>
              <a:t>13</a:t>
            </a:fld>
            <a:endParaRPr lang="en-GB"/>
          </a:p>
        </p:txBody>
      </p:sp>
    </p:spTree>
    <p:extLst>
      <p:ext uri="{BB962C8B-B14F-4D97-AF65-F5344CB8AC3E}">
        <p14:creationId xmlns:p14="http://schemas.microsoft.com/office/powerpoint/2010/main" val="3868752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latin typeface="Arial" pitchFamily="34" charset="0"/>
                <a:cs typeface="Arial" pitchFamily="34" charset="0"/>
              </a:rPr>
              <a:t>Model to best understand</a:t>
            </a:r>
            <a:r>
              <a:rPr lang="en-GB" sz="1400" baseline="0" dirty="0" smtClean="0">
                <a:latin typeface="Arial" pitchFamily="34" charset="0"/>
                <a:cs typeface="Arial" pitchFamily="34" charset="0"/>
              </a:rPr>
              <a:t> disease and other health related challenges facing prisons</a:t>
            </a:r>
          </a:p>
          <a:p>
            <a:endParaRPr lang="en-GB" sz="1400" dirty="0">
              <a:latin typeface="Arial" pitchFamily="34" charset="0"/>
              <a:cs typeface="Arial" pitchFamily="34" charset="0"/>
            </a:endParaRPr>
          </a:p>
          <a:p>
            <a:r>
              <a:rPr lang="en-GB" sz="1400" dirty="0" smtClean="0">
                <a:latin typeface="Arial" pitchFamily="34" charset="0"/>
                <a:cs typeface="Arial" pitchFamily="34" charset="0"/>
              </a:rPr>
              <a:t>The 3 variables intersect and can help explain some of the challenges facing prisons and their populations</a:t>
            </a:r>
          </a:p>
          <a:p>
            <a:endParaRPr lang="en-GB" sz="1400" dirty="0">
              <a:latin typeface="Arial" pitchFamily="34" charset="0"/>
              <a:cs typeface="Arial" pitchFamily="34" charset="0"/>
            </a:endParaRPr>
          </a:p>
          <a:p>
            <a:r>
              <a:rPr lang="en-GB" sz="1400" dirty="0" smtClean="0">
                <a:latin typeface="Arial" pitchFamily="34" charset="0"/>
                <a:cs typeface="Arial" pitchFamily="34" charset="0"/>
              </a:rPr>
              <a:t>Some of the more recent news items like the use of Novel Psychoactive Substances (Spice) can be analysed using this model.</a:t>
            </a:r>
            <a:endParaRPr lang="en-GB"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F99D9EF8-1734-4014-BEEA-449D916C2369}" type="slidenum">
              <a:rPr lang="en-GB" smtClean="0"/>
              <a:pPr>
                <a:defRPr/>
              </a:pPr>
              <a:t>14</a:t>
            </a:fld>
            <a:endParaRPr lang="en-GB"/>
          </a:p>
        </p:txBody>
      </p:sp>
    </p:spTree>
    <p:extLst>
      <p:ext uri="{BB962C8B-B14F-4D97-AF65-F5344CB8AC3E}">
        <p14:creationId xmlns:p14="http://schemas.microsoft.com/office/powerpoint/2010/main" val="1241891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GB" sz="1400" dirty="0" smtClean="0">
                <a:latin typeface="Arial" pitchFamily="34" charset="0"/>
                <a:cs typeface="Arial" pitchFamily="34" charset="0"/>
              </a:rPr>
              <a:t>Deprivation of liberty and being in prison in it self is a risk factor</a:t>
            </a:r>
          </a:p>
          <a:p>
            <a:pPr marL="285750" indent="-285750">
              <a:buFont typeface="Arial" pitchFamily="34" charset="0"/>
              <a:buChar char="•"/>
            </a:pPr>
            <a:endParaRPr lang="en-GB" sz="1400" dirty="0" smtClean="0">
              <a:latin typeface="Arial" pitchFamily="34" charset="0"/>
              <a:cs typeface="Arial" pitchFamily="34" charset="0"/>
            </a:endParaRPr>
          </a:p>
          <a:p>
            <a:pPr marL="285750" indent="-285750">
              <a:buFont typeface="Arial" pitchFamily="34" charset="0"/>
              <a:buChar char="•"/>
            </a:pPr>
            <a:r>
              <a:rPr lang="en-GB" sz="1400" dirty="0" smtClean="0">
                <a:latin typeface="Arial" pitchFamily="34" charset="0"/>
                <a:cs typeface="Arial" pitchFamily="34" charset="0"/>
              </a:rPr>
              <a:t>Health risks are frequently aggravated by unhealthy conditions of imprisonment such as lack of space, fresh air and light, lack of clean sanitary facilities or means for personal hygiene, inadequate nutrition and violence. A major aggravating factor that currently occurs in more than 20 Member States is overcrowding. In addition, many Member States face shortages of qualified health care personnel in prisons. </a:t>
            </a:r>
            <a:r>
              <a:rPr lang="en-GB" sz="1400" dirty="0" err="1" smtClean="0">
                <a:latin typeface="Arial" pitchFamily="34" charset="0"/>
                <a:cs typeface="Arial" pitchFamily="34" charset="0"/>
              </a:rPr>
              <a:t>Aebi</a:t>
            </a:r>
            <a:r>
              <a:rPr lang="en-GB" sz="1400" dirty="0" smtClean="0">
                <a:latin typeface="Arial" pitchFamily="34" charset="0"/>
                <a:cs typeface="Arial" pitchFamily="34" charset="0"/>
              </a:rPr>
              <a:t> MF, </a:t>
            </a:r>
            <a:r>
              <a:rPr lang="en-GB" sz="1400" dirty="0" err="1" smtClean="0">
                <a:latin typeface="Arial" pitchFamily="34" charset="0"/>
                <a:cs typeface="Arial" pitchFamily="34" charset="0"/>
              </a:rPr>
              <a:t>Delgrande</a:t>
            </a:r>
            <a:r>
              <a:rPr lang="en-GB" sz="1400" dirty="0" smtClean="0">
                <a:latin typeface="Arial" pitchFamily="34" charset="0"/>
                <a:cs typeface="Arial" pitchFamily="34" charset="0"/>
              </a:rPr>
              <a:t> N. Council of Europe annual penal statistics: SPACE I. Strasbourg, Council of Europe, 2011:58 (http://www3.unil.ch/wpmu/space, accessed 15 May 2013).</a:t>
            </a:r>
          </a:p>
          <a:p>
            <a:pPr marL="285750" indent="-285750">
              <a:buFont typeface="Arial" pitchFamily="34" charset="0"/>
              <a:buChar char="•"/>
            </a:pPr>
            <a:endParaRPr lang="en-GB" sz="1400" dirty="0" smtClean="0">
              <a:latin typeface="Arial" pitchFamily="34" charset="0"/>
              <a:cs typeface="Arial" pitchFamily="34" charset="0"/>
            </a:endParaRPr>
          </a:p>
          <a:p>
            <a:pPr marL="285750" indent="-285750">
              <a:buFont typeface="Arial" pitchFamily="34" charset="0"/>
              <a:buChar char="•"/>
            </a:pPr>
            <a:r>
              <a:rPr lang="en-GB" sz="1400" dirty="0" smtClean="0">
                <a:latin typeface="Arial" pitchFamily="34" charset="0"/>
                <a:cs typeface="Arial" pitchFamily="34" charset="0"/>
              </a:rPr>
              <a:t>Prisons act in a way to concentrate disease</a:t>
            </a:r>
            <a:r>
              <a:rPr lang="en-GB" sz="1400" baseline="0" dirty="0" smtClean="0">
                <a:latin typeface="Arial" pitchFamily="34" charset="0"/>
                <a:cs typeface="Arial" pitchFamily="34" charset="0"/>
              </a:rPr>
              <a:t> and other health challenges</a:t>
            </a:r>
            <a:endParaRPr lang="en-GB"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F99D9EF8-1734-4014-BEEA-449D916C2369}" type="slidenum">
              <a:rPr lang="en-GB" smtClean="0"/>
              <a:pPr>
                <a:defRPr/>
              </a:pPr>
              <a:t>15</a:t>
            </a:fld>
            <a:endParaRPr lang="en-GB"/>
          </a:p>
        </p:txBody>
      </p:sp>
    </p:spTree>
    <p:extLst>
      <p:ext uri="{BB962C8B-B14F-4D97-AF65-F5344CB8AC3E}">
        <p14:creationId xmlns:p14="http://schemas.microsoft.com/office/powerpoint/2010/main" val="1071267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GB" sz="1400" dirty="0" smtClean="0">
                <a:latin typeface="Arial" pitchFamily="34" charset="0"/>
                <a:cs typeface="Arial" pitchFamily="34" charset="0"/>
              </a:rPr>
              <a:t>Injection of drugs in the absence of sterile needles &amp; syringes</a:t>
            </a:r>
          </a:p>
          <a:p>
            <a:pPr marL="285750" indent="-285750">
              <a:buFont typeface="Arial" pitchFamily="34" charset="0"/>
              <a:buChar char="•"/>
            </a:pPr>
            <a:r>
              <a:rPr lang="en-GB" sz="1400" dirty="0" smtClean="0">
                <a:latin typeface="Arial" pitchFamily="34" charset="0"/>
                <a:cs typeface="Arial" pitchFamily="34" charset="0"/>
              </a:rPr>
              <a:t>Sharing other injection equipment (water, spoons, etc.) and razors, toothbrushes</a:t>
            </a:r>
          </a:p>
          <a:p>
            <a:pPr marL="285750" indent="-285750">
              <a:buFont typeface="Arial" pitchFamily="34" charset="0"/>
              <a:buChar char="•"/>
            </a:pPr>
            <a:r>
              <a:rPr lang="en-GB" sz="1400" dirty="0" smtClean="0">
                <a:latin typeface="Arial" pitchFamily="34" charset="0"/>
                <a:cs typeface="Arial" pitchFamily="34" charset="0"/>
              </a:rPr>
              <a:t>Safety of medical equipment (dental, medical, </a:t>
            </a:r>
            <a:r>
              <a:rPr lang="en-GB" sz="1400" dirty="0" err="1" smtClean="0">
                <a:latin typeface="Arial" pitchFamily="34" charset="0"/>
                <a:cs typeface="Arial" pitchFamily="34" charset="0"/>
              </a:rPr>
              <a:t>gynecological</a:t>
            </a:r>
            <a:r>
              <a:rPr lang="en-GB" sz="1400" dirty="0" smtClean="0">
                <a:latin typeface="Arial" pitchFamily="34" charset="0"/>
                <a:cs typeface="Arial" pitchFamily="34" charset="0"/>
              </a:rPr>
              <a:t>)</a:t>
            </a:r>
          </a:p>
          <a:p>
            <a:pPr marL="285750" indent="-285750">
              <a:buFont typeface="Arial" pitchFamily="34" charset="0"/>
              <a:buChar char="•"/>
            </a:pPr>
            <a:r>
              <a:rPr lang="en-GB" sz="1400" dirty="0" smtClean="0">
                <a:latin typeface="Arial" pitchFamily="34" charset="0"/>
                <a:cs typeface="Arial" pitchFamily="34" charset="0"/>
              </a:rPr>
              <a:t>Tattooing, piercing, </a:t>
            </a:r>
            <a:r>
              <a:rPr lang="en-GB" sz="1400" dirty="0" err="1" smtClean="0">
                <a:latin typeface="Arial" pitchFamily="34" charset="0"/>
                <a:cs typeface="Arial" pitchFamily="34" charset="0"/>
              </a:rPr>
              <a:t>scarifications</a:t>
            </a:r>
            <a:r>
              <a:rPr lang="en-GB" sz="1400" dirty="0" smtClean="0">
                <a:latin typeface="Arial" pitchFamily="34" charset="0"/>
                <a:cs typeface="Arial" pitchFamily="34" charset="0"/>
              </a:rPr>
              <a:t>, brother blood sharing rituals</a:t>
            </a:r>
          </a:p>
          <a:p>
            <a:pPr marL="285750" indent="-285750">
              <a:buFont typeface="Arial" pitchFamily="34" charset="0"/>
              <a:buChar char="•"/>
            </a:pPr>
            <a:r>
              <a:rPr lang="en-GB" sz="1400" dirty="0" smtClean="0">
                <a:latin typeface="Arial" pitchFamily="34" charset="0"/>
                <a:cs typeface="Arial" pitchFamily="34" charset="0"/>
              </a:rPr>
              <a:t>Unprotected sexual relations: voluntary (circumstances), prostitution, rapes</a:t>
            </a:r>
          </a:p>
          <a:p>
            <a:endParaRPr lang="en-GB"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F99D9EF8-1734-4014-BEEA-449D916C2369}" type="slidenum">
              <a:rPr lang="en-GB" smtClean="0"/>
              <a:pPr>
                <a:defRPr/>
              </a:pPr>
              <a:t>16</a:t>
            </a:fld>
            <a:endParaRPr lang="en-GB"/>
          </a:p>
        </p:txBody>
      </p:sp>
    </p:spTree>
    <p:extLst>
      <p:ext uri="{BB962C8B-B14F-4D97-AF65-F5344CB8AC3E}">
        <p14:creationId xmlns:p14="http://schemas.microsoft.com/office/powerpoint/2010/main" val="1816580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GB" sz="1400" dirty="0" smtClean="0">
                <a:latin typeface="Arial" pitchFamily="34" charset="0"/>
                <a:cs typeface="Arial" pitchFamily="34" charset="0"/>
              </a:rPr>
              <a:t>The initial post-release period presents ex-prisoners with a significantly heightened risk of acute drug-related mortality. Many have detoxified whilst in prison – either via healthcare or alone – so their tolerance is altered. The consequences of returning and using the same amount of drugs can prove fatal.</a:t>
            </a:r>
          </a:p>
          <a:p>
            <a:pPr marL="285750" indent="-285750">
              <a:buFont typeface="Arial" pitchFamily="34" charset="0"/>
              <a:buChar char="•"/>
            </a:pPr>
            <a:endParaRPr lang="en-GB" sz="1400" dirty="0" smtClean="0">
              <a:latin typeface="Arial" pitchFamily="34" charset="0"/>
              <a:cs typeface="Arial" pitchFamily="34" charset="0"/>
            </a:endParaRPr>
          </a:p>
          <a:p>
            <a:pPr marL="285750" indent="-285750">
              <a:buFont typeface="Arial" pitchFamily="34" charset="0"/>
              <a:buChar char="•"/>
            </a:pPr>
            <a:r>
              <a:rPr lang="en-GB" sz="1400" dirty="0" smtClean="0">
                <a:latin typeface="Arial" pitchFamily="34" charset="0"/>
                <a:cs typeface="Arial" pitchFamily="34" charset="0"/>
              </a:rPr>
              <a:t>While prisoners during imprisonment have a mortality rate comparable with the general population this rate increases up to 50 times in the period just after release. </a:t>
            </a:r>
          </a:p>
          <a:p>
            <a:endParaRPr lang="en-GB"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F99D9EF8-1734-4014-BEEA-449D916C2369}" type="slidenum">
              <a:rPr lang="en-GB" smtClean="0"/>
              <a:pPr>
                <a:defRPr/>
              </a:pPr>
              <a:t>17</a:t>
            </a:fld>
            <a:endParaRPr lang="en-GB"/>
          </a:p>
        </p:txBody>
      </p:sp>
    </p:spTree>
    <p:extLst>
      <p:ext uri="{BB962C8B-B14F-4D97-AF65-F5344CB8AC3E}">
        <p14:creationId xmlns:p14="http://schemas.microsoft.com/office/powerpoint/2010/main" val="2621236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latin typeface="Arial" pitchFamily="34" charset="0"/>
                <a:cs typeface="Arial" pitchFamily="34" charset="0"/>
              </a:rPr>
              <a:t>Authorities in the Russian Federation reported a steady increase in the prevalence of HIV infection in the overall prison population from 1.2% in 2007 to 1.7% in 2009. According to sentinel surveillance in Tajikistan, the HIV prevalence among prisoners exceeded 8% in 2007. In 2009, the Republic of Moldova reported an HIV prevalence rate of 3.5% among the incarcerated population. </a:t>
            </a:r>
          </a:p>
          <a:p>
            <a:endParaRPr lang="en-GB" sz="1400" dirty="0" smtClean="0">
              <a:latin typeface="Arial" pitchFamily="34" charset="0"/>
              <a:cs typeface="Arial" pitchFamily="34" charset="0"/>
            </a:endParaRPr>
          </a:p>
          <a:p>
            <a:r>
              <a:rPr lang="en-GB" sz="1400" dirty="0" smtClean="0">
                <a:latin typeface="Arial" pitchFamily="34" charset="0"/>
                <a:cs typeface="Arial" pitchFamily="34" charset="0"/>
              </a:rPr>
              <a:t>High rates in prisoners have been reported in some western European countries as well, such as Portugal (11% in 2000). </a:t>
            </a:r>
          </a:p>
          <a:p>
            <a:endParaRPr lang="en-GB" sz="1400" dirty="0" smtClean="0">
              <a:latin typeface="Arial" pitchFamily="34" charset="0"/>
              <a:cs typeface="Arial" pitchFamily="34" charset="0"/>
            </a:endParaRPr>
          </a:p>
          <a:p>
            <a:r>
              <a:rPr lang="en-GB" sz="1400" dirty="0" smtClean="0">
                <a:latin typeface="Arial" pitchFamily="34" charset="0"/>
                <a:cs typeface="Arial" pitchFamily="34" charset="0"/>
              </a:rPr>
              <a:t>In contrast, other western European countries introduced successful prevention interventions targeting IDU early in the epidemics. Due in part to these interventions, HIV prevalence rates among prisoners in western Europe are typically less than 1%. In most countries, HIV prevalence in female prisoners is even higher than in male prisoners.</a:t>
            </a:r>
          </a:p>
          <a:p>
            <a:r>
              <a:rPr lang="en-GB" sz="1400" dirty="0" smtClean="0">
                <a:latin typeface="Arial" pitchFamily="34" charset="0"/>
                <a:cs typeface="Arial" pitchFamily="34" charset="0"/>
              </a:rPr>
              <a:t>HIV prevalence in female prisoners almost always higher than in male prisoners.</a:t>
            </a:r>
          </a:p>
          <a:p>
            <a:endParaRPr lang="en-GB"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F99D9EF8-1734-4014-BEEA-449D916C2369}" type="slidenum">
              <a:rPr lang="en-GB" smtClean="0"/>
              <a:pPr>
                <a:defRPr/>
              </a:pPr>
              <a:t>18</a:t>
            </a:fld>
            <a:endParaRPr lang="en-GB"/>
          </a:p>
        </p:txBody>
      </p:sp>
    </p:spTree>
    <p:extLst>
      <p:ext uri="{BB962C8B-B14F-4D97-AF65-F5344CB8AC3E}">
        <p14:creationId xmlns:p14="http://schemas.microsoft.com/office/powerpoint/2010/main" val="806551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latin typeface="Arial" pitchFamily="34" charset="0"/>
                <a:cs typeface="Arial" pitchFamily="34" charset="0"/>
              </a:rPr>
              <a:t>It goes without saying that suicide rates are higher in the prison population than their counterparts in the community.</a:t>
            </a:r>
            <a:endParaRPr lang="en-GB"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F99D9EF8-1734-4014-BEEA-449D916C2369}" type="slidenum">
              <a:rPr lang="en-GB" smtClean="0"/>
              <a:pPr>
                <a:defRPr/>
              </a:pPr>
              <a:t>24</a:t>
            </a:fld>
            <a:endParaRPr lang="en-GB"/>
          </a:p>
        </p:txBody>
      </p:sp>
    </p:spTree>
    <p:extLst>
      <p:ext uri="{BB962C8B-B14F-4D97-AF65-F5344CB8AC3E}">
        <p14:creationId xmlns:p14="http://schemas.microsoft.com/office/powerpoint/2010/main" val="3793095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itchFamily="34" charset="0"/>
                <a:cs typeface="Arial" pitchFamily="34" charset="0"/>
              </a:rPr>
              <a:t>Prisoners</a:t>
            </a:r>
            <a:r>
              <a:rPr lang="en-GB" baseline="0" dirty="0" smtClean="0">
                <a:latin typeface="Arial" pitchFamily="34" charset="0"/>
                <a:cs typeface="Arial" pitchFamily="34" charset="0"/>
              </a:rPr>
              <a:t> come from society – they spend relatively short periods in prison.</a:t>
            </a:r>
          </a:p>
          <a:p>
            <a:endParaRPr lang="en-GB" baseline="0" dirty="0" smtClean="0">
              <a:latin typeface="Arial" pitchFamily="34" charset="0"/>
              <a:cs typeface="Arial" pitchFamily="34" charset="0"/>
            </a:endParaRPr>
          </a:p>
          <a:p>
            <a:r>
              <a:rPr lang="en-GB" baseline="0" dirty="0" smtClean="0">
                <a:latin typeface="Arial" pitchFamily="34" charset="0"/>
                <a:cs typeface="Arial" pitchFamily="34" charset="0"/>
              </a:rPr>
              <a:t>This is sometime double edged – not enough time to undertake effective healthcare interventions and good that they are in not in too long given some of the healthcare challenges present</a:t>
            </a:r>
          </a:p>
          <a:p>
            <a:endParaRPr lang="en-GB" baseline="0" dirty="0" smtClean="0">
              <a:latin typeface="Arial" pitchFamily="34" charset="0"/>
              <a:cs typeface="Arial" pitchFamily="34" charset="0"/>
            </a:endParaRPr>
          </a:p>
          <a:p>
            <a:r>
              <a:rPr lang="en-GB" baseline="0" dirty="0" smtClean="0">
                <a:latin typeface="Arial" pitchFamily="34" charset="0"/>
                <a:cs typeface="Arial" pitchFamily="34" charset="0"/>
              </a:rPr>
              <a:t>Could have used the famous Churchill quote “The mood and temper of the public in regard to the treatment of crime and criminals is one of the most </a:t>
            </a:r>
            <a:r>
              <a:rPr lang="en-GB" b="1" baseline="0" dirty="0" smtClean="0">
                <a:latin typeface="Arial" pitchFamily="34" charset="0"/>
                <a:cs typeface="Arial" pitchFamily="34" charset="0"/>
              </a:rPr>
              <a:t>unfailing tests of the civilization of any country</a:t>
            </a:r>
            <a:r>
              <a:rPr lang="en-GB" baseline="0" dirty="0" smtClean="0">
                <a:latin typeface="Arial" pitchFamily="34" charset="0"/>
                <a:cs typeface="Arial" pitchFamily="34" charset="0"/>
              </a:rPr>
              <a:t>.”</a:t>
            </a:r>
          </a:p>
          <a:p>
            <a:endParaRPr lang="en-GB" baseline="0" dirty="0" smtClean="0">
              <a:latin typeface="Arial" pitchFamily="34" charset="0"/>
              <a:cs typeface="Arial" pitchFamily="34" charset="0"/>
            </a:endParaRPr>
          </a:p>
          <a:p>
            <a:r>
              <a:rPr lang="en-GB" baseline="0" dirty="0" smtClean="0">
                <a:latin typeface="Arial" pitchFamily="34" charset="0"/>
                <a:cs typeface="Arial" pitchFamily="34" charset="0"/>
              </a:rPr>
              <a:t>But this is sufficient reminder that prisoners belong to society and will return there. How well we look after them is a test of sorts.</a:t>
            </a:r>
            <a:endParaRPr lang="en-GB"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F99D9EF8-1734-4014-BEEA-449D916C2369}" type="slidenum">
              <a:rPr lang="en-GB" smtClean="0"/>
              <a:pPr>
                <a:defRPr/>
              </a:pPr>
              <a:t>2</a:t>
            </a:fld>
            <a:endParaRPr lang="en-GB" dirty="0"/>
          </a:p>
        </p:txBody>
      </p:sp>
    </p:spTree>
    <p:extLst>
      <p:ext uri="{BB962C8B-B14F-4D97-AF65-F5344CB8AC3E}">
        <p14:creationId xmlns:p14="http://schemas.microsoft.com/office/powerpoint/2010/main" val="2321962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latin typeface="Arial" pitchFamily="34" charset="0"/>
                <a:cs typeface="Arial" pitchFamily="34" charset="0"/>
              </a:rPr>
              <a:t>I want to present some interesting information on peer mentoring which HIPP was exposed to  at Joint WHO/IPS/PHE meeting in Irish Prison Service College, Portlaoise, October 2-3, 2014;</a:t>
            </a:r>
          </a:p>
          <a:p>
            <a:r>
              <a:rPr lang="en-GB" sz="1400" dirty="0" smtClean="0">
                <a:latin typeface="Arial" pitchFamily="34" charset="0"/>
                <a:cs typeface="Arial" pitchFamily="34" charset="0"/>
              </a:rPr>
              <a:t>Some good evidence to support peer mentoring</a:t>
            </a:r>
          </a:p>
          <a:p>
            <a:endParaRPr lang="en-GB" sz="1400" dirty="0">
              <a:latin typeface="Arial" pitchFamily="34" charset="0"/>
              <a:cs typeface="Arial" pitchFamily="34" charset="0"/>
            </a:endParaRPr>
          </a:p>
          <a:p>
            <a:r>
              <a:rPr lang="en-GB" sz="1400" dirty="0" smtClean="0">
                <a:latin typeface="Arial" pitchFamily="34" charset="0"/>
                <a:cs typeface="Arial" pitchFamily="34" charset="0"/>
              </a:rPr>
              <a:t>Let’s face it….the only resources that are increasing in prisons are prisoners themselves!</a:t>
            </a:r>
          </a:p>
          <a:p>
            <a:endParaRPr lang="en-GB" sz="1400" dirty="0">
              <a:latin typeface="Arial" pitchFamily="34" charset="0"/>
              <a:cs typeface="Arial" pitchFamily="34" charset="0"/>
            </a:endParaRPr>
          </a:p>
          <a:p>
            <a:r>
              <a:rPr lang="en-GB" sz="1400" dirty="0">
                <a:latin typeface="Arial" pitchFamily="34" charset="0"/>
                <a:cs typeface="Arial" pitchFamily="34" charset="0"/>
              </a:rPr>
              <a:t>Community Based Health &amp; First Aid (CBHFA) in Action was originally designed by the International Federation of the Red Cross and Red Crescent Societies to be facilitated globally in communities in a simple and flexible way through the National Red Cross and Red Crescent Society </a:t>
            </a:r>
          </a:p>
        </p:txBody>
      </p:sp>
      <p:sp>
        <p:nvSpPr>
          <p:cNvPr id="4" name="Slide Number Placeholder 3"/>
          <p:cNvSpPr>
            <a:spLocks noGrp="1"/>
          </p:cNvSpPr>
          <p:nvPr>
            <p:ph type="sldNum" sz="quarter" idx="10"/>
          </p:nvPr>
        </p:nvSpPr>
        <p:spPr/>
        <p:txBody>
          <a:bodyPr/>
          <a:lstStyle/>
          <a:p>
            <a:pPr>
              <a:defRPr/>
            </a:pPr>
            <a:fld id="{F99D9EF8-1734-4014-BEEA-449D916C2369}" type="slidenum">
              <a:rPr lang="en-GB" smtClean="0"/>
              <a:pPr>
                <a:defRPr/>
              </a:pPr>
              <a:t>27</a:t>
            </a:fld>
            <a:endParaRPr lang="en-GB"/>
          </a:p>
        </p:txBody>
      </p:sp>
    </p:spTree>
    <p:extLst>
      <p:ext uri="{BB962C8B-B14F-4D97-AF65-F5344CB8AC3E}">
        <p14:creationId xmlns:p14="http://schemas.microsoft.com/office/powerpoint/2010/main" val="2141236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GB" sz="1400" dirty="0" smtClean="0">
                <a:latin typeface="Arial" pitchFamily="34" charset="0"/>
                <a:cs typeface="Arial" pitchFamily="34" charset="0"/>
              </a:rPr>
              <a:t>The </a:t>
            </a:r>
            <a:r>
              <a:rPr lang="en-GB" sz="1400" dirty="0">
                <a:latin typeface="Arial" pitchFamily="34" charset="0"/>
                <a:cs typeface="Arial" pitchFamily="34" charset="0"/>
              </a:rPr>
              <a:t>programme </a:t>
            </a:r>
            <a:r>
              <a:rPr lang="en-GB" sz="1400" dirty="0" smtClean="0">
                <a:latin typeface="Arial" pitchFamily="34" charset="0"/>
                <a:cs typeface="Arial" pitchFamily="34" charset="0"/>
              </a:rPr>
              <a:t> operates </a:t>
            </a:r>
            <a:r>
              <a:rPr lang="en-GB" sz="1400" dirty="0">
                <a:latin typeface="Arial" pitchFamily="34" charset="0"/>
                <a:cs typeface="Arial" pitchFamily="34" charset="0"/>
              </a:rPr>
              <a:t>under a partnership between the Irish Red Cross (IRC), Irish Prison Service (IPS) and Education Training Boards (ETB’s). </a:t>
            </a:r>
            <a:endParaRPr lang="en-GB" sz="1400" dirty="0" smtClean="0">
              <a:latin typeface="Arial" pitchFamily="34" charset="0"/>
              <a:cs typeface="Arial" pitchFamily="34" charset="0"/>
            </a:endParaRPr>
          </a:p>
          <a:p>
            <a:pPr marL="285750" indent="-285750">
              <a:buFont typeface="Arial" pitchFamily="34" charset="0"/>
              <a:buChar char="•"/>
            </a:pPr>
            <a:r>
              <a:rPr lang="en-GB" sz="1400" dirty="0" smtClean="0">
                <a:latin typeface="Arial" pitchFamily="34" charset="0"/>
                <a:cs typeface="Arial" pitchFamily="34" charset="0"/>
              </a:rPr>
              <a:t>It </a:t>
            </a:r>
            <a:r>
              <a:rPr lang="en-GB" sz="1400" dirty="0">
                <a:latin typeface="Arial" pitchFamily="34" charset="0"/>
                <a:cs typeface="Arial" pitchFamily="34" charset="0"/>
              </a:rPr>
              <a:t>is a unique approach to raising community health and hygiene awareness and first aid in prison communities through peer to peer education. </a:t>
            </a:r>
            <a:endParaRPr lang="en-GB" sz="1400" dirty="0" smtClean="0">
              <a:latin typeface="Arial" pitchFamily="34" charset="0"/>
              <a:cs typeface="Arial" pitchFamily="34" charset="0"/>
            </a:endParaRPr>
          </a:p>
          <a:p>
            <a:pPr marL="285750" indent="-285750">
              <a:buFont typeface="Arial" pitchFamily="34" charset="0"/>
              <a:buChar char="•"/>
            </a:pPr>
            <a:r>
              <a:rPr lang="en-GB" sz="1400" dirty="0" smtClean="0">
                <a:latin typeface="Arial" pitchFamily="34" charset="0"/>
                <a:cs typeface="Arial" pitchFamily="34" charset="0"/>
              </a:rPr>
              <a:t>It </a:t>
            </a:r>
            <a:r>
              <a:rPr lang="en-GB" sz="1400" dirty="0">
                <a:latin typeface="Arial" pitchFamily="34" charset="0"/>
                <a:cs typeface="Arial" pitchFamily="34" charset="0"/>
              </a:rPr>
              <a:t>has also proven to build confidence and personal capacities amongst the prisoners involved in the project</a:t>
            </a:r>
          </a:p>
          <a:p>
            <a:pPr marL="285750" indent="-285750">
              <a:buFont typeface="Arial" pitchFamily="34" charset="0"/>
              <a:buChar char="•"/>
            </a:pPr>
            <a:r>
              <a:rPr lang="en-GB" sz="1400" dirty="0" smtClean="0">
                <a:latin typeface="Arial" pitchFamily="34" charset="0"/>
                <a:cs typeface="Arial" pitchFamily="34" charset="0"/>
              </a:rPr>
              <a:t>Some of their achievement have been impressive.</a:t>
            </a:r>
          </a:p>
          <a:p>
            <a:pPr marL="285750" indent="-285750">
              <a:buFont typeface="Arial" pitchFamily="34" charset="0"/>
              <a:buChar char="•"/>
            </a:pPr>
            <a:endParaRPr lang="en-GB"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F99D9EF8-1734-4014-BEEA-449D916C2369}" type="slidenum">
              <a:rPr lang="en-GB" smtClean="0"/>
              <a:pPr>
                <a:defRPr/>
              </a:pPr>
              <a:t>28</a:t>
            </a:fld>
            <a:endParaRPr lang="en-GB"/>
          </a:p>
        </p:txBody>
      </p:sp>
    </p:spTree>
    <p:extLst>
      <p:ext uri="{BB962C8B-B14F-4D97-AF65-F5344CB8AC3E}">
        <p14:creationId xmlns:p14="http://schemas.microsoft.com/office/powerpoint/2010/main" val="3263089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sz="1400" dirty="0" smtClean="0">
                <a:latin typeface="Arial" pitchFamily="34" charset="0"/>
                <a:cs typeface="Arial" pitchFamily="34" charset="0"/>
              </a:rPr>
              <a:t>Recognise prison is a ‘setting’ where populations with high level of health needs are collected for variable periods of time;</a:t>
            </a:r>
          </a:p>
          <a:p>
            <a:pPr marL="171450" indent="-171450">
              <a:buFont typeface="Arial" pitchFamily="34" charset="0"/>
              <a:buChar char="•"/>
            </a:pPr>
            <a:r>
              <a:rPr lang="en-GB" sz="1400" dirty="0" smtClean="0">
                <a:latin typeface="Arial" pitchFamily="34" charset="0"/>
                <a:cs typeface="Arial" pitchFamily="34" charset="0"/>
              </a:rPr>
              <a:t>Interventions can be delivered in this setting to address immediate health needs and longer term conditions;</a:t>
            </a:r>
          </a:p>
          <a:p>
            <a:pPr marL="171450" indent="-171450">
              <a:buFont typeface="Arial" pitchFamily="34" charset="0"/>
              <a:buChar char="•"/>
            </a:pPr>
            <a:r>
              <a:rPr lang="en-GB" sz="1400" dirty="0" smtClean="0">
                <a:latin typeface="Arial" pitchFamily="34" charset="0"/>
                <a:cs typeface="Arial" pitchFamily="34" charset="0"/>
              </a:rPr>
              <a:t>But prison is only a ‘setting’ on a complex ‘care pathway’ through both health and justice systems;</a:t>
            </a:r>
          </a:p>
          <a:p>
            <a:pPr marL="171450" indent="-171450">
              <a:buFont typeface="Arial" pitchFamily="34" charset="0"/>
              <a:buChar char="•"/>
            </a:pPr>
            <a:r>
              <a:rPr lang="en-GB" sz="1400" dirty="0" smtClean="0">
                <a:latin typeface="Arial" pitchFamily="34" charset="0"/>
                <a:cs typeface="Arial" pitchFamily="34" charset="0"/>
              </a:rPr>
              <a:t>Effectiveness of prison-based interventions will be minimised if care pathways do not extend beyond the prison walls;</a:t>
            </a:r>
          </a:p>
          <a:p>
            <a:pPr marL="171450" indent="-171450">
              <a:buFont typeface="Arial" pitchFamily="34" charset="0"/>
              <a:buChar char="•"/>
            </a:pPr>
            <a:r>
              <a:rPr lang="en-GB" sz="1400" dirty="0" smtClean="0">
                <a:latin typeface="Arial" pitchFamily="34" charset="0"/>
                <a:cs typeface="Arial" pitchFamily="34" charset="0"/>
              </a:rPr>
              <a:t>Need to think about both ‘upstream’ and ‘downstream’ interventions in both health and criminal justice systems to realise health dividend for under-served populations and reduce offending/re-offending behaviours;</a:t>
            </a:r>
          </a:p>
          <a:p>
            <a:pPr marL="171450" indent="-171450">
              <a:buFont typeface="Arial" pitchFamily="34" charset="0"/>
              <a:buChar char="•"/>
            </a:pPr>
            <a:r>
              <a:rPr lang="en-GB" sz="1400" dirty="0" smtClean="0">
                <a:latin typeface="Arial" pitchFamily="34" charset="0"/>
                <a:cs typeface="Arial" pitchFamily="34" charset="0"/>
              </a:rPr>
              <a:t>Need international collaboration and cooperation to gather data and ‘upscale’ interventions to detect impacts, positive and negative.</a:t>
            </a:r>
          </a:p>
          <a:p>
            <a:pPr marL="171450" indent="-171450">
              <a:buFont typeface="Arial" pitchFamily="34" charset="0"/>
              <a:buChar char="•"/>
            </a:pPr>
            <a:r>
              <a:rPr lang="en-GB" sz="1400" dirty="0" smtClean="0">
                <a:latin typeface="Arial" pitchFamily="34" charset="0"/>
                <a:cs typeface="Arial" pitchFamily="34" charset="0"/>
              </a:rPr>
              <a:t>Recognise that there is the power to change - through positive engagement in prisons, ex-prisoners can become powerful peer-advocates for change among their social networks</a:t>
            </a:r>
          </a:p>
          <a:p>
            <a:endParaRPr lang="en-GB"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F99D9EF8-1734-4014-BEEA-449D916C2369}" type="slidenum">
              <a:rPr lang="en-GB" smtClean="0"/>
              <a:pPr>
                <a:defRPr/>
              </a:pPr>
              <a:t>30</a:t>
            </a:fld>
            <a:endParaRPr lang="en-GB"/>
          </a:p>
        </p:txBody>
      </p:sp>
    </p:spTree>
    <p:extLst>
      <p:ext uri="{BB962C8B-B14F-4D97-AF65-F5344CB8AC3E}">
        <p14:creationId xmlns:p14="http://schemas.microsoft.com/office/powerpoint/2010/main" val="1810945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99D9EF8-1734-4014-BEEA-449D916C2369}" type="slidenum">
              <a:rPr lang="en-GB" smtClean="0"/>
              <a:pPr>
                <a:defRPr/>
              </a:pPr>
              <a:t>31</a:t>
            </a:fld>
            <a:endParaRPr lang="en-GB"/>
          </a:p>
        </p:txBody>
      </p:sp>
    </p:spTree>
    <p:extLst>
      <p:ext uri="{BB962C8B-B14F-4D97-AF65-F5344CB8AC3E}">
        <p14:creationId xmlns:p14="http://schemas.microsoft.com/office/powerpoint/2010/main" val="2580903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latin typeface="Arial" pitchFamily="34" charset="0"/>
                <a:cs typeface="Arial" pitchFamily="34" charset="0"/>
              </a:rPr>
              <a:t>Who has responsibility</a:t>
            </a:r>
            <a:r>
              <a:rPr lang="en-GB" sz="1400" baseline="0" dirty="0" smtClean="0">
                <a:latin typeface="Arial" pitchFamily="34" charset="0"/>
                <a:cs typeface="Arial" pitchFamily="34" charset="0"/>
              </a:rPr>
              <a:t> for prison health in Europe?</a:t>
            </a:r>
          </a:p>
          <a:p>
            <a:endParaRPr lang="en-GB" sz="1400" baseline="0" dirty="0" smtClean="0">
              <a:latin typeface="Arial" pitchFamily="34" charset="0"/>
              <a:cs typeface="Arial" pitchFamily="34" charset="0"/>
            </a:endParaRPr>
          </a:p>
          <a:p>
            <a:r>
              <a:rPr lang="en-GB" sz="1400" baseline="0" dirty="0" smtClean="0">
                <a:latin typeface="Arial" pitchFamily="34" charset="0"/>
                <a:cs typeface="Arial" pitchFamily="34" charset="0"/>
              </a:rPr>
              <a:t>This is one of the key aims of the WHO programme – to move the responsibility to Health Ministries</a:t>
            </a:r>
          </a:p>
          <a:p>
            <a:endParaRPr lang="en-GB"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F99D9EF8-1734-4014-BEEA-449D916C2369}" type="slidenum">
              <a:rPr lang="en-GB" smtClean="0"/>
              <a:pPr>
                <a:defRPr/>
              </a:pPr>
              <a:t>3</a:t>
            </a:fld>
            <a:endParaRPr lang="en-GB" dirty="0"/>
          </a:p>
        </p:txBody>
      </p:sp>
    </p:spTree>
    <p:extLst>
      <p:ext uri="{BB962C8B-B14F-4D97-AF65-F5344CB8AC3E}">
        <p14:creationId xmlns:p14="http://schemas.microsoft.com/office/powerpoint/2010/main" val="627712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dirty="0" smtClean="0"/>
              <a:t>Depiction of who is responsible across Europe</a:t>
            </a:r>
          </a:p>
        </p:txBody>
      </p:sp>
      <p:sp>
        <p:nvSpPr>
          <p:cNvPr id="4915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4DD7D96E-E4F4-4A17-95D9-1C9AF2FAFE2D}" type="slidenum">
              <a:rPr lang="en-US">
                <a:solidFill>
                  <a:prstClr val="black"/>
                </a:solidFill>
              </a:rPr>
              <a:pPr eaLnBrk="1" hangingPunct="1"/>
              <a:t>4</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latin typeface="Arial" pitchFamily="34" charset="0"/>
                <a:cs typeface="Arial" pitchFamily="34" charset="0"/>
              </a:rPr>
              <a:t>Large number of people are imprisoned across Europe – more in the USA</a:t>
            </a:r>
          </a:p>
          <a:p>
            <a:endParaRPr lang="en-GB" sz="1400" dirty="0" smtClean="0">
              <a:latin typeface="Arial" pitchFamily="34" charset="0"/>
              <a:cs typeface="Arial" pitchFamily="34" charset="0"/>
            </a:endParaRPr>
          </a:p>
          <a:p>
            <a:r>
              <a:rPr lang="en-GB" sz="1400" dirty="0" smtClean="0">
                <a:latin typeface="Arial" pitchFamily="34" charset="0"/>
                <a:cs typeface="Arial" pitchFamily="34" charset="0"/>
              </a:rPr>
              <a:t>Prison populations are growing year on year.</a:t>
            </a:r>
          </a:p>
          <a:p>
            <a:endParaRPr lang="en-GB" sz="1400" dirty="0" smtClean="0">
              <a:latin typeface="Arial" pitchFamily="34" charset="0"/>
              <a:cs typeface="Arial" pitchFamily="34" charset="0"/>
            </a:endParaRPr>
          </a:p>
          <a:p>
            <a:r>
              <a:rPr lang="en-GB" sz="1400" dirty="0" smtClean="0">
                <a:latin typeface="Arial" pitchFamily="34" charset="0"/>
                <a:cs typeface="Arial" pitchFamily="34" charset="0"/>
              </a:rPr>
              <a:t>The point of prisons being islands, isolated from public is important</a:t>
            </a:r>
          </a:p>
          <a:p>
            <a:endParaRPr lang="en-GB" sz="1400" dirty="0" smtClean="0">
              <a:latin typeface="Arial" pitchFamily="34" charset="0"/>
              <a:cs typeface="Arial" pitchFamily="34" charset="0"/>
            </a:endParaRPr>
          </a:p>
          <a:p>
            <a:r>
              <a:rPr lang="en-GB" sz="1400" dirty="0" smtClean="0">
                <a:latin typeface="Arial" pitchFamily="34" charset="0"/>
                <a:cs typeface="Arial" pitchFamily="34" charset="0"/>
              </a:rPr>
              <a:t>The are also harbours for communicable and non- communicable disease</a:t>
            </a:r>
            <a:endParaRPr lang="en-GB"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F99D9EF8-1734-4014-BEEA-449D916C2369}" type="slidenum">
              <a:rPr lang="en-GB" smtClean="0"/>
              <a:pPr>
                <a:defRPr/>
              </a:pPr>
              <a:t>5</a:t>
            </a:fld>
            <a:endParaRPr lang="en-GB" dirty="0"/>
          </a:p>
        </p:txBody>
      </p:sp>
    </p:spTree>
    <p:extLst>
      <p:ext uri="{BB962C8B-B14F-4D97-AF65-F5344CB8AC3E}">
        <p14:creationId xmlns:p14="http://schemas.microsoft.com/office/powerpoint/2010/main" val="1267042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latin typeface="Arial" pitchFamily="34" charset="0"/>
                <a:cs typeface="Arial" pitchFamily="34" charset="0"/>
              </a:rPr>
              <a:t>This illustrates the prison population of selected countries in Europe.</a:t>
            </a:r>
          </a:p>
          <a:p>
            <a:endParaRPr lang="en-GB"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F99D9EF8-1734-4014-BEEA-449D916C2369}" type="slidenum">
              <a:rPr lang="en-GB" smtClean="0"/>
              <a:pPr>
                <a:defRPr/>
              </a:pPr>
              <a:t>6</a:t>
            </a:fld>
            <a:endParaRPr lang="en-GB" dirty="0"/>
          </a:p>
        </p:txBody>
      </p:sp>
    </p:spTree>
    <p:extLst>
      <p:ext uri="{BB962C8B-B14F-4D97-AF65-F5344CB8AC3E}">
        <p14:creationId xmlns:p14="http://schemas.microsoft.com/office/powerpoint/2010/main" val="2573579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latin typeface="Arial" pitchFamily="34" charset="0"/>
                <a:cs typeface="Arial" pitchFamily="34" charset="0"/>
              </a:rPr>
              <a:t>This slide shows the prison population in the WHO European Region. We see the number of prisoners per 100,000 population. Andorra and Iceland have the lowest rates and the Russian Federation has by far the highest prison population, over 600 per 100,000 population. In comparison though, in the United States of America the prison population per 100,000 population is even higher: currently 755.</a:t>
            </a:r>
          </a:p>
          <a:p>
            <a:endParaRPr lang="en-GB" sz="1400" dirty="0" smtClean="0">
              <a:latin typeface="Arial" pitchFamily="34" charset="0"/>
              <a:cs typeface="Arial" pitchFamily="34" charset="0"/>
            </a:endParaRPr>
          </a:p>
          <a:p>
            <a:r>
              <a:rPr lang="en-GB" sz="1400" dirty="0" smtClean="0">
                <a:latin typeface="Arial" pitchFamily="34" charset="0"/>
                <a:cs typeface="Arial" pitchFamily="34" charset="0"/>
              </a:rPr>
              <a:t>The rate reflects sentencing policy and a host of other factors.</a:t>
            </a:r>
          </a:p>
          <a:p>
            <a:endParaRPr lang="en-GB" sz="1400" dirty="0" smtClean="0">
              <a:latin typeface="Arial" pitchFamily="34" charset="0"/>
              <a:cs typeface="Arial" pitchFamily="34" charset="0"/>
            </a:endParaRPr>
          </a:p>
          <a:p>
            <a:r>
              <a:rPr lang="en-GB" sz="1400" dirty="0" smtClean="0">
                <a:latin typeface="Arial" pitchFamily="34" charset="0"/>
                <a:cs typeface="Arial" pitchFamily="34" charset="0"/>
              </a:rPr>
              <a:t>In UK</a:t>
            </a:r>
            <a:r>
              <a:rPr lang="en-GB" sz="1400" baseline="0" dirty="0" smtClean="0">
                <a:latin typeface="Arial" pitchFamily="34" charset="0"/>
                <a:cs typeface="Arial" pitchFamily="34" charset="0"/>
              </a:rPr>
              <a:t> pop is 85,083 at end of Jan 2015</a:t>
            </a:r>
          </a:p>
          <a:p>
            <a:endParaRPr lang="en-GB" sz="1400" baseline="0" dirty="0" smtClean="0">
              <a:latin typeface="Arial" pitchFamily="34" charset="0"/>
              <a:cs typeface="Arial" pitchFamily="34" charset="0"/>
            </a:endParaRPr>
          </a:p>
          <a:p>
            <a:r>
              <a:rPr lang="en-GB" sz="1400" baseline="0" dirty="0" smtClean="0">
                <a:latin typeface="Arial" pitchFamily="34" charset="0"/>
                <a:cs typeface="Arial" pitchFamily="34" charset="0"/>
              </a:rPr>
              <a:t>Rate increase:</a:t>
            </a:r>
          </a:p>
          <a:p>
            <a:r>
              <a:rPr lang="en-GB" sz="1400" baseline="0" dirty="0" smtClean="0">
                <a:latin typeface="Arial" pitchFamily="34" charset="0"/>
                <a:cs typeface="Arial" pitchFamily="34" charset="0"/>
              </a:rPr>
              <a:t>2000 – 124</a:t>
            </a:r>
          </a:p>
          <a:p>
            <a:r>
              <a:rPr lang="en-GB" sz="1400" baseline="0" dirty="0" smtClean="0">
                <a:latin typeface="Arial" pitchFamily="34" charset="0"/>
                <a:cs typeface="Arial" pitchFamily="34" charset="0"/>
              </a:rPr>
              <a:t>2006 – 145</a:t>
            </a:r>
          </a:p>
          <a:p>
            <a:r>
              <a:rPr lang="en-GB" sz="1400" baseline="0" dirty="0" smtClean="0">
                <a:latin typeface="Arial" pitchFamily="34" charset="0"/>
                <a:cs typeface="Arial" pitchFamily="34" charset="0"/>
              </a:rPr>
              <a:t>2012 – 153</a:t>
            </a:r>
          </a:p>
          <a:p>
            <a:r>
              <a:rPr lang="en-GB" sz="1400" baseline="0" dirty="0" smtClean="0">
                <a:latin typeface="Arial" pitchFamily="34" charset="0"/>
                <a:cs typeface="Arial" pitchFamily="34" charset="0"/>
              </a:rPr>
              <a:t>2015 – 148</a:t>
            </a:r>
          </a:p>
          <a:p>
            <a:endParaRPr lang="en-GB" dirty="0"/>
          </a:p>
        </p:txBody>
      </p:sp>
      <p:sp>
        <p:nvSpPr>
          <p:cNvPr id="4" name="Slide Number Placeholder 3"/>
          <p:cNvSpPr>
            <a:spLocks noGrp="1"/>
          </p:cNvSpPr>
          <p:nvPr>
            <p:ph type="sldNum" sz="quarter" idx="10"/>
          </p:nvPr>
        </p:nvSpPr>
        <p:spPr/>
        <p:txBody>
          <a:bodyPr/>
          <a:lstStyle/>
          <a:p>
            <a:pPr>
              <a:defRPr/>
            </a:pPr>
            <a:fld id="{F99D9EF8-1734-4014-BEEA-449D916C2369}" type="slidenum">
              <a:rPr lang="en-GB" smtClean="0"/>
              <a:pPr>
                <a:defRPr/>
              </a:pPr>
              <a:t>7</a:t>
            </a:fld>
            <a:endParaRPr lang="en-GB" dirty="0"/>
          </a:p>
        </p:txBody>
      </p:sp>
    </p:spTree>
    <p:extLst>
      <p:ext uri="{BB962C8B-B14F-4D97-AF65-F5344CB8AC3E}">
        <p14:creationId xmlns:p14="http://schemas.microsoft.com/office/powerpoint/2010/main" val="2573579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sz="1400" dirty="0" smtClean="0">
                <a:latin typeface="Arial" pitchFamily="34" charset="0"/>
                <a:cs typeface="Arial" pitchFamily="34" charset="0"/>
              </a:rPr>
              <a:t>The UK Collaborating Centre, working as part of a multi-disciplinary specialist team within PHE, which oversees, coordinates and delivers professional input, technical support and advice to the WHO Regional Office in Copenhagen and European partners on a range of health and social care issues associated with Health and Justice, including the health &amp; wellbeing of people in prisons &amp; other prescribed places of detention (PPDs) as well as those in contact with the criminal justice system (CJS) in the community.</a:t>
            </a:r>
          </a:p>
          <a:p>
            <a:pPr marL="171450" indent="-171450">
              <a:buFont typeface="Arial" pitchFamily="34" charset="0"/>
              <a:buChar char="•"/>
            </a:pPr>
            <a:endParaRPr lang="en-GB"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F99D9EF8-1734-4014-BEEA-449D916C2369}" type="slidenum">
              <a:rPr lang="en-GB" smtClean="0"/>
              <a:pPr>
                <a:defRPr/>
              </a:pPr>
              <a:t>8</a:t>
            </a:fld>
            <a:endParaRPr lang="en-GB" dirty="0"/>
          </a:p>
        </p:txBody>
      </p:sp>
    </p:spTree>
    <p:extLst>
      <p:ext uri="{BB962C8B-B14F-4D97-AF65-F5344CB8AC3E}">
        <p14:creationId xmlns:p14="http://schemas.microsoft.com/office/powerpoint/2010/main" val="3413014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GB" sz="1400" dirty="0" smtClean="0">
                <a:latin typeface="Arial" pitchFamily="34" charset="0"/>
                <a:cs typeface="Arial" pitchFamily="34" charset="0"/>
              </a:rPr>
              <a:t>We advocate a </a:t>
            </a:r>
            <a:r>
              <a:rPr lang="en-GB" sz="1400" b="1" dirty="0" smtClean="0">
                <a:latin typeface="Arial" pitchFamily="34" charset="0"/>
                <a:cs typeface="Arial" pitchFamily="34" charset="0"/>
              </a:rPr>
              <a:t>whole-of-government approach </a:t>
            </a:r>
            <a:r>
              <a:rPr lang="en-GB" sz="1400" dirty="0" smtClean="0">
                <a:latin typeface="Arial" pitchFamily="34" charset="0"/>
                <a:cs typeface="Arial" pitchFamily="34" charset="0"/>
              </a:rPr>
              <a:t>to prison health in the longer term since it will have beneficial effects such as:</a:t>
            </a:r>
          </a:p>
          <a:p>
            <a:pPr marL="171450" indent="-171450">
              <a:buFont typeface="Arial" pitchFamily="34" charset="0"/>
              <a:buChar char="•"/>
            </a:pPr>
            <a:r>
              <a:rPr lang="en-GB" sz="1400" dirty="0" smtClean="0">
                <a:latin typeface="Arial" pitchFamily="34" charset="0"/>
                <a:cs typeface="Arial" pitchFamily="34" charset="0"/>
              </a:rPr>
              <a:t>lower health risks and improved health protection in prisons;</a:t>
            </a:r>
          </a:p>
          <a:p>
            <a:pPr marL="171450" indent="-171450">
              <a:buFont typeface="Arial" pitchFamily="34" charset="0"/>
              <a:buChar char="•"/>
            </a:pPr>
            <a:r>
              <a:rPr lang="en-GB" sz="1400" dirty="0" smtClean="0">
                <a:latin typeface="Arial" pitchFamily="34" charset="0"/>
                <a:cs typeface="Arial" pitchFamily="34" charset="0"/>
              </a:rPr>
              <a:t>improved health of prisoners;</a:t>
            </a:r>
          </a:p>
          <a:p>
            <a:pPr marL="171450" indent="-171450">
              <a:buFont typeface="Arial" pitchFamily="34" charset="0"/>
              <a:buChar char="•"/>
            </a:pPr>
            <a:r>
              <a:rPr lang="en-GB" sz="1400" dirty="0" smtClean="0">
                <a:latin typeface="Arial" pitchFamily="34" charset="0"/>
                <a:cs typeface="Arial" pitchFamily="34" charset="0"/>
              </a:rPr>
              <a:t>improved performance of national health systems;</a:t>
            </a:r>
          </a:p>
          <a:p>
            <a:pPr marL="171450" indent="-171450">
              <a:buFont typeface="Arial" pitchFamily="34" charset="0"/>
              <a:buChar char="•"/>
            </a:pPr>
            <a:r>
              <a:rPr lang="en-GB" sz="1400" dirty="0" smtClean="0">
                <a:latin typeface="Arial" pitchFamily="34" charset="0"/>
                <a:cs typeface="Arial" pitchFamily="34" charset="0"/>
              </a:rPr>
              <a:t>improved health of deprived communities;</a:t>
            </a:r>
          </a:p>
          <a:p>
            <a:pPr marL="171450" indent="-171450">
              <a:buFont typeface="Arial" pitchFamily="34" charset="0"/>
              <a:buChar char="•"/>
            </a:pPr>
            <a:r>
              <a:rPr lang="en-GB" sz="1400" dirty="0" smtClean="0">
                <a:latin typeface="Arial" pitchFamily="34" charset="0"/>
                <a:cs typeface="Arial" pitchFamily="34" charset="0"/>
              </a:rPr>
              <a:t>improved public health of the whole community;</a:t>
            </a:r>
          </a:p>
          <a:p>
            <a:pPr marL="171450" indent="-171450">
              <a:buFont typeface="Arial" pitchFamily="34" charset="0"/>
              <a:buChar char="•"/>
            </a:pPr>
            <a:r>
              <a:rPr lang="en-GB" sz="1400" dirty="0" smtClean="0">
                <a:latin typeface="Arial" pitchFamily="34" charset="0"/>
                <a:cs typeface="Arial" pitchFamily="34" charset="0"/>
              </a:rPr>
              <a:t>improved integration of prisoners into society on release;</a:t>
            </a:r>
          </a:p>
          <a:p>
            <a:pPr marL="171450" indent="-171450">
              <a:buFont typeface="Arial" pitchFamily="34" charset="0"/>
              <a:buChar char="•"/>
            </a:pPr>
            <a:r>
              <a:rPr lang="en-GB" sz="1400" dirty="0" smtClean="0">
                <a:latin typeface="Arial" pitchFamily="34" charset="0"/>
                <a:cs typeface="Arial" pitchFamily="34" charset="0"/>
              </a:rPr>
              <a:t>lower rates of reoffending and re-incarceration and reduction of the size of the prison population;</a:t>
            </a:r>
          </a:p>
          <a:p>
            <a:pPr marL="171450" indent="-171450">
              <a:buFont typeface="Arial" pitchFamily="34" charset="0"/>
              <a:buChar char="•"/>
            </a:pPr>
            <a:r>
              <a:rPr lang="en-GB" sz="1400" dirty="0" smtClean="0">
                <a:latin typeface="Arial" pitchFamily="34" charset="0"/>
                <a:cs typeface="Arial" pitchFamily="34" charset="0"/>
              </a:rPr>
              <a:t>increased governmental credibility based on increased efforts to protect human rights and reduce health inequalities.</a:t>
            </a:r>
          </a:p>
          <a:p>
            <a:endParaRPr lang="en-GB" dirty="0" smtClean="0">
              <a:latin typeface="Arial" pitchFamily="34" charset="0"/>
              <a:cs typeface="Arial" pitchFamily="34" charset="0"/>
            </a:endParaRPr>
          </a:p>
          <a:p>
            <a:r>
              <a:rPr lang="en-GB" sz="1400" dirty="0" smtClean="0">
                <a:latin typeface="Arial" pitchFamily="34" charset="0"/>
                <a:cs typeface="Arial" pitchFamily="34" charset="0"/>
              </a:rPr>
              <a:t>Need to </a:t>
            </a:r>
            <a:r>
              <a:rPr lang="en-GB" sz="1400" dirty="0">
                <a:latin typeface="Arial" pitchFamily="34" charset="0"/>
                <a:cs typeface="Arial" pitchFamily="34" charset="0"/>
              </a:rPr>
              <a:t>offer this </a:t>
            </a:r>
            <a:r>
              <a:rPr lang="en-GB" sz="1400" dirty="0" smtClean="0">
                <a:latin typeface="Arial" pitchFamily="34" charset="0"/>
                <a:cs typeface="Arial" pitchFamily="34" charset="0"/>
              </a:rPr>
              <a:t> population </a:t>
            </a:r>
            <a:r>
              <a:rPr lang="en-GB" sz="1400" dirty="0">
                <a:latin typeface="Arial" pitchFamily="34" charset="0"/>
                <a:cs typeface="Arial" pitchFamily="34" charset="0"/>
              </a:rPr>
              <a:t>with great </a:t>
            </a:r>
            <a:r>
              <a:rPr lang="en-GB" sz="1400" dirty="0" smtClean="0">
                <a:latin typeface="Arial" pitchFamily="34" charset="0"/>
                <a:cs typeface="Arial" pitchFamily="34" charset="0"/>
              </a:rPr>
              <a:t>health needs access </a:t>
            </a:r>
            <a:r>
              <a:rPr lang="en-GB" sz="1400" dirty="0">
                <a:latin typeface="Arial" pitchFamily="34" charset="0"/>
                <a:cs typeface="Arial" pitchFamily="34" charset="0"/>
              </a:rPr>
              <a:t>to health care in their own right, while also tackling </a:t>
            </a:r>
            <a:r>
              <a:rPr lang="en-GB" sz="1400" dirty="0" smtClean="0">
                <a:latin typeface="Arial" pitchFamily="34" charset="0"/>
                <a:cs typeface="Arial" pitchFamily="34" charset="0"/>
              </a:rPr>
              <a:t>the wider </a:t>
            </a:r>
            <a:r>
              <a:rPr lang="en-GB" sz="1400" dirty="0">
                <a:latin typeface="Arial" pitchFamily="34" charset="0"/>
                <a:cs typeface="Arial" pitchFamily="34" charset="0"/>
              </a:rPr>
              <a:t>public health needs in </a:t>
            </a:r>
            <a:r>
              <a:rPr lang="en-GB" sz="1400" dirty="0" smtClean="0">
                <a:latin typeface="Arial" pitchFamily="34" charset="0"/>
                <a:cs typeface="Arial" pitchFamily="34" charset="0"/>
              </a:rPr>
              <a:t>general. For example</a:t>
            </a:r>
            <a:r>
              <a:rPr lang="en-GB" sz="1400" dirty="0">
                <a:latin typeface="Arial" pitchFamily="34" charset="0"/>
                <a:cs typeface="Arial" pitchFamily="34" charset="0"/>
              </a:rPr>
              <a:t>, this is the case when prisoners are not included in public </a:t>
            </a:r>
            <a:r>
              <a:rPr lang="en-GB" sz="1400" dirty="0" smtClean="0">
                <a:latin typeface="Arial" pitchFamily="34" charset="0"/>
                <a:cs typeface="Arial" pitchFamily="34" charset="0"/>
              </a:rPr>
              <a:t>health programmes </a:t>
            </a:r>
            <a:r>
              <a:rPr lang="en-GB" sz="1400" dirty="0">
                <a:latin typeface="Arial" pitchFamily="34" charset="0"/>
                <a:cs typeface="Arial" pitchFamily="34" charset="0"/>
              </a:rPr>
              <a:t>such as active case-finding, screening and </a:t>
            </a:r>
            <a:r>
              <a:rPr lang="en-GB" sz="1400" dirty="0" smtClean="0">
                <a:latin typeface="Arial" pitchFamily="34" charset="0"/>
                <a:cs typeface="Arial" pitchFamily="34" charset="0"/>
              </a:rPr>
              <a:t>immunization.</a:t>
            </a:r>
            <a:endParaRPr lang="en-GB" sz="1400" dirty="0">
              <a:latin typeface="Arial" pitchFamily="34" charset="0"/>
              <a:cs typeface="Arial"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F99D9EF8-1734-4014-BEEA-449D916C2369}" type="slidenum">
              <a:rPr lang="en-GB" smtClean="0"/>
              <a:pPr>
                <a:defRPr/>
              </a:pPr>
              <a:t>9</a:t>
            </a:fld>
            <a:endParaRPr lang="en-GB"/>
          </a:p>
        </p:txBody>
      </p:sp>
    </p:spTree>
    <p:extLst>
      <p:ext uri="{BB962C8B-B14F-4D97-AF65-F5344CB8AC3E}">
        <p14:creationId xmlns:p14="http://schemas.microsoft.com/office/powerpoint/2010/main" val="25757823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8000" y="2132856"/>
            <a:ext cx="7633648" cy="2084543"/>
          </a:xfrm>
          <a:ln>
            <a:noFill/>
          </a:ln>
        </p:spPr>
        <p:txBody>
          <a:bodyPr anchor="t">
            <a:noAutofit/>
          </a:bodyPr>
          <a:lstStyle>
            <a:lvl1pPr algn="l">
              <a:defRPr sz="45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5445224"/>
            <a:ext cx="7633648" cy="914400"/>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pic>
        <p:nvPicPr>
          <p:cNvPr id="5" name="Billede 7" descr="WHO-EURO-EN-W.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1520" y="468587"/>
            <a:ext cx="1755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02669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C3CB249-AED9-4F6C-A267-B0B635844395}" type="datetimeFigureOut">
              <a:rPr lang="en-GB" smtClean="0"/>
              <a:t>06/07/2015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65001A-4E6E-4DE0-BB8B-A7FD1B9AA212}" type="slidenum">
              <a:rPr lang="en-GB" smtClean="0"/>
              <a:t>‹#›</a:t>
            </a:fld>
            <a:endParaRPr lang="en-GB"/>
          </a:p>
        </p:txBody>
      </p:sp>
    </p:spTree>
    <p:extLst>
      <p:ext uri="{BB962C8B-B14F-4D97-AF65-F5344CB8AC3E}">
        <p14:creationId xmlns:p14="http://schemas.microsoft.com/office/powerpoint/2010/main" val="356476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3CB249-AED9-4F6C-A267-B0B635844395}" type="datetimeFigureOut">
              <a:rPr lang="en-GB" smtClean="0"/>
              <a:t>06/07/2015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65001A-4E6E-4DE0-BB8B-A7FD1B9AA212}" type="slidenum">
              <a:rPr lang="en-GB" smtClean="0"/>
              <a:t>‹#›</a:t>
            </a:fld>
            <a:endParaRPr lang="en-GB"/>
          </a:p>
        </p:txBody>
      </p:sp>
    </p:spTree>
    <p:extLst>
      <p:ext uri="{BB962C8B-B14F-4D97-AF65-F5344CB8AC3E}">
        <p14:creationId xmlns:p14="http://schemas.microsoft.com/office/powerpoint/2010/main" val="1767223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3CB249-AED9-4F6C-A267-B0B635844395}" type="datetimeFigureOut">
              <a:rPr lang="en-GB" smtClean="0"/>
              <a:t>06/07/2015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65001A-4E6E-4DE0-BB8B-A7FD1B9AA212}" type="slidenum">
              <a:rPr lang="en-GB" smtClean="0"/>
              <a:t>‹#›</a:t>
            </a:fld>
            <a:endParaRPr lang="en-GB"/>
          </a:p>
        </p:txBody>
      </p:sp>
    </p:spTree>
    <p:extLst>
      <p:ext uri="{BB962C8B-B14F-4D97-AF65-F5344CB8AC3E}">
        <p14:creationId xmlns:p14="http://schemas.microsoft.com/office/powerpoint/2010/main" val="1452424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C3CB249-AED9-4F6C-A267-B0B635844395}" type="datetimeFigureOut">
              <a:rPr lang="en-GB" smtClean="0"/>
              <a:t>06/07/2015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65001A-4E6E-4DE0-BB8B-A7FD1B9AA212}" type="slidenum">
              <a:rPr lang="en-GB" smtClean="0"/>
              <a:t>‹#›</a:t>
            </a:fld>
            <a:endParaRPr lang="en-GB"/>
          </a:p>
        </p:txBody>
      </p:sp>
    </p:spTree>
    <p:extLst>
      <p:ext uri="{BB962C8B-B14F-4D97-AF65-F5344CB8AC3E}">
        <p14:creationId xmlns:p14="http://schemas.microsoft.com/office/powerpoint/2010/main" val="1047364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C3CB249-AED9-4F6C-A267-B0B635844395}" type="datetimeFigureOut">
              <a:rPr lang="en-GB" smtClean="0"/>
              <a:t>06/07/2015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D65001A-4E6E-4DE0-BB8B-A7FD1B9AA212}" type="slidenum">
              <a:rPr lang="en-GB" smtClean="0"/>
              <a:t>‹#›</a:t>
            </a:fld>
            <a:endParaRPr lang="en-GB"/>
          </a:p>
        </p:txBody>
      </p:sp>
    </p:spTree>
    <p:extLst>
      <p:ext uri="{BB962C8B-B14F-4D97-AF65-F5344CB8AC3E}">
        <p14:creationId xmlns:p14="http://schemas.microsoft.com/office/powerpoint/2010/main" val="444474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C3CB249-AED9-4F6C-A267-B0B635844395}" type="datetimeFigureOut">
              <a:rPr lang="en-GB" smtClean="0"/>
              <a:t>06/07/2015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65001A-4E6E-4DE0-BB8B-A7FD1B9AA212}" type="slidenum">
              <a:rPr lang="en-GB" smtClean="0"/>
              <a:t>‹#›</a:t>
            </a:fld>
            <a:endParaRPr lang="en-GB"/>
          </a:p>
        </p:txBody>
      </p:sp>
    </p:spTree>
    <p:extLst>
      <p:ext uri="{BB962C8B-B14F-4D97-AF65-F5344CB8AC3E}">
        <p14:creationId xmlns:p14="http://schemas.microsoft.com/office/powerpoint/2010/main" val="2743542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3CB249-AED9-4F6C-A267-B0B635844395}" type="datetimeFigureOut">
              <a:rPr lang="en-GB" smtClean="0"/>
              <a:t>06/07/2015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D65001A-4E6E-4DE0-BB8B-A7FD1B9AA212}" type="slidenum">
              <a:rPr lang="en-GB" smtClean="0"/>
              <a:t>‹#›</a:t>
            </a:fld>
            <a:endParaRPr lang="en-GB"/>
          </a:p>
        </p:txBody>
      </p:sp>
    </p:spTree>
    <p:extLst>
      <p:ext uri="{BB962C8B-B14F-4D97-AF65-F5344CB8AC3E}">
        <p14:creationId xmlns:p14="http://schemas.microsoft.com/office/powerpoint/2010/main" val="2415562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3CB249-AED9-4F6C-A267-B0B635844395}" type="datetimeFigureOut">
              <a:rPr lang="en-GB" smtClean="0"/>
              <a:t>06/07/2015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65001A-4E6E-4DE0-BB8B-A7FD1B9AA212}" type="slidenum">
              <a:rPr lang="en-GB" smtClean="0"/>
              <a:t>‹#›</a:t>
            </a:fld>
            <a:endParaRPr lang="en-GB"/>
          </a:p>
        </p:txBody>
      </p:sp>
    </p:spTree>
    <p:extLst>
      <p:ext uri="{BB962C8B-B14F-4D97-AF65-F5344CB8AC3E}">
        <p14:creationId xmlns:p14="http://schemas.microsoft.com/office/powerpoint/2010/main" val="3300055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3CB249-AED9-4F6C-A267-B0B635844395}" type="datetimeFigureOut">
              <a:rPr lang="en-GB" smtClean="0"/>
              <a:t>06/07/2015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65001A-4E6E-4DE0-BB8B-A7FD1B9AA212}" type="slidenum">
              <a:rPr lang="en-GB" smtClean="0"/>
              <a:t>‹#›</a:t>
            </a:fld>
            <a:endParaRPr lang="en-GB"/>
          </a:p>
        </p:txBody>
      </p:sp>
    </p:spTree>
    <p:extLst>
      <p:ext uri="{BB962C8B-B14F-4D97-AF65-F5344CB8AC3E}">
        <p14:creationId xmlns:p14="http://schemas.microsoft.com/office/powerpoint/2010/main" val="4218404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3CB249-AED9-4F6C-A267-B0B635844395}" type="datetimeFigureOut">
              <a:rPr lang="en-GB" smtClean="0"/>
              <a:t>06/07/2015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65001A-4E6E-4DE0-BB8B-A7FD1B9AA212}" type="slidenum">
              <a:rPr lang="en-GB" smtClean="0"/>
              <a:t>‹#›</a:t>
            </a:fld>
            <a:endParaRPr lang="en-GB"/>
          </a:p>
        </p:txBody>
      </p:sp>
    </p:spTree>
    <p:extLst>
      <p:ext uri="{BB962C8B-B14F-4D97-AF65-F5344CB8AC3E}">
        <p14:creationId xmlns:p14="http://schemas.microsoft.com/office/powerpoint/2010/main" val="1900846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648072"/>
          </a:xfrm>
        </p:spPr>
        <p:txBody>
          <a:bodyPr anchor="t" anchorCtr="0"/>
          <a:lstStyle>
            <a:lvl1pPr>
              <a:defRPr sz="4000" baseline="0">
                <a:solidFill>
                  <a:srgbClr val="00AE9E"/>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58000" y="2088000"/>
            <a:ext cx="8028000" cy="4064455"/>
          </a:xfrm>
        </p:spPr>
        <p:txBody>
          <a:bodyPr/>
          <a:lstStyle>
            <a:lvl1pPr>
              <a:spcBef>
                <a:spcPts val="1200"/>
              </a:spcBef>
              <a:defRPr sz="1800" b="0">
                <a:solidFill>
                  <a:schemeClr val="tx1"/>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ktangel 6"/>
          <p:cNvSpPr>
            <a:spLocks noChangeArrowheads="1"/>
          </p:cNvSpPr>
          <p:nvPr userDrawn="1"/>
        </p:nvSpPr>
        <p:spPr bwMode="auto">
          <a:xfrm>
            <a:off x="0" y="6165304"/>
            <a:ext cx="9144000" cy="692696"/>
          </a:xfrm>
          <a:prstGeom prst="rect">
            <a:avLst/>
          </a:prstGeom>
          <a:solidFill>
            <a:srgbClr val="006A9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a:r>
              <a:rPr lang="da-DK">
                <a:solidFill>
                  <a:srgbClr val="FFFFFF"/>
                </a:solidFill>
                <a:ea typeface="MS PGothic" pitchFamily="34" charset="-128"/>
              </a:rPr>
              <a:t> </a:t>
            </a:r>
          </a:p>
        </p:txBody>
      </p:sp>
      <p:sp>
        <p:nvSpPr>
          <p:cNvPr id="4" name="TextBox 3"/>
          <p:cNvSpPr txBox="1"/>
          <p:nvPr userDrawn="1"/>
        </p:nvSpPr>
        <p:spPr>
          <a:xfrm>
            <a:off x="3347864" y="6280819"/>
            <a:ext cx="5190845" cy="461665"/>
          </a:xfrm>
          <a:prstGeom prst="rect">
            <a:avLst/>
          </a:prstGeom>
          <a:noFill/>
        </p:spPr>
        <p:txBody>
          <a:bodyPr wrap="none" rtlCol="0">
            <a:spAutoFit/>
          </a:bodyPr>
          <a:lstStyle/>
          <a:p>
            <a:r>
              <a:rPr lang="en-GB" sz="2400" dirty="0" smtClean="0">
                <a:solidFill>
                  <a:schemeClr val="bg1"/>
                </a:solidFill>
              </a:rPr>
              <a:t>The Health in Prisons Programme (HIPP)</a:t>
            </a:r>
            <a:endParaRPr lang="en-GB" sz="2400" dirty="0">
              <a:solidFill>
                <a:schemeClr val="bg1"/>
              </a:solidFill>
            </a:endParaRPr>
          </a:p>
        </p:txBody>
      </p:sp>
      <p:pic>
        <p:nvPicPr>
          <p:cNvPr id="10" name="Billede 7" descr="WHO-EURO-EN-W.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500" y="6155565"/>
            <a:ext cx="1719333" cy="724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932503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3CB249-AED9-4F6C-A267-B0B635844395}" type="datetimeFigureOut">
              <a:rPr lang="en-GB" smtClean="0"/>
              <a:t>06/07/2015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65001A-4E6E-4DE0-BB8B-A7FD1B9AA212}" type="slidenum">
              <a:rPr lang="en-GB" smtClean="0"/>
              <a:t>‹#›</a:t>
            </a:fld>
            <a:endParaRPr lang="en-GB"/>
          </a:p>
        </p:txBody>
      </p:sp>
    </p:spTree>
    <p:extLst>
      <p:ext uri="{BB962C8B-B14F-4D97-AF65-F5344CB8AC3E}">
        <p14:creationId xmlns:p14="http://schemas.microsoft.com/office/powerpoint/2010/main" val="13734534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518B4ACD-8E52-4C79-8731-52E5F653C97A}" type="datetimeFigureOut">
              <a:rPr lang="it-IT"/>
              <a:pPr>
                <a:defRPr/>
              </a:pPr>
              <a:t>06/07/2015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75AAFEF8-235C-40CC-8008-85639C6F3222}" type="slidenum">
              <a:rPr lang="it-IT"/>
              <a:pPr>
                <a:defRPr/>
              </a:pPr>
              <a:t>‹#›</a:t>
            </a:fld>
            <a:endParaRPr lang="it-IT"/>
          </a:p>
        </p:txBody>
      </p:sp>
    </p:spTree>
    <p:extLst>
      <p:ext uri="{BB962C8B-B14F-4D97-AF65-F5344CB8AC3E}">
        <p14:creationId xmlns:p14="http://schemas.microsoft.com/office/powerpoint/2010/main" val="8578256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4F0ED41F-B426-459A-9CB6-B8843830377F}" type="datetimeFigureOut">
              <a:rPr lang="it-IT"/>
              <a:pPr>
                <a:defRPr/>
              </a:pPr>
              <a:t>06/07/2015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E260A65E-8AC4-4DE7-BBF1-5FA9ED322A4D}" type="slidenum">
              <a:rPr lang="it-IT"/>
              <a:pPr>
                <a:defRPr/>
              </a:pPr>
              <a:t>‹#›</a:t>
            </a:fld>
            <a:endParaRPr lang="it-IT"/>
          </a:p>
        </p:txBody>
      </p:sp>
    </p:spTree>
    <p:extLst>
      <p:ext uri="{BB962C8B-B14F-4D97-AF65-F5344CB8AC3E}">
        <p14:creationId xmlns:p14="http://schemas.microsoft.com/office/powerpoint/2010/main" val="20369000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4222585D-E36E-41D4-881D-76BDD3E8DCC6}" type="datetimeFigureOut">
              <a:rPr lang="it-IT"/>
              <a:pPr>
                <a:defRPr/>
              </a:pPr>
              <a:t>06/07/2015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DF187C21-0069-48D2-A67E-108643A5CF05}" type="slidenum">
              <a:rPr lang="it-IT"/>
              <a:pPr>
                <a:defRPr/>
              </a:pPr>
              <a:t>‹#›</a:t>
            </a:fld>
            <a:endParaRPr lang="it-IT"/>
          </a:p>
        </p:txBody>
      </p:sp>
    </p:spTree>
    <p:extLst>
      <p:ext uri="{BB962C8B-B14F-4D97-AF65-F5344CB8AC3E}">
        <p14:creationId xmlns:p14="http://schemas.microsoft.com/office/powerpoint/2010/main" val="1130591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D46A0249-6582-4B28-948C-732575B006E6}" type="datetimeFigureOut">
              <a:rPr lang="it-IT"/>
              <a:pPr>
                <a:defRPr/>
              </a:pPr>
              <a:t>06/07/2015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C01AE474-30DA-4729-9F11-456F57A31140}" type="slidenum">
              <a:rPr lang="it-IT"/>
              <a:pPr>
                <a:defRPr/>
              </a:pPr>
              <a:t>‹#›</a:t>
            </a:fld>
            <a:endParaRPr lang="it-IT"/>
          </a:p>
        </p:txBody>
      </p:sp>
    </p:spTree>
    <p:extLst>
      <p:ext uri="{BB962C8B-B14F-4D97-AF65-F5344CB8AC3E}">
        <p14:creationId xmlns:p14="http://schemas.microsoft.com/office/powerpoint/2010/main" val="30050997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463614ED-97DB-4FFF-820B-35A7F1825631}" type="datetimeFigureOut">
              <a:rPr lang="it-IT"/>
              <a:pPr>
                <a:defRPr/>
              </a:pPr>
              <a:t>06/07/2015</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311F44DF-0746-49ED-B883-3864A7A2748D}" type="slidenum">
              <a:rPr lang="it-IT"/>
              <a:pPr>
                <a:defRPr/>
              </a:pPr>
              <a:t>‹#›</a:t>
            </a:fld>
            <a:endParaRPr lang="it-IT"/>
          </a:p>
        </p:txBody>
      </p:sp>
    </p:spTree>
    <p:extLst>
      <p:ext uri="{BB962C8B-B14F-4D97-AF65-F5344CB8AC3E}">
        <p14:creationId xmlns:p14="http://schemas.microsoft.com/office/powerpoint/2010/main" val="35496910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F55DAAE0-2D66-4E97-BD4A-62963E0BE0D6}" type="datetimeFigureOut">
              <a:rPr lang="it-IT"/>
              <a:pPr>
                <a:defRPr/>
              </a:pPr>
              <a:t>06/07/2015</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F9F0843D-195A-498D-9853-C88AE0C04DD9}" type="slidenum">
              <a:rPr lang="it-IT"/>
              <a:pPr>
                <a:defRPr/>
              </a:pPr>
              <a:t>‹#›</a:t>
            </a:fld>
            <a:endParaRPr lang="it-IT"/>
          </a:p>
        </p:txBody>
      </p:sp>
    </p:spTree>
    <p:extLst>
      <p:ext uri="{BB962C8B-B14F-4D97-AF65-F5344CB8AC3E}">
        <p14:creationId xmlns:p14="http://schemas.microsoft.com/office/powerpoint/2010/main" val="1519016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BF98ED06-0471-49C1-BD4A-E6EDB02D69DE}" type="datetimeFigureOut">
              <a:rPr lang="it-IT"/>
              <a:pPr>
                <a:defRPr/>
              </a:pPr>
              <a:t>06/07/2015</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2D19963E-B8CA-4A87-BFBE-A13F41A6FF5A}" type="slidenum">
              <a:rPr lang="it-IT"/>
              <a:pPr>
                <a:defRPr/>
              </a:pPr>
              <a:t>‹#›</a:t>
            </a:fld>
            <a:endParaRPr lang="it-IT"/>
          </a:p>
        </p:txBody>
      </p:sp>
    </p:spTree>
    <p:extLst>
      <p:ext uri="{BB962C8B-B14F-4D97-AF65-F5344CB8AC3E}">
        <p14:creationId xmlns:p14="http://schemas.microsoft.com/office/powerpoint/2010/main" val="367578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26824CB8-57DC-41B6-B24C-0CC7E0B5CC4F}" type="datetimeFigureOut">
              <a:rPr lang="it-IT"/>
              <a:pPr>
                <a:defRPr/>
              </a:pPr>
              <a:t>06/07/2015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8A2891A4-554D-4F41-A58E-FFE507EB7CB5}" type="slidenum">
              <a:rPr lang="it-IT"/>
              <a:pPr>
                <a:defRPr/>
              </a:pPr>
              <a:t>‹#›</a:t>
            </a:fld>
            <a:endParaRPr lang="it-IT"/>
          </a:p>
        </p:txBody>
      </p:sp>
    </p:spTree>
    <p:extLst>
      <p:ext uri="{BB962C8B-B14F-4D97-AF65-F5344CB8AC3E}">
        <p14:creationId xmlns:p14="http://schemas.microsoft.com/office/powerpoint/2010/main" val="32846695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C5B6973E-B23B-46B7-8603-FEF8285D34E6}" type="datetimeFigureOut">
              <a:rPr lang="it-IT"/>
              <a:pPr>
                <a:defRPr/>
              </a:pPr>
              <a:t>06/07/2015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27FDA497-58D7-4138-AE62-14AC9F5DE9A7}" type="slidenum">
              <a:rPr lang="it-IT"/>
              <a:pPr>
                <a:defRPr/>
              </a:pPr>
              <a:t>‹#›</a:t>
            </a:fld>
            <a:endParaRPr lang="it-IT"/>
          </a:p>
        </p:txBody>
      </p:sp>
    </p:spTree>
    <p:extLst>
      <p:ext uri="{BB962C8B-B14F-4D97-AF65-F5344CB8AC3E}">
        <p14:creationId xmlns:p14="http://schemas.microsoft.com/office/powerpoint/2010/main" val="2562244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7" descr="PHE_3268_SML_AW.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33375"/>
            <a:ext cx="126047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88125" y="333375"/>
            <a:ext cx="19050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8000" y="1368000"/>
            <a:ext cx="8028000" cy="1188000"/>
          </a:xfrm>
        </p:spPr>
        <p:txBody>
          <a:bodyPr anchor="t" anchorCtr="0"/>
          <a:lstStyle>
            <a:lvl1pPr>
              <a:defRPr sz="4000" baseline="0">
                <a:solidFill>
                  <a:srgbClr val="00AE9E"/>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58000" y="2628000"/>
            <a:ext cx="8028000" cy="3537304"/>
          </a:xfrm>
        </p:spPr>
        <p:txBody>
          <a:bodyPr/>
          <a:lstStyle>
            <a:lvl1pPr>
              <a:spcBef>
                <a:spcPts val="1200"/>
              </a:spcBef>
              <a:defRPr>
                <a:solidFill>
                  <a:srgbClr val="00AE9E"/>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fontAlgn="auto">
              <a:spcBef>
                <a:spcPts val="0"/>
              </a:spcBef>
              <a:spcAft>
                <a:spcPts val="0"/>
              </a:spcAft>
              <a:defRPr/>
            </a:lvl1pPr>
          </a:lstStyle>
          <a:p>
            <a:pPr>
              <a:defRPr/>
            </a:pPr>
            <a:fld id="{79A7DB69-F3D1-4057-85C4-679B0A85B54E}" type="slidenum">
              <a:rPr lang="en-US"/>
              <a:pPr>
                <a:defRPr/>
              </a:pPr>
              <a:t>‹#›</a:t>
            </a:fld>
            <a:endParaRPr lang="en-US"/>
          </a:p>
        </p:txBody>
      </p:sp>
      <p:sp>
        <p:nvSpPr>
          <p:cNvPr id="7" name="Footer Placeholder 5"/>
          <p:cNvSpPr>
            <a:spLocks noGrp="1"/>
          </p:cNvSpPr>
          <p:nvPr>
            <p:ph type="ftr" sz="quarter" idx="11"/>
          </p:nvPr>
        </p:nvSpPr>
        <p:spPr/>
        <p:txBody>
          <a:bodyPr/>
          <a:lstStyle>
            <a:lvl1pPr algn="l">
              <a:defRPr sz="1200" baseline="0" dirty="0" smtClean="0">
                <a:solidFill>
                  <a:prstClr val="white"/>
                </a:solidFill>
                <a:latin typeface="Arial" pitchFamily="34" charset="0"/>
              </a:defRPr>
            </a:lvl1pPr>
          </a:lstStyle>
          <a:p>
            <a:pPr>
              <a:defRPr/>
            </a:pPr>
            <a:r>
              <a:rPr lang="en-GB"/>
              <a:t>Teaching University of Oxford, December 6th 2013</a:t>
            </a:r>
          </a:p>
          <a:p>
            <a:pPr>
              <a:defRPr/>
            </a:pPr>
            <a:endParaRPr lang="en-US"/>
          </a:p>
        </p:txBody>
      </p:sp>
    </p:spTree>
    <p:extLst>
      <p:ext uri="{BB962C8B-B14F-4D97-AF65-F5344CB8AC3E}">
        <p14:creationId xmlns:p14="http://schemas.microsoft.com/office/powerpoint/2010/main" val="18850886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4379424F-B3C5-4140-B9BD-3F837628A5B1}" type="datetimeFigureOut">
              <a:rPr lang="it-IT"/>
              <a:pPr>
                <a:defRPr/>
              </a:pPr>
              <a:t>06/07/2015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DF097C8F-5555-4AB9-A8DD-66F2AA788B84}" type="slidenum">
              <a:rPr lang="it-IT"/>
              <a:pPr>
                <a:defRPr/>
              </a:pPr>
              <a:t>‹#›</a:t>
            </a:fld>
            <a:endParaRPr lang="it-IT"/>
          </a:p>
        </p:txBody>
      </p:sp>
    </p:spTree>
    <p:extLst>
      <p:ext uri="{BB962C8B-B14F-4D97-AF65-F5344CB8AC3E}">
        <p14:creationId xmlns:p14="http://schemas.microsoft.com/office/powerpoint/2010/main" val="27384161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71F0E3C0-F576-4715-8080-C1A080DD8CCB}" type="datetimeFigureOut">
              <a:rPr lang="it-IT"/>
              <a:pPr>
                <a:defRPr/>
              </a:pPr>
              <a:t>06/07/2015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135BDCC-63D7-492B-B6CF-A82C9389AF3B}" type="slidenum">
              <a:rPr lang="it-IT"/>
              <a:pPr>
                <a:defRPr/>
              </a:pPr>
              <a:t>‹#›</a:t>
            </a:fld>
            <a:endParaRPr lang="it-IT"/>
          </a:p>
        </p:txBody>
      </p:sp>
    </p:spTree>
    <p:extLst>
      <p:ext uri="{BB962C8B-B14F-4D97-AF65-F5344CB8AC3E}">
        <p14:creationId xmlns:p14="http://schemas.microsoft.com/office/powerpoint/2010/main" val="27106522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ktangel 6"/>
          <p:cNvSpPr>
            <a:spLocks noChangeArrowheads="1"/>
          </p:cNvSpPr>
          <p:nvPr userDrawn="1"/>
        </p:nvSpPr>
        <p:spPr bwMode="auto">
          <a:xfrm>
            <a:off x="0" y="5867400"/>
            <a:ext cx="9144000" cy="990600"/>
          </a:xfrm>
          <a:prstGeom prst="rect">
            <a:avLst/>
          </a:prstGeom>
          <a:solidFill>
            <a:srgbClr val="006A9C"/>
          </a:solidFill>
          <a:ln w="9525">
            <a:noFill/>
            <a:miter lim="800000"/>
            <a:headEnd/>
            <a:tailEnd/>
          </a:ln>
        </p:spPr>
        <p:txBody>
          <a:bodyPr anchor="ctr"/>
          <a:lstStyle/>
          <a:p>
            <a:pPr algn="ctr" defTabSz="457200">
              <a:defRPr/>
            </a:pPr>
            <a:r>
              <a:rPr lang="da-DK">
                <a:solidFill>
                  <a:srgbClr val="FFFFFF"/>
                </a:solidFill>
                <a:ea typeface="MS PGothic" pitchFamily="34" charset="-128"/>
                <a:cs typeface="+mn-cs"/>
              </a:rPr>
              <a:t> </a:t>
            </a:r>
          </a:p>
        </p:txBody>
      </p:sp>
      <p:pic>
        <p:nvPicPr>
          <p:cNvPr id="3" name="Billede 7" descr="WHO-EURO-EN-W.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6003925"/>
            <a:ext cx="1755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1"/>
          <p:cNvSpPr txBox="1">
            <a:spLocks noChangeArrowheads="1"/>
          </p:cNvSpPr>
          <p:nvPr userDrawn="1"/>
        </p:nvSpPr>
        <p:spPr bwMode="auto">
          <a:xfrm>
            <a:off x="6172200" y="5880100"/>
            <a:ext cx="2971800" cy="862013"/>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spcBef>
                <a:spcPts val="0"/>
              </a:spcBef>
              <a:spcAft>
                <a:spcPts val="0"/>
              </a:spcAft>
              <a:defRPr/>
            </a:pPr>
            <a:r>
              <a:rPr lang="en-GB" sz="1000" smtClean="0">
                <a:solidFill>
                  <a:prstClr val="white"/>
                </a:solidFill>
                <a:latin typeface="Calibri" charset="0"/>
              </a:rPr>
              <a:t>The European Conference 2012 on infectious diseases, harm reduction  policies and human rights.  Bloodborne Viruses in Prison.</a:t>
            </a:r>
          </a:p>
          <a:p>
            <a:pPr eaLnBrk="1" fontAlgn="auto" hangingPunct="1">
              <a:spcBef>
                <a:spcPts val="0"/>
              </a:spcBef>
              <a:spcAft>
                <a:spcPts val="0"/>
              </a:spcAft>
              <a:defRPr/>
            </a:pPr>
            <a:r>
              <a:rPr lang="en-GB" sz="1000" smtClean="0">
                <a:solidFill>
                  <a:prstClr val="white"/>
                </a:solidFill>
                <a:latin typeface="Calibri" charset="0"/>
              </a:rPr>
              <a:t>Viterbo, Italy.</a:t>
            </a:r>
          </a:p>
          <a:p>
            <a:pPr eaLnBrk="1" fontAlgn="auto" hangingPunct="1">
              <a:spcBef>
                <a:spcPts val="0"/>
              </a:spcBef>
              <a:spcAft>
                <a:spcPts val="0"/>
              </a:spcAft>
              <a:defRPr/>
            </a:pPr>
            <a:r>
              <a:rPr lang="de-DE" sz="1000" smtClean="0">
                <a:solidFill>
                  <a:prstClr val="white"/>
                </a:solidFill>
                <a:latin typeface="Calibri" charset="0"/>
              </a:rPr>
              <a:t>27. September, 2012</a:t>
            </a:r>
            <a:endParaRPr lang="en-US" sz="1000" smtClean="0">
              <a:solidFill>
                <a:prstClr val="white"/>
              </a:solidFill>
              <a:latin typeface="Calibri" charset="0"/>
            </a:endParaRPr>
          </a:p>
        </p:txBody>
      </p:sp>
      <p:sp>
        <p:nvSpPr>
          <p:cNvPr id="5" name="Rectangle 5"/>
          <p:cNvSpPr>
            <a:spLocks noGrp="1" noChangeArrowheads="1"/>
          </p:cNvSpPr>
          <p:nvPr>
            <p:ph type="ftr" sz="quarter" idx="10"/>
          </p:nvPr>
        </p:nvSpPr>
        <p:spPr/>
        <p:txBody>
          <a:bodyPr/>
          <a:lstStyle>
            <a:lvl1pPr>
              <a:defRPr sz="800">
                <a:latin typeface="Arial" pitchFamily="34" charset="0"/>
              </a:defRPr>
            </a:lvl1pPr>
          </a:lstStyle>
          <a:p>
            <a:pPr>
              <a:defRPr/>
            </a:pPr>
            <a:r>
              <a:rPr lang="en-GB">
                <a:solidFill>
                  <a:prstClr val="black">
                    <a:tint val="75000"/>
                  </a:prstClr>
                </a:solidFill>
              </a:rPr>
              <a:t>6 October 2011</a:t>
            </a:r>
          </a:p>
        </p:txBody>
      </p:sp>
      <p:sp>
        <p:nvSpPr>
          <p:cNvPr id="6" name="Rectangle 6"/>
          <p:cNvSpPr>
            <a:spLocks noGrp="1" noChangeArrowheads="1"/>
          </p:cNvSpPr>
          <p:nvPr>
            <p:ph type="sldNum" sz="quarter" idx="11"/>
          </p:nvPr>
        </p:nvSpPr>
        <p:spPr>
          <a:xfrm>
            <a:off x="6011863" y="4221163"/>
            <a:ext cx="2133600" cy="476250"/>
          </a:xfrm>
        </p:spPr>
        <p:txBody>
          <a:bodyPr rtlCol="0"/>
          <a:lstStyle>
            <a:lvl1pPr fontAlgn="auto">
              <a:spcBef>
                <a:spcPts val="0"/>
              </a:spcBef>
              <a:spcAft>
                <a:spcPts val="0"/>
              </a:spcAft>
              <a:defRPr sz="8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35238171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1150938" y="214313"/>
            <a:ext cx="7793037" cy="1462087"/>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1182688" y="2017713"/>
            <a:ext cx="7772400" cy="4114800"/>
          </a:xfrm>
        </p:spPr>
        <p:txBody>
          <a:bodyPr rtlCol="0">
            <a:normAutofit/>
          </a:bodyPr>
          <a:lstStyle/>
          <a:p>
            <a:pPr lvl="0"/>
            <a:r>
              <a:rPr lang="it-IT" noProof="0" smtClean="0"/>
              <a:t>Fare clic sull'icona per inserire una tabella</a:t>
            </a:r>
          </a:p>
        </p:txBody>
      </p:sp>
      <p:sp>
        <p:nvSpPr>
          <p:cNvPr id="4" name="Segnaposto data 3"/>
          <p:cNvSpPr>
            <a:spLocks noGrp="1"/>
          </p:cNvSpPr>
          <p:nvPr>
            <p:ph type="dt" sz="half" idx="10"/>
          </p:nvPr>
        </p:nvSpPr>
        <p:spPr/>
        <p:txBody>
          <a:bodyPr/>
          <a:lstStyle>
            <a:lvl1pPr>
              <a:defRPr/>
            </a:lvl1pPr>
          </a:lstStyle>
          <a:p>
            <a:pPr>
              <a:defRPr/>
            </a:pPr>
            <a:fld id="{CFD790C6-3003-48B2-B805-FEC3C347655B}" type="datetimeFigureOut">
              <a:rPr lang="it-IT"/>
              <a:pPr>
                <a:defRPr/>
              </a:pPr>
              <a:t>06/07/2015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E4FF58E0-06BB-4235-8089-191AB6A7D18C}" type="slidenum">
              <a:rPr lang="it-IT"/>
              <a:pPr>
                <a:defRPr/>
              </a:pPr>
              <a:t>‹#›</a:t>
            </a:fld>
            <a:endParaRPr lang="it-IT"/>
          </a:p>
        </p:txBody>
      </p:sp>
    </p:spTree>
    <p:extLst>
      <p:ext uri="{BB962C8B-B14F-4D97-AF65-F5344CB8AC3E}">
        <p14:creationId xmlns:p14="http://schemas.microsoft.com/office/powerpoint/2010/main" val="21079949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518B4ACD-8E52-4C79-8731-52E5F653C97A}" type="datetimeFigureOut">
              <a:rPr lang="it-IT"/>
              <a:pPr>
                <a:defRPr/>
              </a:pPr>
              <a:t>06/07/2015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75AAFEF8-235C-40CC-8008-85639C6F3222}" type="slidenum">
              <a:rPr lang="it-IT"/>
              <a:pPr>
                <a:defRPr/>
              </a:pPr>
              <a:t>‹#›</a:t>
            </a:fld>
            <a:endParaRPr lang="it-IT"/>
          </a:p>
        </p:txBody>
      </p:sp>
    </p:spTree>
    <p:extLst>
      <p:ext uri="{BB962C8B-B14F-4D97-AF65-F5344CB8AC3E}">
        <p14:creationId xmlns:p14="http://schemas.microsoft.com/office/powerpoint/2010/main" val="18470273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4F0ED41F-B426-459A-9CB6-B8843830377F}" type="datetimeFigureOut">
              <a:rPr lang="it-IT"/>
              <a:pPr>
                <a:defRPr/>
              </a:pPr>
              <a:t>06/07/2015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E260A65E-8AC4-4DE7-BBF1-5FA9ED322A4D}" type="slidenum">
              <a:rPr lang="it-IT"/>
              <a:pPr>
                <a:defRPr/>
              </a:pPr>
              <a:t>‹#›</a:t>
            </a:fld>
            <a:endParaRPr lang="it-IT"/>
          </a:p>
        </p:txBody>
      </p:sp>
    </p:spTree>
    <p:extLst>
      <p:ext uri="{BB962C8B-B14F-4D97-AF65-F5344CB8AC3E}">
        <p14:creationId xmlns:p14="http://schemas.microsoft.com/office/powerpoint/2010/main" val="38517534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4222585D-E36E-41D4-881D-76BDD3E8DCC6}" type="datetimeFigureOut">
              <a:rPr lang="it-IT"/>
              <a:pPr>
                <a:defRPr/>
              </a:pPr>
              <a:t>06/07/2015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DF187C21-0069-48D2-A67E-108643A5CF05}" type="slidenum">
              <a:rPr lang="it-IT"/>
              <a:pPr>
                <a:defRPr/>
              </a:pPr>
              <a:t>‹#›</a:t>
            </a:fld>
            <a:endParaRPr lang="it-IT"/>
          </a:p>
        </p:txBody>
      </p:sp>
    </p:spTree>
    <p:extLst>
      <p:ext uri="{BB962C8B-B14F-4D97-AF65-F5344CB8AC3E}">
        <p14:creationId xmlns:p14="http://schemas.microsoft.com/office/powerpoint/2010/main" val="1386684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D46A0249-6582-4B28-948C-732575B006E6}" type="datetimeFigureOut">
              <a:rPr lang="it-IT"/>
              <a:pPr>
                <a:defRPr/>
              </a:pPr>
              <a:t>06/07/2015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C01AE474-30DA-4729-9F11-456F57A31140}" type="slidenum">
              <a:rPr lang="it-IT"/>
              <a:pPr>
                <a:defRPr/>
              </a:pPr>
              <a:t>‹#›</a:t>
            </a:fld>
            <a:endParaRPr lang="it-IT"/>
          </a:p>
        </p:txBody>
      </p:sp>
    </p:spTree>
    <p:extLst>
      <p:ext uri="{BB962C8B-B14F-4D97-AF65-F5344CB8AC3E}">
        <p14:creationId xmlns:p14="http://schemas.microsoft.com/office/powerpoint/2010/main" val="30449254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463614ED-97DB-4FFF-820B-35A7F1825631}" type="datetimeFigureOut">
              <a:rPr lang="it-IT"/>
              <a:pPr>
                <a:defRPr/>
              </a:pPr>
              <a:t>06/07/2015</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311F44DF-0746-49ED-B883-3864A7A2748D}" type="slidenum">
              <a:rPr lang="it-IT"/>
              <a:pPr>
                <a:defRPr/>
              </a:pPr>
              <a:t>‹#›</a:t>
            </a:fld>
            <a:endParaRPr lang="it-IT"/>
          </a:p>
        </p:txBody>
      </p:sp>
    </p:spTree>
    <p:extLst>
      <p:ext uri="{BB962C8B-B14F-4D97-AF65-F5344CB8AC3E}">
        <p14:creationId xmlns:p14="http://schemas.microsoft.com/office/powerpoint/2010/main" val="36524865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F55DAAE0-2D66-4E97-BD4A-62963E0BE0D6}" type="datetimeFigureOut">
              <a:rPr lang="it-IT"/>
              <a:pPr>
                <a:defRPr/>
              </a:pPr>
              <a:t>06/07/2015</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F9F0843D-195A-498D-9853-C88AE0C04DD9}" type="slidenum">
              <a:rPr lang="it-IT"/>
              <a:pPr>
                <a:defRPr/>
              </a:pPr>
              <a:t>‹#›</a:t>
            </a:fld>
            <a:endParaRPr lang="it-IT"/>
          </a:p>
        </p:txBody>
      </p:sp>
    </p:spTree>
    <p:extLst>
      <p:ext uri="{BB962C8B-B14F-4D97-AF65-F5344CB8AC3E}">
        <p14:creationId xmlns:p14="http://schemas.microsoft.com/office/powerpoint/2010/main" val="2704282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7" descr="PHE_3268_SML_AW.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33375"/>
            <a:ext cx="126047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88125" y="333375"/>
            <a:ext cx="19050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8000" y="1368000"/>
            <a:ext cx="8028000" cy="64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558000" y="2088000"/>
            <a:ext cx="3924000" cy="4068000"/>
          </a:xfrm>
        </p:spPr>
        <p:txBody>
          <a:bodyPr/>
          <a:lstStyle>
            <a:lvl1pPr>
              <a:defRPr sz="1800" baseline="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2000" y="2088000"/>
            <a:ext cx="3924000" cy="4068000"/>
          </a:xfrm>
        </p:spPr>
        <p:txBody>
          <a:bodyPr/>
          <a:lstStyle>
            <a:lvl1pPr>
              <a:defRPr sz="1800" baseline="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fontAlgn="auto">
              <a:spcBef>
                <a:spcPts val="0"/>
              </a:spcBef>
              <a:spcAft>
                <a:spcPts val="0"/>
              </a:spcAft>
              <a:defRPr/>
            </a:lvl1pPr>
          </a:lstStyle>
          <a:p>
            <a:pPr>
              <a:defRPr/>
            </a:pPr>
            <a:fld id="{78E4A89C-667E-49D6-A7C4-0E051DDA9D1E}" type="slidenum">
              <a:rPr lang="en-US"/>
              <a:pPr>
                <a:defRPr/>
              </a:pPr>
              <a:t>‹#›</a:t>
            </a:fld>
            <a:endParaRPr lang="en-US"/>
          </a:p>
        </p:txBody>
      </p:sp>
      <p:sp>
        <p:nvSpPr>
          <p:cNvPr id="8" name="Footer Placeholder 5"/>
          <p:cNvSpPr>
            <a:spLocks noGrp="1"/>
          </p:cNvSpPr>
          <p:nvPr>
            <p:ph type="ftr" sz="quarter" idx="11"/>
          </p:nvPr>
        </p:nvSpPr>
        <p:spPr/>
        <p:txBody>
          <a:bodyPr/>
          <a:lstStyle>
            <a:lvl1pPr algn="l">
              <a:defRPr sz="1200" baseline="0" dirty="0" smtClean="0">
                <a:solidFill>
                  <a:prstClr val="white"/>
                </a:solidFill>
                <a:latin typeface="Arial" pitchFamily="34" charset="0"/>
              </a:defRPr>
            </a:lvl1pPr>
          </a:lstStyle>
          <a:p>
            <a:pPr>
              <a:defRPr/>
            </a:pPr>
            <a:r>
              <a:rPr lang="en-GB"/>
              <a:t>Teaching University of Oxford, December 6th 2013</a:t>
            </a:r>
          </a:p>
          <a:p>
            <a:pPr>
              <a:defRPr/>
            </a:pPr>
            <a:endParaRPr lang="en-US"/>
          </a:p>
        </p:txBody>
      </p:sp>
    </p:spTree>
    <p:extLst>
      <p:ext uri="{BB962C8B-B14F-4D97-AF65-F5344CB8AC3E}">
        <p14:creationId xmlns:p14="http://schemas.microsoft.com/office/powerpoint/2010/main" val="40515913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BF98ED06-0471-49C1-BD4A-E6EDB02D69DE}" type="datetimeFigureOut">
              <a:rPr lang="it-IT"/>
              <a:pPr>
                <a:defRPr/>
              </a:pPr>
              <a:t>06/07/2015</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2D19963E-B8CA-4A87-BFBE-A13F41A6FF5A}" type="slidenum">
              <a:rPr lang="it-IT"/>
              <a:pPr>
                <a:defRPr/>
              </a:pPr>
              <a:t>‹#›</a:t>
            </a:fld>
            <a:endParaRPr lang="it-IT"/>
          </a:p>
        </p:txBody>
      </p:sp>
    </p:spTree>
    <p:extLst>
      <p:ext uri="{BB962C8B-B14F-4D97-AF65-F5344CB8AC3E}">
        <p14:creationId xmlns:p14="http://schemas.microsoft.com/office/powerpoint/2010/main" val="871146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26824CB8-57DC-41B6-B24C-0CC7E0B5CC4F}" type="datetimeFigureOut">
              <a:rPr lang="it-IT"/>
              <a:pPr>
                <a:defRPr/>
              </a:pPr>
              <a:t>06/07/2015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8A2891A4-554D-4F41-A58E-FFE507EB7CB5}" type="slidenum">
              <a:rPr lang="it-IT"/>
              <a:pPr>
                <a:defRPr/>
              </a:pPr>
              <a:t>‹#›</a:t>
            </a:fld>
            <a:endParaRPr lang="it-IT"/>
          </a:p>
        </p:txBody>
      </p:sp>
    </p:spTree>
    <p:extLst>
      <p:ext uri="{BB962C8B-B14F-4D97-AF65-F5344CB8AC3E}">
        <p14:creationId xmlns:p14="http://schemas.microsoft.com/office/powerpoint/2010/main" val="35075747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C5B6973E-B23B-46B7-8603-FEF8285D34E6}" type="datetimeFigureOut">
              <a:rPr lang="it-IT"/>
              <a:pPr>
                <a:defRPr/>
              </a:pPr>
              <a:t>06/07/2015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27FDA497-58D7-4138-AE62-14AC9F5DE9A7}" type="slidenum">
              <a:rPr lang="it-IT"/>
              <a:pPr>
                <a:defRPr/>
              </a:pPr>
              <a:t>‹#›</a:t>
            </a:fld>
            <a:endParaRPr lang="it-IT"/>
          </a:p>
        </p:txBody>
      </p:sp>
    </p:spTree>
    <p:extLst>
      <p:ext uri="{BB962C8B-B14F-4D97-AF65-F5344CB8AC3E}">
        <p14:creationId xmlns:p14="http://schemas.microsoft.com/office/powerpoint/2010/main" val="10608145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4379424F-B3C5-4140-B9BD-3F837628A5B1}" type="datetimeFigureOut">
              <a:rPr lang="it-IT"/>
              <a:pPr>
                <a:defRPr/>
              </a:pPr>
              <a:t>06/07/2015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DF097C8F-5555-4AB9-A8DD-66F2AA788B84}" type="slidenum">
              <a:rPr lang="it-IT"/>
              <a:pPr>
                <a:defRPr/>
              </a:pPr>
              <a:t>‹#›</a:t>
            </a:fld>
            <a:endParaRPr lang="it-IT"/>
          </a:p>
        </p:txBody>
      </p:sp>
    </p:spTree>
    <p:extLst>
      <p:ext uri="{BB962C8B-B14F-4D97-AF65-F5344CB8AC3E}">
        <p14:creationId xmlns:p14="http://schemas.microsoft.com/office/powerpoint/2010/main" val="3434133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71F0E3C0-F576-4715-8080-C1A080DD8CCB}" type="datetimeFigureOut">
              <a:rPr lang="it-IT"/>
              <a:pPr>
                <a:defRPr/>
              </a:pPr>
              <a:t>06/07/2015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135BDCC-63D7-492B-B6CF-A82C9389AF3B}" type="slidenum">
              <a:rPr lang="it-IT"/>
              <a:pPr>
                <a:defRPr/>
              </a:pPr>
              <a:t>‹#›</a:t>
            </a:fld>
            <a:endParaRPr lang="it-IT"/>
          </a:p>
        </p:txBody>
      </p:sp>
    </p:spTree>
    <p:extLst>
      <p:ext uri="{BB962C8B-B14F-4D97-AF65-F5344CB8AC3E}">
        <p14:creationId xmlns:p14="http://schemas.microsoft.com/office/powerpoint/2010/main" val="24879268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ktangel 6"/>
          <p:cNvSpPr>
            <a:spLocks noChangeArrowheads="1"/>
          </p:cNvSpPr>
          <p:nvPr userDrawn="1"/>
        </p:nvSpPr>
        <p:spPr bwMode="auto">
          <a:xfrm>
            <a:off x="0" y="5867400"/>
            <a:ext cx="9144000" cy="990600"/>
          </a:xfrm>
          <a:prstGeom prst="rect">
            <a:avLst/>
          </a:prstGeom>
          <a:solidFill>
            <a:srgbClr val="006A9C"/>
          </a:solidFill>
          <a:ln w="9525">
            <a:noFill/>
            <a:miter lim="800000"/>
            <a:headEnd/>
            <a:tailEnd/>
          </a:ln>
        </p:spPr>
        <p:txBody>
          <a:bodyPr anchor="ctr"/>
          <a:lstStyle/>
          <a:p>
            <a:pPr algn="ctr" defTabSz="457200">
              <a:defRPr/>
            </a:pPr>
            <a:r>
              <a:rPr lang="da-DK">
                <a:solidFill>
                  <a:srgbClr val="FFFFFF"/>
                </a:solidFill>
                <a:ea typeface="MS PGothic" pitchFamily="34" charset="-128"/>
                <a:cs typeface="+mn-cs"/>
              </a:rPr>
              <a:t> </a:t>
            </a:r>
          </a:p>
        </p:txBody>
      </p:sp>
      <p:pic>
        <p:nvPicPr>
          <p:cNvPr id="3" name="Billede 7" descr="WHO-EURO-EN-W.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6003925"/>
            <a:ext cx="1755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1"/>
          <p:cNvSpPr txBox="1">
            <a:spLocks noChangeArrowheads="1"/>
          </p:cNvSpPr>
          <p:nvPr userDrawn="1"/>
        </p:nvSpPr>
        <p:spPr bwMode="auto">
          <a:xfrm>
            <a:off x="6172200" y="5880100"/>
            <a:ext cx="2971800" cy="862013"/>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spcBef>
                <a:spcPts val="0"/>
              </a:spcBef>
              <a:spcAft>
                <a:spcPts val="0"/>
              </a:spcAft>
              <a:defRPr/>
            </a:pPr>
            <a:r>
              <a:rPr lang="en-GB" sz="1000" smtClean="0">
                <a:solidFill>
                  <a:prstClr val="white"/>
                </a:solidFill>
                <a:latin typeface="Calibri" charset="0"/>
              </a:rPr>
              <a:t>The European Conference 2012 on infectious diseases, harm reduction  policies and human rights.  Bloodborne Viruses in Prison.</a:t>
            </a:r>
          </a:p>
          <a:p>
            <a:pPr eaLnBrk="1" fontAlgn="auto" hangingPunct="1">
              <a:spcBef>
                <a:spcPts val="0"/>
              </a:spcBef>
              <a:spcAft>
                <a:spcPts val="0"/>
              </a:spcAft>
              <a:defRPr/>
            </a:pPr>
            <a:r>
              <a:rPr lang="en-GB" sz="1000" smtClean="0">
                <a:solidFill>
                  <a:prstClr val="white"/>
                </a:solidFill>
                <a:latin typeface="Calibri" charset="0"/>
              </a:rPr>
              <a:t>Viterbo, Italy.</a:t>
            </a:r>
          </a:p>
          <a:p>
            <a:pPr eaLnBrk="1" fontAlgn="auto" hangingPunct="1">
              <a:spcBef>
                <a:spcPts val="0"/>
              </a:spcBef>
              <a:spcAft>
                <a:spcPts val="0"/>
              </a:spcAft>
              <a:defRPr/>
            </a:pPr>
            <a:r>
              <a:rPr lang="de-DE" sz="1000" smtClean="0">
                <a:solidFill>
                  <a:prstClr val="white"/>
                </a:solidFill>
                <a:latin typeface="Calibri" charset="0"/>
              </a:rPr>
              <a:t>27. September, 2012</a:t>
            </a:r>
            <a:endParaRPr lang="en-US" sz="1000" smtClean="0">
              <a:solidFill>
                <a:prstClr val="white"/>
              </a:solidFill>
              <a:latin typeface="Calibri" charset="0"/>
            </a:endParaRPr>
          </a:p>
        </p:txBody>
      </p:sp>
      <p:sp>
        <p:nvSpPr>
          <p:cNvPr id="5" name="Rectangle 5"/>
          <p:cNvSpPr>
            <a:spLocks noGrp="1" noChangeArrowheads="1"/>
          </p:cNvSpPr>
          <p:nvPr>
            <p:ph type="ftr" sz="quarter" idx="10"/>
          </p:nvPr>
        </p:nvSpPr>
        <p:spPr/>
        <p:txBody>
          <a:bodyPr/>
          <a:lstStyle>
            <a:lvl1pPr>
              <a:defRPr sz="800">
                <a:latin typeface="Arial" pitchFamily="34" charset="0"/>
              </a:defRPr>
            </a:lvl1pPr>
          </a:lstStyle>
          <a:p>
            <a:pPr>
              <a:defRPr/>
            </a:pPr>
            <a:r>
              <a:rPr lang="en-GB">
                <a:solidFill>
                  <a:prstClr val="black">
                    <a:tint val="75000"/>
                  </a:prstClr>
                </a:solidFill>
              </a:rPr>
              <a:t>6 October 2011</a:t>
            </a:r>
          </a:p>
        </p:txBody>
      </p:sp>
      <p:sp>
        <p:nvSpPr>
          <p:cNvPr id="6" name="Rectangle 6"/>
          <p:cNvSpPr>
            <a:spLocks noGrp="1" noChangeArrowheads="1"/>
          </p:cNvSpPr>
          <p:nvPr>
            <p:ph type="sldNum" sz="quarter" idx="11"/>
          </p:nvPr>
        </p:nvSpPr>
        <p:spPr>
          <a:xfrm>
            <a:off x="6011863" y="4221163"/>
            <a:ext cx="2133600" cy="476250"/>
          </a:xfrm>
        </p:spPr>
        <p:txBody>
          <a:bodyPr rtlCol="0"/>
          <a:lstStyle>
            <a:lvl1pPr fontAlgn="auto">
              <a:spcBef>
                <a:spcPts val="0"/>
              </a:spcBef>
              <a:spcAft>
                <a:spcPts val="0"/>
              </a:spcAft>
              <a:defRPr sz="8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26431762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1150938" y="214313"/>
            <a:ext cx="7793037" cy="1462087"/>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1182688" y="2017713"/>
            <a:ext cx="7772400" cy="4114800"/>
          </a:xfrm>
        </p:spPr>
        <p:txBody>
          <a:bodyPr rtlCol="0">
            <a:normAutofit/>
          </a:bodyPr>
          <a:lstStyle/>
          <a:p>
            <a:pPr lvl="0"/>
            <a:r>
              <a:rPr lang="it-IT" noProof="0" smtClean="0"/>
              <a:t>Fare clic sull'icona per inserire una tabella</a:t>
            </a:r>
          </a:p>
        </p:txBody>
      </p:sp>
      <p:sp>
        <p:nvSpPr>
          <p:cNvPr id="4" name="Segnaposto data 3"/>
          <p:cNvSpPr>
            <a:spLocks noGrp="1"/>
          </p:cNvSpPr>
          <p:nvPr>
            <p:ph type="dt" sz="half" idx="10"/>
          </p:nvPr>
        </p:nvSpPr>
        <p:spPr/>
        <p:txBody>
          <a:bodyPr/>
          <a:lstStyle>
            <a:lvl1pPr>
              <a:defRPr/>
            </a:lvl1pPr>
          </a:lstStyle>
          <a:p>
            <a:pPr>
              <a:defRPr/>
            </a:pPr>
            <a:fld id="{CFD790C6-3003-48B2-B805-FEC3C347655B}" type="datetimeFigureOut">
              <a:rPr lang="it-IT"/>
              <a:pPr>
                <a:defRPr/>
              </a:pPr>
              <a:t>06/07/2015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E4FF58E0-06BB-4235-8089-191AB6A7D18C}" type="slidenum">
              <a:rPr lang="it-IT"/>
              <a:pPr>
                <a:defRPr/>
              </a:pPr>
              <a:t>‹#›</a:t>
            </a:fld>
            <a:endParaRPr lang="it-IT"/>
          </a:p>
        </p:txBody>
      </p:sp>
    </p:spTree>
    <p:extLst>
      <p:ext uri="{BB962C8B-B14F-4D97-AF65-F5344CB8AC3E}">
        <p14:creationId xmlns:p14="http://schemas.microsoft.com/office/powerpoint/2010/main" val="14534003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ktangel 6"/>
          <p:cNvSpPr>
            <a:spLocks noChangeArrowheads="1"/>
          </p:cNvSpPr>
          <p:nvPr userDrawn="1"/>
        </p:nvSpPr>
        <p:spPr bwMode="auto">
          <a:xfrm>
            <a:off x="0" y="6021388"/>
            <a:ext cx="9144000" cy="836612"/>
          </a:xfrm>
          <a:prstGeom prst="rect">
            <a:avLst/>
          </a:prstGeom>
          <a:solidFill>
            <a:srgbClr val="006A9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defRPr/>
            </a:pPr>
            <a:r>
              <a:rPr lang="en-GB" altLang="en-US" b="0" smtClean="0">
                <a:solidFill>
                  <a:srgbClr val="FFFFFF"/>
                </a:solidFill>
                <a:cs typeface="+mn-cs"/>
              </a:rPr>
              <a:t>The Health in Prisons Programme HIPP of WHO</a:t>
            </a:r>
          </a:p>
        </p:txBody>
      </p:sp>
      <p:pic>
        <p:nvPicPr>
          <p:cNvPr id="5" name="Billede 7" descr="WHO-EURO-EN-W.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6003925"/>
            <a:ext cx="1755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Rectangle 2"/>
          <p:cNvSpPr>
            <a:spLocks noGrp="1" noChangeArrowheads="1"/>
          </p:cNvSpPr>
          <p:nvPr>
            <p:ph type="ctrTitle"/>
          </p:nvPr>
        </p:nvSpPr>
        <p:spPr>
          <a:xfrm>
            <a:off x="685800" y="836613"/>
            <a:ext cx="7772400" cy="1470025"/>
          </a:xfrm>
        </p:spPr>
        <p:txBody>
          <a:bodyPr/>
          <a:lstStyle>
            <a:lvl1pPr algn="ctr">
              <a:defRPr sz="4000"/>
            </a:lvl1pPr>
          </a:lstStyle>
          <a:p>
            <a:r>
              <a:rPr lang="en-GB"/>
              <a:t>Click to edit Master title style</a:t>
            </a:r>
          </a:p>
        </p:txBody>
      </p:sp>
      <p:sp>
        <p:nvSpPr>
          <p:cNvPr id="34819" name="Rectangle 3"/>
          <p:cNvSpPr>
            <a:spLocks noGrp="1" noChangeArrowheads="1"/>
          </p:cNvSpPr>
          <p:nvPr>
            <p:ph type="subTitle" idx="1"/>
          </p:nvPr>
        </p:nvSpPr>
        <p:spPr>
          <a:xfrm>
            <a:off x="1371600" y="2420938"/>
            <a:ext cx="6400800" cy="1752600"/>
          </a:xfrm>
        </p:spPr>
        <p:txBody>
          <a:bodyPr/>
          <a:lstStyle>
            <a:lvl1pPr marL="0" indent="0" algn="ctr">
              <a:buFontTx/>
              <a:buNone/>
              <a:defRPr/>
            </a:lvl1pPr>
          </a:lstStyle>
          <a:p>
            <a:r>
              <a:rPr lang="en-GB"/>
              <a:t>Click to edit Master subtitle style</a:t>
            </a:r>
          </a:p>
        </p:txBody>
      </p:sp>
    </p:spTree>
    <p:extLst>
      <p:ext uri="{BB962C8B-B14F-4D97-AF65-F5344CB8AC3E}">
        <p14:creationId xmlns:p14="http://schemas.microsoft.com/office/powerpoint/2010/main" val="40752248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68128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28851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7" descr="PHE_3268_SML_AW.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33375"/>
            <a:ext cx="126047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333375"/>
            <a:ext cx="2390775"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8000" y="1368000"/>
            <a:ext cx="8028000" cy="118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558000" y="2628000"/>
            <a:ext cx="3924000" cy="3564000"/>
          </a:xfrm>
        </p:spPr>
        <p:txBody>
          <a:bodyPr/>
          <a:lstStyle>
            <a:lvl1pPr>
              <a:defRPr sz="1800" baseline="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2000" y="2628000"/>
            <a:ext cx="3924000" cy="3564000"/>
          </a:xfrm>
        </p:spPr>
        <p:txBody>
          <a:bodyPr/>
          <a:lstStyle>
            <a:lvl1pPr>
              <a:defRPr sz="1800" baseline="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fontAlgn="auto">
              <a:spcBef>
                <a:spcPts val="0"/>
              </a:spcBef>
              <a:spcAft>
                <a:spcPts val="0"/>
              </a:spcAft>
              <a:defRPr/>
            </a:lvl1pPr>
          </a:lstStyle>
          <a:p>
            <a:pPr>
              <a:defRPr/>
            </a:pPr>
            <a:fld id="{E6FF2C57-630A-4BDB-A62A-D85BE1EA06AA}" type="slidenum">
              <a:rPr lang="en-US"/>
              <a:pPr>
                <a:defRPr/>
              </a:pPr>
              <a:t>‹#›</a:t>
            </a:fld>
            <a:endParaRPr lang="en-US"/>
          </a:p>
        </p:txBody>
      </p:sp>
      <p:sp>
        <p:nvSpPr>
          <p:cNvPr id="8" name="Footer Placeholder 5"/>
          <p:cNvSpPr>
            <a:spLocks noGrp="1"/>
          </p:cNvSpPr>
          <p:nvPr>
            <p:ph type="ftr" sz="quarter" idx="11"/>
          </p:nvPr>
        </p:nvSpPr>
        <p:spPr/>
        <p:txBody>
          <a:bodyPr/>
          <a:lstStyle>
            <a:lvl1pPr algn="l">
              <a:defRPr sz="1200" baseline="0" dirty="0" smtClean="0">
                <a:solidFill>
                  <a:prstClr val="white"/>
                </a:solidFill>
                <a:latin typeface="Arial" pitchFamily="34" charset="0"/>
              </a:defRPr>
            </a:lvl1pPr>
          </a:lstStyle>
          <a:p>
            <a:pPr>
              <a:defRPr/>
            </a:pPr>
            <a:r>
              <a:rPr lang="en-GB"/>
              <a:t>Teaching University of Oxford, December 6th 2013</a:t>
            </a:r>
          </a:p>
          <a:p>
            <a:pPr>
              <a:defRPr/>
            </a:pPr>
            <a:endParaRPr lang="en-US"/>
          </a:p>
        </p:txBody>
      </p:sp>
    </p:spTree>
    <p:extLst>
      <p:ext uri="{BB962C8B-B14F-4D97-AF65-F5344CB8AC3E}">
        <p14:creationId xmlns:p14="http://schemas.microsoft.com/office/powerpoint/2010/main" val="34714009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27088" y="1412875"/>
            <a:ext cx="3852862" cy="4713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32350" y="1412875"/>
            <a:ext cx="3854450" cy="4713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33952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787413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6135384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23669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439905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129803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818297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88913"/>
            <a:ext cx="2057400" cy="59372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88913"/>
            <a:ext cx="6019800"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918324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7724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1066800" y="1981200"/>
            <a:ext cx="7772400" cy="4114800"/>
          </a:xfrm>
        </p:spPr>
        <p:txBody>
          <a:bodyPr/>
          <a:lstStyle/>
          <a:p>
            <a:pPr lvl="0"/>
            <a:endParaRPr lang="en-GB"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50D6F580-F4F4-4246-B64F-DF0BCF94E6C8}"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8112963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67544" y="6165304"/>
            <a:ext cx="1905000" cy="457200"/>
          </a:xfrm>
        </p:spPr>
        <p:txBody>
          <a:bodyPr/>
          <a:lstStyle>
            <a:lvl1pPr>
              <a:defRPr/>
            </a:lvl1pPr>
          </a:lstStyle>
          <a:p>
            <a:endParaRPr lang="en-GB" altLang="en-US" dirty="0">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GB" altLang="en-US" dirty="0">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AA8FD12A-3C19-423D-930F-B0C5A0431731}"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1085960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pic>
        <p:nvPicPr>
          <p:cNvPr id="4" name="Picture 7" descr="PHE_3268_SML_AW.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33375"/>
            <a:ext cx="126047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333375"/>
            <a:ext cx="2390775"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fontAlgn="auto">
              <a:spcBef>
                <a:spcPts val="0"/>
              </a:spcBef>
              <a:spcAft>
                <a:spcPts val="0"/>
              </a:spcAft>
              <a:defRPr/>
            </a:lvl1pPr>
          </a:lstStyle>
          <a:p>
            <a:pPr>
              <a:defRPr/>
            </a:pPr>
            <a:fld id="{9C923859-A72A-4C9D-A89D-09015095B256}" type="slidenum">
              <a:rPr lang="en-US"/>
              <a:pPr>
                <a:defRPr/>
              </a:pPr>
              <a:t>‹#›</a:t>
            </a:fld>
            <a:endParaRPr lang="en-US"/>
          </a:p>
        </p:txBody>
      </p:sp>
      <p:sp>
        <p:nvSpPr>
          <p:cNvPr id="7" name="Footer Placeholder 5"/>
          <p:cNvSpPr>
            <a:spLocks noGrp="1"/>
          </p:cNvSpPr>
          <p:nvPr>
            <p:ph type="ftr" sz="quarter" idx="11"/>
          </p:nvPr>
        </p:nvSpPr>
        <p:spPr/>
        <p:txBody>
          <a:bodyPr/>
          <a:lstStyle>
            <a:lvl1pPr algn="l">
              <a:defRPr sz="1200" baseline="0" dirty="0" smtClean="0">
                <a:solidFill>
                  <a:prstClr val="white"/>
                </a:solidFill>
                <a:latin typeface="Arial" pitchFamily="34" charset="0"/>
              </a:defRPr>
            </a:lvl1pPr>
          </a:lstStyle>
          <a:p>
            <a:pPr>
              <a:defRPr/>
            </a:pPr>
            <a:r>
              <a:rPr lang="en-GB"/>
              <a:t>Teaching University of Oxford, December 6th 2013</a:t>
            </a:r>
          </a:p>
          <a:p>
            <a:pPr>
              <a:defRPr/>
            </a:pPr>
            <a:endParaRPr lang="en-US"/>
          </a:p>
        </p:txBody>
      </p:sp>
    </p:spTree>
    <p:extLst>
      <p:ext uri="{BB962C8B-B14F-4D97-AF65-F5344CB8AC3E}">
        <p14:creationId xmlns:p14="http://schemas.microsoft.com/office/powerpoint/2010/main" val="34208250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ktangel 6"/>
          <p:cNvSpPr>
            <a:spLocks noChangeArrowheads="1"/>
          </p:cNvSpPr>
          <p:nvPr userDrawn="1"/>
        </p:nvSpPr>
        <p:spPr bwMode="auto">
          <a:xfrm>
            <a:off x="0" y="6021388"/>
            <a:ext cx="9144000" cy="836612"/>
          </a:xfrm>
          <a:prstGeom prst="rect">
            <a:avLst/>
          </a:prstGeom>
          <a:solidFill>
            <a:srgbClr val="006A9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defRPr/>
            </a:pPr>
            <a:r>
              <a:rPr lang="en-GB" altLang="en-US" b="0" smtClean="0">
                <a:solidFill>
                  <a:srgbClr val="FFFFFF"/>
                </a:solidFill>
                <a:cs typeface="+mn-cs"/>
              </a:rPr>
              <a:t>The Health in Prisons Programme HIPP of WHO</a:t>
            </a:r>
          </a:p>
        </p:txBody>
      </p:sp>
      <p:pic>
        <p:nvPicPr>
          <p:cNvPr id="5" name="Billede 7" descr="WHO-EURO-EN-W.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6003925"/>
            <a:ext cx="1755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Rectangle 2"/>
          <p:cNvSpPr>
            <a:spLocks noGrp="1" noChangeArrowheads="1"/>
          </p:cNvSpPr>
          <p:nvPr>
            <p:ph type="ctrTitle"/>
          </p:nvPr>
        </p:nvSpPr>
        <p:spPr>
          <a:xfrm>
            <a:off x="685800" y="836613"/>
            <a:ext cx="7772400" cy="1470025"/>
          </a:xfrm>
        </p:spPr>
        <p:txBody>
          <a:bodyPr/>
          <a:lstStyle>
            <a:lvl1pPr algn="ctr">
              <a:defRPr sz="4000"/>
            </a:lvl1pPr>
          </a:lstStyle>
          <a:p>
            <a:r>
              <a:rPr lang="en-GB"/>
              <a:t>Click to edit Master title style</a:t>
            </a:r>
          </a:p>
        </p:txBody>
      </p:sp>
      <p:sp>
        <p:nvSpPr>
          <p:cNvPr id="34819" name="Rectangle 3"/>
          <p:cNvSpPr>
            <a:spLocks noGrp="1" noChangeArrowheads="1"/>
          </p:cNvSpPr>
          <p:nvPr>
            <p:ph type="subTitle" idx="1"/>
          </p:nvPr>
        </p:nvSpPr>
        <p:spPr>
          <a:xfrm>
            <a:off x="1371600" y="2420938"/>
            <a:ext cx="6400800" cy="1752600"/>
          </a:xfrm>
        </p:spPr>
        <p:txBody>
          <a:bodyPr/>
          <a:lstStyle>
            <a:lvl1pPr marL="0" indent="0" algn="ctr">
              <a:buFontTx/>
              <a:buNone/>
              <a:defRPr/>
            </a:lvl1pPr>
          </a:lstStyle>
          <a:p>
            <a:r>
              <a:rPr lang="en-GB"/>
              <a:t>Click to edit Master subtitle style</a:t>
            </a:r>
          </a:p>
        </p:txBody>
      </p:sp>
    </p:spTree>
    <p:extLst>
      <p:ext uri="{BB962C8B-B14F-4D97-AF65-F5344CB8AC3E}">
        <p14:creationId xmlns:p14="http://schemas.microsoft.com/office/powerpoint/2010/main" val="18798004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313636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238150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27088" y="1412875"/>
            <a:ext cx="3852862" cy="4713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32350" y="1412875"/>
            <a:ext cx="3854450" cy="4713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835053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450872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0931625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5090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756060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615061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62725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PHE_3268_SML_AW.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33375"/>
            <a:ext cx="126047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333375"/>
            <a:ext cx="2390775"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8000" y="1368000"/>
            <a:ext cx="3077896" cy="670396"/>
          </a:xfrm>
        </p:spPr>
        <p:txBody>
          <a:bodyPr anchor="t" anchorCtr="0"/>
          <a:lstStyle>
            <a:lvl1pPr algn="l">
              <a:defRPr sz="1800" b="0" i="0" spc="0" baseline="0">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779912" y="1368001"/>
            <a:ext cx="4799138" cy="4788000"/>
          </a:xfrm>
        </p:spPr>
        <p:txBody>
          <a:bodyPr/>
          <a:lstStyle>
            <a:lvl1pPr>
              <a:defRPr sz="1800" baseline="0"/>
            </a:lvl1pPr>
            <a:lvl2pPr>
              <a:defRPr sz="1800" baseline="0"/>
            </a:lvl2pPr>
            <a:lvl3pPr>
              <a:defRPr sz="1800" baseline="0"/>
            </a:lvl3pPr>
            <a:lvl4pPr>
              <a:defRPr sz="1600" baseline="0"/>
            </a:lvl4pPr>
            <a:lvl5pPr>
              <a:defRPr sz="1600" baseline="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8000" y="2132856"/>
            <a:ext cx="3077896" cy="4032448"/>
          </a:xfrm>
        </p:spPr>
        <p:txBody>
          <a:bodyPr/>
          <a:lstStyle>
            <a:lvl1pPr marL="0" indent="0">
              <a:buNone/>
              <a:defRPr sz="16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5"/>
          <p:cNvSpPr>
            <a:spLocks noGrp="1"/>
          </p:cNvSpPr>
          <p:nvPr>
            <p:ph type="sldNum" sz="quarter" idx="10"/>
          </p:nvPr>
        </p:nvSpPr>
        <p:spPr/>
        <p:txBody>
          <a:bodyPr/>
          <a:lstStyle>
            <a:lvl1pPr fontAlgn="auto">
              <a:spcBef>
                <a:spcPts val="0"/>
              </a:spcBef>
              <a:spcAft>
                <a:spcPts val="0"/>
              </a:spcAft>
              <a:defRPr/>
            </a:lvl1pPr>
          </a:lstStyle>
          <a:p>
            <a:pPr>
              <a:defRPr/>
            </a:pPr>
            <a:fld id="{81B5E5F2-A1BA-473A-8299-EAAF005BCAF0}" type="slidenum">
              <a:rPr lang="en-US"/>
              <a:pPr>
                <a:defRPr/>
              </a:pPr>
              <a:t>‹#›</a:t>
            </a:fld>
            <a:endParaRPr lang="en-US"/>
          </a:p>
        </p:txBody>
      </p:sp>
      <p:sp>
        <p:nvSpPr>
          <p:cNvPr id="8" name="Footer Placeholder 5"/>
          <p:cNvSpPr>
            <a:spLocks noGrp="1"/>
          </p:cNvSpPr>
          <p:nvPr>
            <p:ph type="ftr" sz="quarter" idx="11"/>
          </p:nvPr>
        </p:nvSpPr>
        <p:spPr/>
        <p:txBody>
          <a:bodyPr/>
          <a:lstStyle>
            <a:lvl1pPr algn="l">
              <a:defRPr sz="1200" baseline="0" dirty="0" smtClean="0">
                <a:solidFill>
                  <a:prstClr val="white"/>
                </a:solidFill>
                <a:latin typeface="Arial" pitchFamily="34" charset="0"/>
              </a:defRPr>
            </a:lvl1pPr>
          </a:lstStyle>
          <a:p>
            <a:pPr>
              <a:defRPr/>
            </a:pPr>
            <a:r>
              <a:rPr lang="en-GB"/>
              <a:t>Teaching University of Oxford, December 6th 2013</a:t>
            </a:r>
          </a:p>
          <a:p>
            <a:pPr>
              <a:defRPr/>
            </a:pPr>
            <a:endParaRPr lang="en-US"/>
          </a:p>
        </p:txBody>
      </p:sp>
    </p:spTree>
    <p:extLst>
      <p:ext uri="{BB962C8B-B14F-4D97-AF65-F5344CB8AC3E}">
        <p14:creationId xmlns:p14="http://schemas.microsoft.com/office/powerpoint/2010/main" val="35744882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88913"/>
            <a:ext cx="2057400" cy="59372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88913"/>
            <a:ext cx="6019800"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813624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7724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1066800" y="1981200"/>
            <a:ext cx="7772400" cy="4114800"/>
          </a:xfrm>
        </p:spPr>
        <p:txBody>
          <a:bodyPr/>
          <a:lstStyle/>
          <a:p>
            <a:pPr lvl="0"/>
            <a:endParaRPr lang="en-GB" noProof="0"/>
          </a:p>
        </p:txBody>
      </p:sp>
      <p:sp>
        <p:nvSpPr>
          <p:cNvPr id="4" name="Date Placeholder 3"/>
          <p:cNvSpPr>
            <a:spLocks noGrp="1"/>
          </p:cNvSpPr>
          <p:nvPr>
            <p:ph type="dt" sz="half" idx="10"/>
          </p:nvPr>
        </p:nvSpPr>
        <p:spPr>
          <a:xfrm>
            <a:off x="685800" y="6248400"/>
            <a:ext cx="1905000" cy="457200"/>
          </a:xfrm>
        </p:spPr>
        <p:txBody>
          <a:bodyPr/>
          <a:lstStyle>
            <a:lvl1pPr>
              <a:defRPr smtClean="0"/>
            </a:lvl1pPr>
          </a:lstStyle>
          <a:p>
            <a:pPr>
              <a:defRPr/>
            </a:pPr>
            <a:endParaRPr lang="en-US" altLang="en-US">
              <a:solidFill>
                <a:srgbClr val="000000"/>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smtClean="0"/>
            </a:lvl1pPr>
          </a:lstStyle>
          <a:p>
            <a:pPr>
              <a:defRPr/>
            </a:pPr>
            <a:endParaRPr lang="en-US" altLang="en-US">
              <a:solidFill>
                <a:srgbClr val="000000"/>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smtClean="0"/>
            </a:lvl1pPr>
          </a:lstStyle>
          <a:p>
            <a:pPr>
              <a:defRPr/>
            </a:pPr>
            <a:fld id="{6F33797E-9309-4BF3-A062-B6A208F4E0E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5943957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smtClean="0"/>
            </a:lvl1pPr>
          </a:lstStyle>
          <a:p>
            <a:pPr>
              <a:defRPr/>
            </a:pPr>
            <a:endParaRPr lang="en-GB" alt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smtClean="0"/>
            </a:lvl1pPr>
          </a:lstStyle>
          <a:p>
            <a:pPr>
              <a:defRPr/>
            </a:pPr>
            <a:endParaRPr lang="en-GB" alt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DF66C8B1-B7E4-45DD-B0F6-86776D6C3F0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918512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4"/>
          <p:cNvSpPr/>
          <p:nvPr/>
        </p:nvSpPr>
        <p:spPr>
          <a:xfrm>
            <a:off x="0" y="1628775"/>
            <a:ext cx="9144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6" name="Picture 9" descr="PHE_3268_SML_AW.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33375"/>
            <a:ext cx="126047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333375"/>
            <a:ext cx="2390775"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idx="1"/>
          </p:nvPr>
        </p:nvSpPr>
        <p:spPr>
          <a:xfrm>
            <a:off x="558000" y="1800000"/>
            <a:ext cx="8028000" cy="4377600"/>
          </a:xfrm>
        </p:spPr>
        <p:txBody>
          <a:bodyPr/>
          <a:lstStyle>
            <a:lvl1pPr marL="0" indent="0">
              <a:buNone/>
              <a:defRPr sz="3600" b="0"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Slide Number Placeholder 5"/>
          <p:cNvSpPr>
            <a:spLocks noGrp="1"/>
          </p:cNvSpPr>
          <p:nvPr>
            <p:ph type="sldNum" sz="quarter" idx="10"/>
          </p:nvPr>
        </p:nvSpPr>
        <p:spPr>
          <a:noFill/>
        </p:spPr>
        <p:txBody>
          <a:bodyPr/>
          <a:lstStyle>
            <a:lvl1pPr fontAlgn="auto">
              <a:spcBef>
                <a:spcPts val="0"/>
              </a:spcBef>
              <a:spcAft>
                <a:spcPts val="0"/>
              </a:spcAft>
              <a:defRPr/>
            </a:lvl1pPr>
          </a:lstStyle>
          <a:p>
            <a:pPr>
              <a:defRPr/>
            </a:pPr>
            <a:fld id="{9BD946E3-6998-4E0C-9BC8-1396FC5F9D33}" type="slidenum">
              <a:rPr lang="en-US"/>
              <a:pPr>
                <a:defRPr/>
              </a:pPr>
              <a:t>‹#›</a:t>
            </a:fld>
            <a:endParaRPr lang="en-US"/>
          </a:p>
        </p:txBody>
      </p:sp>
      <p:sp>
        <p:nvSpPr>
          <p:cNvPr id="9" name="Footer Placeholder 5"/>
          <p:cNvSpPr>
            <a:spLocks noGrp="1"/>
          </p:cNvSpPr>
          <p:nvPr>
            <p:ph type="ftr" sz="quarter" idx="11"/>
          </p:nvPr>
        </p:nvSpPr>
        <p:spPr/>
        <p:txBody>
          <a:bodyPr/>
          <a:lstStyle>
            <a:lvl1pPr algn="l">
              <a:defRPr sz="1200" baseline="0" dirty="0" smtClean="0">
                <a:solidFill>
                  <a:prstClr val="white"/>
                </a:solidFill>
                <a:latin typeface="Arial" pitchFamily="34" charset="0"/>
              </a:defRPr>
            </a:lvl1pPr>
          </a:lstStyle>
          <a:p>
            <a:pPr>
              <a:defRPr/>
            </a:pPr>
            <a:r>
              <a:rPr lang="en-GB"/>
              <a:t>Teaching University of Oxford, December 6th 2013</a:t>
            </a:r>
          </a:p>
          <a:p>
            <a:pPr>
              <a:defRPr/>
            </a:pPr>
            <a:endParaRPr lang="en-US"/>
          </a:p>
        </p:txBody>
      </p:sp>
    </p:spTree>
    <p:extLst>
      <p:ext uri="{BB962C8B-B14F-4D97-AF65-F5344CB8AC3E}">
        <p14:creationId xmlns:p14="http://schemas.microsoft.com/office/powerpoint/2010/main" val="3470516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6308725"/>
          </a:xfrm>
        </p:spPr>
        <p:txBody>
          <a:bodyPr rtlCol="0">
            <a:normAutofit/>
          </a:bodyPr>
          <a:lstStyle/>
          <a:p>
            <a:pPr lvl="0"/>
            <a:r>
              <a:rPr lang="en-US" noProof="0" smtClean="0"/>
              <a:t>Click icon to add picture</a:t>
            </a:r>
            <a:endParaRPr lang="en-US" noProof="0"/>
          </a:p>
        </p:txBody>
      </p:sp>
      <p:sp>
        <p:nvSpPr>
          <p:cNvPr id="3" name="Slide Number Placeholder 5"/>
          <p:cNvSpPr>
            <a:spLocks noGrp="1"/>
          </p:cNvSpPr>
          <p:nvPr>
            <p:ph type="sldNum" sz="quarter" idx="14"/>
          </p:nvPr>
        </p:nvSpPr>
        <p:spPr/>
        <p:txBody>
          <a:bodyPr/>
          <a:lstStyle>
            <a:lvl1pPr fontAlgn="auto">
              <a:spcBef>
                <a:spcPts val="0"/>
              </a:spcBef>
              <a:spcAft>
                <a:spcPts val="0"/>
              </a:spcAft>
              <a:defRPr/>
            </a:lvl1pPr>
          </a:lstStyle>
          <a:p>
            <a:pPr>
              <a:defRPr/>
            </a:pPr>
            <a:fld id="{435ECF9F-227E-4EB0-B55E-E1CD948E54EF}" type="slidenum">
              <a:rPr lang="en-US"/>
              <a:pPr>
                <a:defRPr/>
              </a:pPr>
              <a:t>‹#›</a:t>
            </a:fld>
            <a:endParaRPr lang="en-US"/>
          </a:p>
        </p:txBody>
      </p:sp>
      <p:sp>
        <p:nvSpPr>
          <p:cNvPr id="4" name="Footer Placeholder 5"/>
          <p:cNvSpPr>
            <a:spLocks noGrp="1"/>
          </p:cNvSpPr>
          <p:nvPr>
            <p:ph type="ftr" sz="quarter" idx="15"/>
          </p:nvPr>
        </p:nvSpPr>
        <p:spPr/>
        <p:txBody>
          <a:bodyPr/>
          <a:lstStyle>
            <a:lvl1pPr algn="l">
              <a:defRPr sz="1200" baseline="0" dirty="0" smtClean="0">
                <a:solidFill>
                  <a:prstClr val="white"/>
                </a:solidFill>
                <a:latin typeface="Arial" pitchFamily="34" charset="0"/>
              </a:defRPr>
            </a:lvl1pPr>
          </a:lstStyle>
          <a:p>
            <a:pPr>
              <a:defRPr/>
            </a:pPr>
            <a:r>
              <a:rPr lang="en-GB"/>
              <a:t>Teaching University of Oxford, December 6th 2013</a:t>
            </a:r>
          </a:p>
          <a:p>
            <a:pPr>
              <a:defRPr/>
            </a:pPr>
            <a:endParaRPr lang="en-US"/>
          </a:p>
        </p:txBody>
      </p:sp>
    </p:spTree>
    <p:extLst>
      <p:ext uri="{BB962C8B-B14F-4D97-AF65-F5344CB8AC3E}">
        <p14:creationId xmlns:p14="http://schemas.microsoft.com/office/powerpoint/2010/main" val="1687922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5.pn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5.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1.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image" Target="../media/image1.png"/><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8195" name="Text Placeholder 2"/>
          <p:cNvSpPr>
            <a:spLocks noGrp="1"/>
          </p:cNvSpPr>
          <p:nvPr>
            <p:ph type="body" idx="1"/>
          </p:nvPr>
        </p:nvSpPr>
        <p:spPr bwMode="auto">
          <a:xfrm>
            <a:off x="557213" y="1600200"/>
            <a:ext cx="80295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prstClr val="white"/>
                </a:solidFill>
                <a:latin typeface="Arial" pitchFamily="34" charset="0"/>
                <a:cs typeface="Arial" pitchFamily="34" charset="0"/>
              </a:defRPr>
            </a:lvl1pPr>
          </a:lstStyle>
          <a:p>
            <a:pPr>
              <a:defRPr/>
            </a:pPr>
            <a:fld id="{EA7C065F-AEA7-422D-A74B-9E3328C8A910}" type="slidenum">
              <a:rPr lang="en-US"/>
              <a:pPr>
                <a:defRPr/>
              </a:pPr>
              <a:t>‹#›</a:t>
            </a:fld>
            <a:r>
              <a:rPr lang="en-US"/>
              <a:t> </a:t>
            </a:r>
          </a:p>
        </p:txBody>
      </p:sp>
      <p:sp>
        <p:nvSpPr>
          <p:cNvPr id="6" name="Footer Placeholder 5"/>
          <p:cNvSpPr>
            <a:spLocks noGrp="1"/>
          </p:cNvSpPr>
          <p:nvPr>
            <p:ph type="ftr" sz="quarter" idx="3"/>
          </p:nvPr>
        </p:nvSpPr>
        <p:spPr>
          <a:xfrm>
            <a:off x="900113" y="6308725"/>
            <a:ext cx="7704137" cy="549275"/>
          </a:xfrm>
          <a:prstGeom prst="rect">
            <a:avLst/>
          </a:prstGeom>
        </p:spPr>
        <p:txBody>
          <a:bodyPr vert="horz" lIns="0" tIns="0" rIns="0" bIns="0" rtlCol="0" anchor="ctr"/>
          <a:lstStyle>
            <a:lvl1pPr algn="l" fontAlgn="auto">
              <a:spcBef>
                <a:spcPts val="0"/>
              </a:spcBef>
              <a:spcAft>
                <a:spcPts val="0"/>
              </a:spcAft>
              <a:defRPr sz="1200" baseline="0" dirty="0" smtClean="0">
                <a:solidFill>
                  <a:prstClr val="white"/>
                </a:solidFill>
                <a:latin typeface="Arial" pitchFamily="34" charset="0"/>
                <a:cs typeface="+mn-cs"/>
              </a:defRPr>
            </a:lvl1pPr>
          </a:lstStyle>
          <a:p>
            <a:pPr>
              <a:defRPr/>
            </a:pPr>
            <a:r>
              <a:rPr lang="en-GB"/>
              <a:t>Teaching University of Oxford November 21 2014</a:t>
            </a:r>
          </a:p>
          <a:p>
            <a:pPr>
              <a:defRPr/>
            </a:pPr>
            <a:endParaRPr lang="en-US"/>
          </a:p>
        </p:txBody>
      </p:sp>
    </p:spTree>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Lst>
  <p:timing>
    <p:tnLst>
      <p:par>
        <p:cTn id="1" dur="indefinite" restart="never" nodeType="tmRoot"/>
      </p:par>
    </p:tnLst>
  </p:timing>
  <p:hf hdr="0" dt="0"/>
  <p:txStyles>
    <p:titleStyle>
      <a:lvl1pPr algn="l" rtl="0" fontAlgn="base">
        <a:spcBef>
          <a:spcPct val="0"/>
        </a:spcBef>
        <a:spcAft>
          <a:spcPct val="0"/>
        </a:spcAft>
        <a:defRPr sz="4000" kern="1200" spc="-150">
          <a:solidFill>
            <a:srgbClr val="00AE9E"/>
          </a:solidFill>
          <a:latin typeface="+mj-lt"/>
          <a:ea typeface="+mj-ea"/>
          <a:cs typeface="+mj-cs"/>
        </a:defRPr>
      </a:lvl1pPr>
      <a:lvl2pPr algn="l" rtl="0" fontAlgn="base">
        <a:spcBef>
          <a:spcPct val="0"/>
        </a:spcBef>
        <a:spcAft>
          <a:spcPct val="0"/>
        </a:spcAft>
        <a:defRPr sz="4000">
          <a:solidFill>
            <a:srgbClr val="00AE9E"/>
          </a:solidFill>
          <a:latin typeface="Arial" pitchFamily="34" charset="0"/>
        </a:defRPr>
      </a:lvl2pPr>
      <a:lvl3pPr algn="l" rtl="0" fontAlgn="base">
        <a:spcBef>
          <a:spcPct val="0"/>
        </a:spcBef>
        <a:spcAft>
          <a:spcPct val="0"/>
        </a:spcAft>
        <a:defRPr sz="4000">
          <a:solidFill>
            <a:srgbClr val="00AE9E"/>
          </a:solidFill>
          <a:latin typeface="Arial" pitchFamily="34" charset="0"/>
        </a:defRPr>
      </a:lvl3pPr>
      <a:lvl4pPr algn="l" rtl="0" fontAlgn="base">
        <a:spcBef>
          <a:spcPct val="0"/>
        </a:spcBef>
        <a:spcAft>
          <a:spcPct val="0"/>
        </a:spcAft>
        <a:defRPr sz="4000">
          <a:solidFill>
            <a:srgbClr val="00AE9E"/>
          </a:solidFill>
          <a:latin typeface="Arial" pitchFamily="34" charset="0"/>
        </a:defRPr>
      </a:lvl4pPr>
      <a:lvl5pPr algn="l" rtl="0" fontAlgn="base">
        <a:spcBef>
          <a:spcPct val="0"/>
        </a:spcBef>
        <a:spcAft>
          <a:spcPct val="0"/>
        </a:spcAft>
        <a:defRPr sz="4000">
          <a:solidFill>
            <a:srgbClr val="00AE9E"/>
          </a:solidFill>
          <a:latin typeface="Arial" pitchFamily="34" charset="0"/>
        </a:defRPr>
      </a:lvl5pPr>
      <a:lvl6pPr marL="457200" algn="l" rtl="0" eaLnBrk="1" fontAlgn="base" hangingPunct="1">
        <a:spcBef>
          <a:spcPct val="0"/>
        </a:spcBef>
        <a:spcAft>
          <a:spcPct val="0"/>
        </a:spcAft>
        <a:defRPr sz="4000">
          <a:solidFill>
            <a:schemeClr val="tx2"/>
          </a:solidFill>
          <a:latin typeface="Arial" pitchFamily="34" charset="0"/>
        </a:defRPr>
      </a:lvl6pPr>
      <a:lvl7pPr marL="914400" algn="l" rtl="0" eaLnBrk="1" fontAlgn="base" hangingPunct="1">
        <a:spcBef>
          <a:spcPct val="0"/>
        </a:spcBef>
        <a:spcAft>
          <a:spcPct val="0"/>
        </a:spcAft>
        <a:defRPr sz="4000">
          <a:solidFill>
            <a:schemeClr val="tx2"/>
          </a:solidFill>
          <a:latin typeface="Arial" pitchFamily="34" charset="0"/>
        </a:defRPr>
      </a:lvl7pPr>
      <a:lvl8pPr marL="1371600" algn="l" rtl="0" eaLnBrk="1" fontAlgn="base" hangingPunct="1">
        <a:spcBef>
          <a:spcPct val="0"/>
        </a:spcBef>
        <a:spcAft>
          <a:spcPct val="0"/>
        </a:spcAft>
        <a:defRPr sz="4000">
          <a:solidFill>
            <a:schemeClr val="tx2"/>
          </a:solidFill>
          <a:latin typeface="Arial" pitchFamily="34" charset="0"/>
        </a:defRPr>
      </a:lvl8pPr>
      <a:lvl9pPr marL="1828800" algn="l" rtl="0" eaLnBrk="1" fontAlgn="base" hangingPunct="1">
        <a:spcBef>
          <a:spcPct val="0"/>
        </a:spcBef>
        <a:spcAft>
          <a:spcPct val="0"/>
        </a:spcAft>
        <a:defRPr sz="4000">
          <a:solidFill>
            <a:schemeClr val="tx2"/>
          </a:solidFill>
          <a:latin typeface="Arial" pitchFamily="34" charset="0"/>
        </a:defRPr>
      </a:lvl9pPr>
    </p:titleStyle>
    <p:bodyStyle>
      <a:lvl1pPr marL="342900" indent="-342900" algn="l" rtl="0" fontAlgn="base">
        <a:spcBef>
          <a:spcPts val="1200"/>
        </a:spcBef>
        <a:spcAft>
          <a:spcPct val="0"/>
        </a:spcAft>
        <a:buFont typeface="Arial" pitchFamily="34" charset="0"/>
        <a:defRPr kern="1200">
          <a:solidFill>
            <a:srgbClr val="00AE9E"/>
          </a:solidFill>
          <a:latin typeface="Arial" pitchFamily="34" charset="0"/>
          <a:ea typeface="+mn-ea"/>
          <a:cs typeface="+mn-cs"/>
        </a:defRPr>
      </a:lvl1pPr>
      <a:lvl2pPr marL="742950" indent="-285750" algn="l" rtl="0" fontAlgn="base">
        <a:spcBef>
          <a:spcPts val="600"/>
        </a:spcBef>
        <a:spcAft>
          <a:spcPct val="0"/>
        </a:spcAft>
        <a:defRPr kern="1200">
          <a:solidFill>
            <a:schemeClr val="tx1"/>
          </a:solidFill>
          <a:latin typeface="Arial" pitchFamily="34" charset="0"/>
          <a:ea typeface="+mn-ea"/>
          <a:cs typeface="+mn-cs"/>
        </a:defRPr>
      </a:lvl2pPr>
      <a:lvl3pPr marL="215900" indent="-215900" algn="l" rtl="0" fontAlgn="base">
        <a:spcBef>
          <a:spcPts val="600"/>
        </a:spcBef>
        <a:spcAft>
          <a:spcPct val="0"/>
        </a:spcAft>
        <a:buFont typeface="Arial" pitchFamily="34" charset="0"/>
        <a:buChar char="•"/>
        <a:defRPr kern="1200">
          <a:solidFill>
            <a:schemeClr val="tx1"/>
          </a:solidFill>
          <a:latin typeface="Arial" pitchFamily="34" charset="0"/>
          <a:ea typeface="+mn-ea"/>
          <a:cs typeface="+mn-cs"/>
        </a:defRPr>
      </a:lvl3pPr>
      <a:lvl4pPr marL="898525" indent="-287338" algn="l" rtl="0" fontAlgn="base">
        <a:spcBef>
          <a:spcPts val="600"/>
        </a:spcBef>
        <a:spcAft>
          <a:spcPct val="0"/>
        </a:spcAft>
        <a:buFont typeface="Arial" pitchFamily="34" charset="0"/>
        <a:buChar char="–"/>
        <a:defRPr sz="1600" kern="1200">
          <a:solidFill>
            <a:schemeClr val="tx1"/>
          </a:solidFill>
          <a:latin typeface="Arial" pitchFamily="34" charset="0"/>
          <a:ea typeface="+mn-ea"/>
          <a:cs typeface="+mn-cs"/>
        </a:defRPr>
      </a:lvl4pPr>
      <a:lvl5pPr marL="898525" indent="-287338" algn="l" rtl="0" fontAlgn="base">
        <a:spcBef>
          <a:spcPct val="20000"/>
        </a:spcBef>
        <a:spcAft>
          <a:spcPct val="0"/>
        </a:spcAft>
        <a:buFont typeface="Arial" pitchFamily="34" charset="0"/>
        <a:buAutoNum type="arabicPeriod"/>
        <a:defRPr sz="16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3CB249-AED9-4F6C-A267-B0B635844395}" type="datetimeFigureOut">
              <a:rPr lang="en-GB" smtClean="0"/>
              <a:t>06/07/2015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65001A-4E6E-4DE0-BB8B-A7FD1B9AA212}" type="slidenum">
              <a:rPr lang="en-GB" smtClean="0"/>
              <a:t>‹#›</a:t>
            </a:fld>
            <a:endParaRPr lang="en-GB"/>
          </a:p>
        </p:txBody>
      </p:sp>
    </p:spTree>
    <p:extLst>
      <p:ext uri="{BB962C8B-B14F-4D97-AF65-F5344CB8AC3E}">
        <p14:creationId xmlns:p14="http://schemas.microsoft.com/office/powerpoint/2010/main" val="1185235758"/>
      </p:ext>
    </p:extLst>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alphaModFix amt="14000"/>
          </a:blip>
          <a:srcRect/>
          <a:stretch>
            <a:fillRect l="5000" t="-10000" r="5000" b="-10000"/>
          </a:stretch>
        </a:blipFill>
        <a:effectLst/>
      </p:bgPr>
    </p:bg>
    <p:spTree>
      <p:nvGrpSpPr>
        <p:cNvPr id="1" name=""/>
        <p:cNvGrpSpPr/>
        <p:nvPr/>
      </p:nvGrpSpPr>
      <p:grpSpPr>
        <a:xfrm>
          <a:off x="0" y="0"/>
          <a:ext cx="0" cy="0"/>
          <a:chOff x="0" y="0"/>
          <a:chExt cx="0" cy="0"/>
        </a:xfrm>
      </p:grpSpPr>
      <p:sp>
        <p:nvSpPr>
          <p:cNvPr id="3074"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3075"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fld id="{559EED1B-F2D0-4104-A73E-CE79ED3ECF5A}" type="datetimeFigureOut">
              <a:rPr lang="it-IT">
                <a:ea typeface="MS PGothic" pitchFamily="34" charset="-128"/>
                <a:cs typeface="+mn-cs"/>
              </a:rPr>
              <a:pPr>
                <a:defRPr/>
              </a:pPr>
              <a:t>06/07/2015</a:t>
            </a:fld>
            <a:endParaRPr lang="it-IT">
              <a:ea typeface="MS PGothic" pitchFamily="34" charset="-128"/>
              <a:cs typeface="+mn-cs"/>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ADF83643-D007-48AD-925E-57CE45167A44}" type="slidenum">
              <a:rPr lang="it-IT">
                <a:ea typeface="MS PGothic" pitchFamily="34" charset="-128"/>
                <a:cs typeface="+mn-cs"/>
              </a:rPr>
              <a:pPr>
                <a:defRPr/>
              </a:pPr>
              <a:t>‹#›</a:t>
            </a:fld>
            <a:endParaRPr lang="it-IT">
              <a:ea typeface="MS PGothic" pitchFamily="34" charset="-128"/>
              <a:cs typeface="+mn-cs"/>
            </a:endParaRPr>
          </a:p>
        </p:txBody>
      </p:sp>
    </p:spTree>
    <p:extLst>
      <p:ext uri="{BB962C8B-B14F-4D97-AF65-F5344CB8AC3E}">
        <p14:creationId xmlns:p14="http://schemas.microsoft.com/office/powerpoint/2010/main" val="335270034"/>
      </p:ext>
    </p:extLst>
  </p:cSld>
  <p:clrMap bg1="lt1" tx1="dk1" bg2="lt2" tx2="dk2" accent1="accent1" accent2="accent2" accent3="accent3" accent4="accent4" accent5="accent5" accent6="accent6" hlink="hlink" folHlink="folHlink"/>
  <p:sldLayoutIdLst>
    <p:sldLayoutId id="2147484449" r:id="rId1"/>
    <p:sldLayoutId id="2147484450" r:id="rId2"/>
    <p:sldLayoutId id="2147484451" r:id="rId3"/>
    <p:sldLayoutId id="2147484452" r:id="rId4"/>
    <p:sldLayoutId id="2147484453" r:id="rId5"/>
    <p:sldLayoutId id="2147484454" r:id="rId6"/>
    <p:sldLayoutId id="2147484455" r:id="rId7"/>
    <p:sldLayoutId id="2147484456" r:id="rId8"/>
    <p:sldLayoutId id="2147484457" r:id="rId9"/>
    <p:sldLayoutId id="2147484458" r:id="rId10"/>
    <p:sldLayoutId id="2147484459" r:id="rId11"/>
    <p:sldLayoutId id="2147484460" r:id="rId12"/>
    <p:sldLayoutId id="2147484461" r:id="rId13"/>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ea typeface="MS PGothic" pitchFamily="34" charset="-128"/>
        </a:defRPr>
      </a:lvl6pPr>
      <a:lvl7pPr marL="914400" algn="ctr" rtl="0" fontAlgn="base">
        <a:spcBef>
          <a:spcPct val="0"/>
        </a:spcBef>
        <a:spcAft>
          <a:spcPct val="0"/>
        </a:spcAft>
        <a:defRPr sz="4400">
          <a:solidFill>
            <a:schemeClr val="tx1"/>
          </a:solidFill>
          <a:latin typeface="Calibri" pitchFamily="34" charset="0"/>
          <a:ea typeface="MS PGothic" pitchFamily="34" charset="-128"/>
        </a:defRPr>
      </a:lvl7pPr>
      <a:lvl8pPr marL="1371600" algn="ctr" rtl="0" fontAlgn="base">
        <a:spcBef>
          <a:spcPct val="0"/>
        </a:spcBef>
        <a:spcAft>
          <a:spcPct val="0"/>
        </a:spcAft>
        <a:defRPr sz="4400">
          <a:solidFill>
            <a:schemeClr val="tx1"/>
          </a:solidFill>
          <a:latin typeface="Calibri" pitchFamily="34" charset="0"/>
          <a:ea typeface="MS PGothic" pitchFamily="34" charset="-128"/>
        </a:defRPr>
      </a:lvl8pPr>
      <a:lvl9pPr marL="1828800" algn="ctr"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alphaModFix amt="14000"/>
          </a:blip>
          <a:srcRect/>
          <a:stretch>
            <a:fillRect l="5000" t="-10000" r="5000" b="-10000"/>
          </a:stretch>
        </a:blipFill>
        <a:effectLst/>
      </p:bgPr>
    </p:bg>
    <p:spTree>
      <p:nvGrpSpPr>
        <p:cNvPr id="1" name=""/>
        <p:cNvGrpSpPr/>
        <p:nvPr/>
      </p:nvGrpSpPr>
      <p:grpSpPr>
        <a:xfrm>
          <a:off x="0" y="0"/>
          <a:ext cx="0" cy="0"/>
          <a:chOff x="0" y="0"/>
          <a:chExt cx="0" cy="0"/>
        </a:xfrm>
      </p:grpSpPr>
      <p:sp>
        <p:nvSpPr>
          <p:cNvPr id="3074"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3075"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fld id="{559EED1B-F2D0-4104-A73E-CE79ED3ECF5A}" type="datetimeFigureOut">
              <a:rPr lang="it-IT">
                <a:ea typeface="MS PGothic" pitchFamily="34" charset="-128"/>
                <a:cs typeface="+mn-cs"/>
              </a:rPr>
              <a:pPr>
                <a:defRPr/>
              </a:pPr>
              <a:t>06/07/2015</a:t>
            </a:fld>
            <a:endParaRPr lang="it-IT">
              <a:ea typeface="MS PGothic" pitchFamily="34" charset="-128"/>
              <a:cs typeface="+mn-cs"/>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ADF83643-D007-48AD-925E-57CE45167A44}" type="slidenum">
              <a:rPr lang="it-IT">
                <a:ea typeface="MS PGothic" pitchFamily="34" charset="-128"/>
                <a:cs typeface="+mn-cs"/>
              </a:rPr>
              <a:pPr>
                <a:defRPr/>
              </a:pPr>
              <a:t>‹#›</a:t>
            </a:fld>
            <a:endParaRPr lang="it-IT">
              <a:ea typeface="MS PGothic" pitchFamily="34" charset="-128"/>
              <a:cs typeface="+mn-cs"/>
            </a:endParaRPr>
          </a:p>
        </p:txBody>
      </p:sp>
    </p:spTree>
    <p:extLst>
      <p:ext uri="{BB962C8B-B14F-4D97-AF65-F5344CB8AC3E}">
        <p14:creationId xmlns:p14="http://schemas.microsoft.com/office/powerpoint/2010/main" val="1831269332"/>
      </p:ext>
    </p:extLst>
  </p:cSld>
  <p:clrMap bg1="lt1" tx1="dk1" bg2="lt2" tx2="dk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 id="2147484469" r:id="rId7"/>
    <p:sldLayoutId id="2147484470" r:id="rId8"/>
    <p:sldLayoutId id="2147484471" r:id="rId9"/>
    <p:sldLayoutId id="2147484472" r:id="rId10"/>
    <p:sldLayoutId id="2147484473" r:id="rId11"/>
    <p:sldLayoutId id="2147484474" r:id="rId12"/>
    <p:sldLayoutId id="2147484475" r:id="rId13"/>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ea typeface="MS PGothic" pitchFamily="34" charset="-128"/>
        </a:defRPr>
      </a:lvl6pPr>
      <a:lvl7pPr marL="914400" algn="ctr" rtl="0" fontAlgn="base">
        <a:spcBef>
          <a:spcPct val="0"/>
        </a:spcBef>
        <a:spcAft>
          <a:spcPct val="0"/>
        </a:spcAft>
        <a:defRPr sz="4400">
          <a:solidFill>
            <a:schemeClr val="tx1"/>
          </a:solidFill>
          <a:latin typeface="Calibri" pitchFamily="34" charset="0"/>
          <a:ea typeface="MS PGothic" pitchFamily="34" charset="-128"/>
        </a:defRPr>
      </a:lvl7pPr>
      <a:lvl8pPr marL="1371600" algn="ctr" rtl="0" fontAlgn="base">
        <a:spcBef>
          <a:spcPct val="0"/>
        </a:spcBef>
        <a:spcAft>
          <a:spcPct val="0"/>
        </a:spcAft>
        <a:defRPr sz="4400">
          <a:solidFill>
            <a:schemeClr val="tx1"/>
          </a:solidFill>
          <a:latin typeface="Calibri" pitchFamily="34" charset="0"/>
          <a:ea typeface="MS PGothic" pitchFamily="34" charset="-128"/>
        </a:defRPr>
      </a:lvl8pPr>
      <a:lvl9pPr marL="1828800" algn="ctr"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889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827088" y="1412875"/>
            <a:ext cx="7859712"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endParaRPr lang="en-US" altLang="en-US" smtClean="0">
              <a:solidFill>
                <a:srgbClr val="000000"/>
              </a:solidFill>
              <a:latin typeface="Arial" charset="0"/>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endParaRPr lang="en-US" altLang="en-US" smtClean="0">
              <a:solidFill>
                <a:srgbClr val="000000"/>
              </a:solidFill>
              <a:latin typeface="Arial" charset="0"/>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75C806B4-F39F-4720-9BB7-ECC61CD9D8DE}" type="slidenum">
              <a:rPr lang="en-GB" altLang="en-US" smtClean="0">
                <a:solidFill>
                  <a:srgbClr val="000000"/>
                </a:solidFill>
                <a:latin typeface="Arial" charset="0"/>
                <a:cs typeface="+mn-cs"/>
              </a:rPr>
              <a:pPr/>
              <a:t>‹#›</a:t>
            </a:fld>
            <a:endParaRPr lang="en-GB" altLang="en-US" smtClean="0">
              <a:solidFill>
                <a:srgbClr val="000000"/>
              </a:solidFill>
              <a:latin typeface="Arial" charset="0"/>
              <a:cs typeface="+mn-cs"/>
            </a:endParaRPr>
          </a:p>
        </p:txBody>
      </p:sp>
      <p:sp>
        <p:nvSpPr>
          <p:cNvPr id="1031" name="Rektangel 6"/>
          <p:cNvSpPr>
            <a:spLocks noChangeArrowheads="1"/>
          </p:cNvSpPr>
          <p:nvPr userDrawn="1"/>
        </p:nvSpPr>
        <p:spPr bwMode="auto">
          <a:xfrm>
            <a:off x="0" y="6021388"/>
            <a:ext cx="9144000" cy="836612"/>
          </a:xfrm>
          <a:prstGeom prst="rect">
            <a:avLst/>
          </a:prstGeom>
          <a:solidFill>
            <a:srgbClr val="006A9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defTabSz="457200" eaLnBrk="0" hangingPunct="0">
              <a:defRPr b="1">
                <a:solidFill>
                  <a:schemeClr val="tx1"/>
                </a:solidFill>
                <a:latin typeface="Arial" charset="0"/>
              </a:defRPr>
            </a:lvl1pPr>
            <a:lvl2pPr marL="742950" indent="-285750" defTabSz="457200" eaLnBrk="0" hangingPunct="0">
              <a:defRPr b="1">
                <a:solidFill>
                  <a:schemeClr val="tx1"/>
                </a:solidFill>
                <a:latin typeface="Arial" charset="0"/>
              </a:defRPr>
            </a:lvl2pPr>
            <a:lvl3pPr marL="1143000" indent="-228600" defTabSz="457200" eaLnBrk="0" hangingPunct="0">
              <a:defRPr b="1">
                <a:solidFill>
                  <a:schemeClr val="tx1"/>
                </a:solidFill>
                <a:latin typeface="Arial" charset="0"/>
              </a:defRPr>
            </a:lvl3pPr>
            <a:lvl4pPr marL="1600200" indent="-228600" defTabSz="457200" eaLnBrk="0" hangingPunct="0">
              <a:defRPr b="1">
                <a:solidFill>
                  <a:schemeClr val="tx1"/>
                </a:solidFill>
                <a:latin typeface="Arial" charset="0"/>
              </a:defRPr>
            </a:lvl4pPr>
            <a:lvl5pPr marL="2057400" indent="-228600" defTabSz="457200" eaLnBrk="0" hangingPunct="0">
              <a:defRPr b="1">
                <a:solidFill>
                  <a:schemeClr val="tx1"/>
                </a:solidFill>
                <a:latin typeface="Arial" charset="0"/>
              </a:defRPr>
            </a:lvl5pPr>
            <a:lvl6pPr marL="2514600" indent="-228600" defTabSz="457200" eaLnBrk="0" fontAlgn="base" hangingPunct="0">
              <a:spcBef>
                <a:spcPct val="0"/>
              </a:spcBef>
              <a:spcAft>
                <a:spcPct val="0"/>
              </a:spcAft>
              <a:defRPr b="1">
                <a:solidFill>
                  <a:schemeClr val="tx1"/>
                </a:solidFill>
                <a:latin typeface="Arial" charset="0"/>
              </a:defRPr>
            </a:lvl6pPr>
            <a:lvl7pPr marL="2971800" indent="-228600" defTabSz="457200" eaLnBrk="0" fontAlgn="base" hangingPunct="0">
              <a:spcBef>
                <a:spcPct val="0"/>
              </a:spcBef>
              <a:spcAft>
                <a:spcPct val="0"/>
              </a:spcAft>
              <a:defRPr b="1">
                <a:solidFill>
                  <a:schemeClr val="tx1"/>
                </a:solidFill>
                <a:latin typeface="Arial" charset="0"/>
              </a:defRPr>
            </a:lvl7pPr>
            <a:lvl8pPr marL="3429000" indent="-228600" defTabSz="457200" eaLnBrk="0" fontAlgn="base" hangingPunct="0">
              <a:spcBef>
                <a:spcPct val="0"/>
              </a:spcBef>
              <a:spcAft>
                <a:spcPct val="0"/>
              </a:spcAft>
              <a:defRPr b="1">
                <a:solidFill>
                  <a:schemeClr val="tx1"/>
                </a:solidFill>
                <a:latin typeface="Arial" charset="0"/>
              </a:defRPr>
            </a:lvl8pPr>
            <a:lvl9pPr marL="3886200" indent="-228600" defTabSz="457200" eaLnBrk="0" fontAlgn="base" hangingPunct="0">
              <a:spcBef>
                <a:spcPct val="0"/>
              </a:spcBef>
              <a:spcAft>
                <a:spcPct val="0"/>
              </a:spcAft>
              <a:defRPr b="1">
                <a:solidFill>
                  <a:schemeClr val="tx1"/>
                </a:solidFill>
                <a:latin typeface="Arial" charset="0"/>
              </a:defRPr>
            </a:lvl9pPr>
          </a:lstStyle>
          <a:p>
            <a:pPr algn="ctr" eaLnBrk="1" hangingPunct="1">
              <a:defRPr/>
            </a:pPr>
            <a:r>
              <a:rPr lang="da-DK" altLang="en-US" b="0" smtClean="0">
                <a:solidFill>
                  <a:srgbClr val="FFFFFF"/>
                </a:solidFill>
                <a:cs typeface="+mn-cs"/>
              </a:rPr>
              <a:t> </a:t>
            </a:r>
          </a:p>
        </p:txBody>
      </p:sp>
      <p:pic>
        <p:nvPicPr>
          <p:cNvPr id="1032" name="Billede 7" descr="WHO-EURO-EN-W.eps"/>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52400" y="6003925"/>
            <a:ext cx="1755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1"/>
          <p:cNvSpPr txBox="1">
            <a:spLocks noChangeArrowheads="1"/>
          </p:cNvSpPr>
          <p:nvPr userDrawn="1"/>
        </p:nvSpPr>
        <p:spPr bwMode="auto">
          <a:xfrm>
            <a:off x="2928938" y="6011863"/>
            <a:ext cx="2971800" cy="585787"/>
          </a:xfrm>
          <a:prstGeom prst="rect">
            <a:avLst/>
          </a:prstGeom>
          <a:noFill/>
          <a:ln w="9525">
            <a:noFill/>
            <a:miter lim="800000"/>
            <a:headEnd/>
            <a:tailEnd/>
          </a:ln>
          <a:effec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endParaRPr lang="en-US" altLang="en-US" sz="800" b="0" smtClean="0">
              <a:solidFill>
                <a:srgbClr val="FFFFFF"/>
              </a:solidFill>
              <a:cs typeface="+mn-cs"/>
            </a:endParaRPr>
          </a:p>
          <a:p>
            <a:pPr algn="r" eaLnBrk="1" hangingPunct="1">
              <a:spcBef>
                <a:spcPct val="50000"/>
              </a:spcBef>
            </a:pPr>
            <a:endParaRPr lang="en-US" altLang="en-US" sz="800" b="0" smtClean="0">
              <a:solidFill>
                <a:srgbClr val="FFFFFF"/>
              </a:solidFill>
              <a:cs typeface="+mn-cs"/>
            </a:endParaRPr>
          </a:p>
          <a:p>
            <a:pPr algn="r" eaLnBrk="1" hangingPunct="1">
              <a:spcBef>
                <a:spcPct val="50000"/>
              </a:spcBef>
            </a:pPr>
            <a:endParaRPr lang="en-US" altLang="en-US" sz="800" b="0" smtClean="0">
              <a:solidFill>
                <a:srgbClr val="FFFFFF"/>
              </a:solidFill>
              <a:cs typeface="+mn-cs"/>
            </a:endParaRPr>
          </a:p>
        </p:txBody>
      </p:sp>
      <p:sp>
        <p:nvSpPr>
          <p:cNvPr id="12" name="Text Box 11"/>
          <p:cNvSpPr txBox="1">
            <a:spLocks noChangeArrowheads="1"/>
          </p:cNvSpPr>
          <p:nvPr userDrawn="1"/>
        </p:nvSpPr>
        <p:spPr bwMode="auto">
          <a:xfrm>
            <a:off x="3000375" y="6000750"/>
            <a:ext cx="2971800" cy="830263"/>
          </a:xfrm>
          <a:prstGeom prst="rect">
            <a:avLst/>
          </a:prstGeom>
          <a:noFill/>
          <a:ln w="9525">
            <a:noFill/>
            <a:miter lim="800000"/>
            <a:headEnd/>
            <a:tailEnd/>
          </a:ln>
          <a:effec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endParaRPr lang="en-GB" altLang="en-US" sz="1200" b="0" smtClean="0">
              <a:solidFill>
                <a:srgbClr val="FFFFFF"/>
              </a:solidFill>
              <a:cs typeface="+mn-cs"/>
            </a:endParaRPr>
          </a:p>
          <a:p>
            <a:pPr algn="ctr" eaLnBrk="1" hangingPunct="1">
              <a:spcBef>
                <a:spcPct val="50000"/>
              </a:spcBef>
            </a:pPr>
            <a:endParaRPr lang="de-DE" altLang="en-US" sz="1200" b="0" smtClean="0">
              <a:solidFill>
                <a:srgbClr val="FFFFFF"/>
              </a:solidFill>
              <a:cs typeface="+mn-cs"/>
            </a:endParaRPr>
          </a:p>
          <a:p>
            <a:pPr algn="ctr" eaLnBrk="1" hangingPunct="1">
              <a:spcBef>
                <a:spcPct val="50000"/>
              </a:spcBef>
            </a:pPr>
            <a:endParaRPr lang="en-US" altLang="en-US" sz="1200" b="0" smtClean="0">
              <a:solidFill>
                <a:srgbClr val="FFFFFF"/>
              </a:solidFill>
              <a:cs typeface="+mn-cs"/>
            </a:endParaRPr>
          </a:p>
        </p:txBody>
      </p:sp>
      <p:sp>
        <p:nvSpPr>
          <p:cNvPr id="1035" name="Text Box 11"/>
          <p:cNvSpPr txBox="1">
            <a:spLocks noChangeArrowheads="1"/>
          </p:cNvSpPr>
          <p:nvPr userDrawn="1"/>
        </p:nvSpPr>
        <p:spPr bwMode="auto">
          <a:xfrm>
            <a:off x="1731963" y="6197600"/>
            <a:ext cx="6943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defRPr/>
            </a:pPr>
            <a:r>
              <a:rPr lang="en-GB" altLang="en-US" sz="2000" b="0" smtClean="0">
                <a:solidFill>
                  <a:srgbClr val="FFFFFF"/>
                </a:solidFill>
                <a:cs typeface="+mn-cs"/>
              </a:rPr>
              <a:t>The Health in Prisons Programme HIPP of WHO</a:t>
            </a:r>
          </a:p>
        </p:txBody>
      </p:sp>
    </p:spTree>
    <p:extLst>
      <p:ext uri="{BB962C8B-B14F-4D97-AF65-F5344CB8AC3E}">
        <p14:creationId xmlns:p14="http://schemas.microsoft.com/office/powerpoint/2010/main" val="1005318573"/>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 id="2147484516" r:id="rId12"/>
    <p:sldLayoutId id="2147484517" r:id="rId13"/>
  </p:sldLayoutIdLst>
  <p:txStyles>
    <p:titleStyle>
      <a:lvl1pPr algn="l" rtl="0" eaLnBrk="0" fontAlgn="base" hangingPunct="0">
        <a:spcBef>
          <a:spcPct val="0"/>
        </a:spcBef>
        <a:spcAft>
          <a:spcPct val="0"/>
        </a:spcAft>
        <a:defRPr sz="3200">
          <a:solidFill>
            <a:srgbClr val="993300"/>
          </a:solidFill>
          <a:latin typeface="+mj-lt"/>
          <a:ea typeface="+mj-ea"/>
          <a:cs typeface="+mj-cs"/>
        </a:defRPr>
      </a:lvl1pPr>
      <a:lvl2pPr algn="l" rtl="0" eaLnBrk="0" fontAlgn="base" hangingPunct="0">
        <a:spcBef>
          <a:spcPct val="0"/>
        </a:spcBef>
        <a:spcAft>
          <a:spcPct val="0"/>
        </a:spcAft>
        <a:defRPr sz="3200">
          <a:solidFill>
            <a:srgbClr val="993300"/>
          </a:solidFill>
          <a:latin typeface="Arial" charset="0"/>
        </a:defRPr>
      </a:lvl2pPr>
      <a:lvl3pPr algn="l" rtl="0" eaLnBrk="0" fontAlgn="base" hangingPunct="0">
        <a:spcBef>
          <a:spcPct val="0"/>
        </a:spcBef>
        <a:spcAft>
          <a:spcPct val="0"/>
        </a:spcAft>
        <a:defRPr sz="3200">
          <a:solidFill>
            <a:srgbClr val="993300"/>
          </a:solidFill>
          <a:latin typeface="Arial" charset="0"/>
        </a:defRPr>
      </a:lvl3pPr>
      <a:lvl4pPr algn="l" rtl="0" eaLnBrk="0" fontAlgn="base" hangingPunct="0">
        <a:spcBef>
          <a:spcPct val="0"/>
        </a:spcBef>
        <a:spcAft>
          <a:spcPct val="0"/>
        </a:spcAft>
        <a:defRPr sz="3200">
          <a:solidFill>
            <a:srgbClr val="993300"/>
          </a:solidFill>
          <a:latin typeface="Arial" charset="0"/>
        </a:defRPr>
      </a:lvl4pPr>
      <a:lvl5pPr algn="l" rtl="0" eaLnBrk="0" fontAlgn="base" hangingPunct="0">
        <a:spcBef>
          <a:spcPct val="0"/>
        </a:spcBef>
        <a:spcAft>
          <a:spcPct val="0"/>
        </a:spcAft>
        <a:defRPr sz="3200">
          <a:solidFill>
            <a:srgbClr val="993300"/>
          </a:solidFill>
          <a:latin typeface="Arial" charset="0"/>
        </a:defRPr>
      </a:lvl5pPr>
      <a:lvl6pPr marL="457200" algn="l" rtl="0" fontAlgn="base">
        <a:spcBef>
          <a:spcPct val="0"/>
        </a:spcBef>
        <a:spcAft>
          <a:spcPct val="0"/>
        </a:spcAft>
        <a:defRPr sz="3200">
          <a:solidFill>
            <a:srgbClr val="993300"/>
          </a:solidFill>
          <a:latin typeface="Arial" charset="0"/>
        </a:defRPr>
      </a:lvl6pPr>
      <a:lvl7pPr marL="914400" algn="l" rtl="0" fontAlgn="base">
        <a:spcBef>
          <a:spcPct val="0"/>
        </a:spcBef>
        <a:spcAft>
          <a:spcPct val="0"/>
        </a:spcAft>
        <a:defRPr sz="3200">
          <a:solidFill>
            <a:srgbClr val="993300"/>
          </a:solidFill>
          <a:latin typeface="Arial" charset="0"/>
        </a:defRPr>
      </a:lvl7pPr>
      <a:lvl8pPr marL="1371600" algn="l" rtl="0" fontAlgn="base">
        <a:spcBef>
          <a:spcPct val="0"/>
        </a:spcBef>
        <a:spcAft>
          <a:spcPct val="0"/>
        </a:spcAft>
        <a:defRPr sz="3200">
          <a:solidFill>
            <a:srgbClr val="993300"/>
          </a:solidFill>
          <a:latin typeface="Arial" charset="0"/>
        </a:defRPr>
      </a:lvl8pPr>
      <a:lvl9pPr marL="1828800" algn="l" rtl="0" fontAlgn="base">
        <a:spcBef>
          <a:spcPct val="0"/>
        </a:spcBef>
        <a:spcAft>
          <a:spcPct val="0"/>
        </a:spcAft>
        <a:defRPr sz="3200">
          <a:solidFill>
            <a:srgbClr val="993300"/>
          </a:solidFill>
          <a:latin typeface="Arial" charset="0"/>
        </a:defRPr>
      </a:lvl9pPr>
    </p:titleStyle>
    <p:bodyStyle>
      <a:lvl1pPr marL="342900" indent="-342900" algn="l" rtl="0" eaLnBrk="0" fontAlgn="base" hangingPunct="0">
        <a:spcBef>
          <a:spcPct val="20000"/>
        </a:spcBef>
        <a:spcAft>
          <a:spcPct val="1500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15000"/>
        </a:spcAft>
        <a:buChar char="–"/>
        <a:defRPr sz="2800">
          <a:solidFill>
            <a:schemeClr val="tx1"/>
          </a:solidFill>
          <a:latin typeface="+mn-lt"/>
        </a:defRPr>
      </a:lvl2pPr>
      <a:lvl3pPr marL="1143000" indent="-228600" algn="l" rtl="0" eaLnBrk="0" fontAlgn="base" hangingPunct="0">
        <a:spcBef>
          <a:spcPct val="20000"/>
        </a:spcBef>
        <a:spcAft>
          <a:spcPct val="15000"/>
        </a:spcAft>
        <a:buChar char="•"/>
        <a:defRPr sz="2400">
          <a:solidFill>
            <a:schemeClr val="tx1"/>
          </a:solidFill>
          <a:latin typeface="+mn-lt"/>
        </a:defRPr>
      </a:lvl3pPr>
      <a:lvl4pPr marL="1600200" indent="-228600" algn="l" rtl="0" eaLnBrk="0" fontAlgn="base" hangingPunct="0">
        <a:spcBef>
          <a:spcPct val="20000"/>
        </a:spcBef>
        <a:spcAft>
          <a:spcPct val="15000"/>
        </a:spcAft>
        <a:buChar char="–"/>
        <a:defRPr sz="2000">
          <a:solidFill>
            <a:schemeClr val="tx1"/>
          </a:solidFill>
          <a:latin typeface="+mn-lt"/>
        </a:defRPr>
      </a:lvl4pPr>
      <a:lvl5pPr marL="2057400" indent="-228600" algn="l" rtl="0" eaLnBrk="0" fontAlgn="base" hangingPunct="0">
        <a:spcBef>
          <a:spcPct val="20000"/>
        </a:spcBef>
        <a:spcAft>
          <a:spcPct val="15000"/>
        </a:spcAft>
        <a:buChar char="»"/>
        <a:defRPr sz="2000">
          <a:solidFill>
            <a:schemeClr val="tx1"/>
          </a:solidFill>
          <a:latin typeface="+mn-lt"/>
        </a:defRPr>
      </a:lvl5pPr>
      <a:lvl6pPr marL="2514600" indent="-228600" algn="l" rtl="0" fontAlgn="base">
        <a:spcBef>
          <a:spcPct val="20000"/>
        </a:spcBef>
        <a:spcAft>
          <a:spcPct val="15000"/>
        </a:spcAft>
        <a:buChar char="»"/>
        <a:defRPr sz="2000">
          <a:solidFill>
            <a:schemeClr val="tx1"/>
          </a:solidFill>
          <a:latin typeface="+mn-lt"/>
        </a:defRPr>
      </a:lvl6pPr>
      <a:lvl7pPr marL="2971800" indent="-228600" algn="l" rtl="0" fontAlgn="base">
        <a:spcBef>
          <a:spcPct val="20000"/>
        </a:spcBef>
        <a:spcAft>
          <a:spcPct val="15000"/>
        </a:spcAft>
        <a:buChar char="»"/>
        <a:defRPr sz="2000">
          <a:solidFill>
            <a:schemeClr val="tx1"/>
          </a:solidFill>
          <a:latin typeface="+mn-lt"/>
        </a:defRPr>
      </a:lvl7pPr>
      <a:lvl8pPr marL="3429000" indent="-228600" algn="l" rtl="0" fontAlgn="base">
        <a:spcBef>
          <a:spcPct val="20000"/>
        </a:spcBef>
        <a:spcAft>
          <a:spcPct val="15000"/>
        </a:spcAft>
        <a:buChar char="»"/>
        <a:defRPr sz="2000">
          <a:solidFill>
            <a:schemeClr val="tx1"/>
          </a:solidFill>
          <a:latin typeface="+mn-lt"/>
        </a:defRPr>
      </a:lvl8pPr>
      <a:lvl9pPr marL="3886200" indent="-228600" algn="l" rtl="0" fontAlgn="base">
        <a:spcBef>
          <a:spcPct val="20000"/>
        </a:spcBef>
        <a:spcAft>
          <a:spcPct val="15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889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827088" y="1412875"/>
            <a:ext cx="7859712"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latin typeface="Arial" charset="0"/>
              </a:defRPr>
            </a:lvl1pPr>
          </a:lstStyle>
          <a:p>
            <a:pPr>
              <a:defRPr/>
            </a:pPr>
            <a:endParaRPr lang="en-US" altLang="en-US">
              <a:solidFill>
                <a:srgbClr val="000000"/>
              </a:solidFill>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latin typeface="Arial" charset="0"/>
              </a:defRPr>
            </a:lvl1pPr>
          </a:lstStyle>
          <a:p>
            <a:pPr>
              <a:defRPr/>
            </a:pPr>
            <a:endParaRPr lang="en-US" altLang="en-US">
              <a:solidFill>
                <a:srgbClr val="000000"/>
              </a:solidFill>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latin typeface="Arial" charset="0"/>
              </a:defRPr>
            </a:lvl1pPr>
          </a:lstStyle>
          <a:p>
            <a:pPr>
              <a:defRPr/>
            </a:pPr>
            <a:fld id="{8E2E56AF-CF70-46B0-A535-EA7B11CFCD55}" type="slidenum">
              <a:rPr lang="en-GB" altLang="en-US">
                <a:solidFill>
                  <a:srgbClr val="000000"/>
                </a:solidFill>
                <a:cs typeface="+mn-cs"/>
              </a:rPr>
              <a:pPr>
                <a:defRPr/>
              </a:pPr>
              <a:t>‹#›</a:t>
            </a:fld>
            <a:endParaRPr lang="en-GB" altLang="en-US">
              <a:solidFill>
                <a:srgbClr val="000000"/>
              </a:solidFill>
              <a:cs typeface="+mn-cs"/>
            </a:endParaRPr>
          </a:p>
        </p:txBody>
      </p:sp>
      <p:sp>
        <p:nvSpPr>
          <p:cNvPr id="1031" name="Rektangel 6"/>
          <p:cNvSpPr>
            <a:spLocks noChangeArrowheads="1"/>
          </p:cNvSpPr>
          <p:nvPr userDrawn="1"/>
        </p:nvSpPr>
        <p:spPr bwMode="auto">
          <a:xfrm>
            <a:off x="0" y="6021388"/>
            <a:ext cx="9144000" cy="836612"/>
          </a:xfrm>
          <a:prstGeom prst="rect">
            <a:avLst/>
          </a:prstGeom>
          <a:solidFill>
            <a:srgbClr val="006A9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defTabSz="457200" eaLnBrk="0" hangingPunct="0">
              <a:defRPr b="1">
                <a:solidFill>
                  <a:schemeClr val="tx1"/>
                </a:solidFill>
                <a:latin typeface="Arial" charset="0"/>
              </a:defRPr>
            </a:lvl1pPr>
            <a:lvl2pPr marL="742950" indent="-285750" defTabSz="457200" eaLnBrk="0" hangingPunct="0">
              <a:defRPr b="1">
                <a:solidFill>
                  <a:schemeClr val="tx1"/>
                </a:solidFill>
                <a:latin typeface="Arial" charset="0"/>
              </a:defRPr>
            </a:lvl2pPr>
            <a:lvl3pPr marL="1143000" indent="-228600" defTabSz="457200" eaLnBrk="0" hangingPunct="0">
              <a:defRPr b="1">
                <a:solidFill>
                  <a:schemeClr val="tx1"/>
                </a:solidFill>
                <a:latin typeface="Arial" charset="0"/>
              </a:defRPr>
            </a:lvl3pPr>
            <a:lvl4pPr marL="1600200" indent="-228600" defTabSz="457200" eaLnBrk="0" hangingPunct="0">
              <a:defRPr b="1">
                <a:solidFill>
                  <a:schemeClr val="tx1"/>
                </a:solidFill>
                <a:latin typeface="Arial" charset="0"/>
              </a:defRPr>
            </a:lvl4pPr>
            <a:lvl5pPr marL="2057400" indent="-228600" defTabSz="457200" eaLnBrk="0" hangingPunct="0">
              <a:defRPr b="1">
                <a:solidFill>
                  <a:schemeClr val="tx1"/>
                </a:solidFill>
                <a:latin typeface="Arial" charset="0"/>
              </a:defRPr>
            </a:lvl5pPr>
            <a:lvl6pPr marL="2514600" indent="-228600" defTabSz="457200" eaLnBrk="0" fontAlgn="base" hangingPunct="0">
              <a:spcBef>
                <a:spcPct val="0"/>
              </a:spcBef>
              <a:spcAft>
                <a:spcPct val="0"/>
              </a:spcAft>
              <a:defRPr b="1">
                <a:solidFill>
                  <a:schemeClr val="tx1"/>
                </a:solidFill>
                <a:latin typeface="Arial" charset="0"/>
              </a:defRPr>
            </a:lvl6pPr>
            <a:lvl7pPr marL="2971800" indent="-228600" defTabSz="457200" eaLnBrk="0" fontAlgn="base" hangingPunct="0">
              <a:spcBef>
                <a:spcPct val="0"/>
              </a:spcBef>
              <a:spcAft>
                <a:spcPct val="0"/>
              </a:spcAft>
              <a:defRPr b="1">
                <a:solidFill>
                  <a:schemeClr val="tx1"/>
                </a:solidFill>
                <a:latin typeface="Arial" charset="0"/>
              </a:defRPr>
            </a:lvl7pPr>
            <a:lvl8pPr marL="3429000" indent="-228600" defTabSz="457200" eaLnBrk="0" fontAlgn="base" hangingPunct="0">
              <a:spcBef>
                <a:spcPct val="0"/>
              </a:spcBef>
              <a:spcAft>
                <a:spcPct val="0"/>
              </a:spcAft>
              <a:defRPr b="1">
                <a:solidFill>
                  <a:schemeClr val="tx1"/>
                </a:solidFill>
                <a:latin typeface="Arial" charset="0"/>
              </a:defRPr>
            </a:lvl8pPr>
            <a:lvl9pPr marL="3886200" indent="-228600" defTabSz="457200" eaLnBrk="0" fontAlgn="base" hangingPunct="0">
              <a:spcBef>
                <a:spcPct val="0"/>
              </a:spcBef>
              <a:spcAft>
                <a:spcPct val="0"/>
              </a:spcAft>
              <a:defRPr b="1">
                <a:solidFill>
                  <a:schemeClr val="tx1"/>
                </a:solidFill>
                <a:latin typeface="Arial" charset="0"/>
              </a:defRPr>
            </a:lvl9pPr>
          </a:lstStyle>
          <a:p>
            <a:pPr algn="ctr" eaLnBrk="1" hangingPunct="1">
              <a:defRPr/>
            </a:pPr>
            <a:r>
              <a:rPr lang="da-DK" altLang="en-US" b="0" smtClean="0">
                <a:solidFill>
                  <a:srgbClr val="FFFFFF"/>
                </a:solidFill>
                <a:cs typeface="+mn-cs"/>
              </a:rPr>
              <a:t> </a:t>
            </a:r>
          </a:p>
        </p:txBody>
      </p:sp>
      <p:pic>
        <p:nvPicPr>
          <p:cNvPr id="1032" name="Billede 7" descr="WHO-EURO-EN-W.eps"/>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52400" y="6003925"/>
            <a:ext cx="1755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1"/>
          <p:cNvSpPr txBox="1">
            <a:spLocks noChangeArrowheads="1"/>
          </p:cNvSpPr>
          <p:nvPr userDrawn="1"/>
        </p:nvSpPr>
        <p:spPr bwMode="auto">
          <a:xfrm>
            <a:off x="2928938" y="6011863"/>
            <a:ext cx="2971800" cy="585787"/>
          </a:xfrm>
          <a:prstGeom prst="rect">
            <a:avLst/>
          </a:prstGeom>
          <a:noFill/>
          <a:ln w="9525">
            <a:noFill/>
            <a:miter lim="800000"/>
            <a:headEnd/>
            <a:tailEnd/>
          </a:ln>
          <a:effec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defRPr/>
            </a:pPr>
            <a:endParaRPr lang="en-US" altLang="en-US" sz="800" b="0" smtClean="0">
              <a:solidFill>
                <a:srgbClr val="FFFFFF"/>
              </a:solidFill>
              <a:cs typeface="+mn-cs"/>
            </a:endParaRPr>
          </a:p>
          <a:p>
            <a:pPr algn="r" eaLnBrk="1" hangingPunct="1">
              <a:spcBef>
                <a:spcPct val="50000"/>
              </a:spcBef>
              <a:defRPr/>
            </a:pPr>
            <a:endParaRPr lang="en-US" altLang="en-US" sz="800" b="0" smtClean="0">
              <a:solidFill>
                <a:srgbClr val="FFFFFF"/>
              </a:solidFill>
              <a:cs typeface="+mn-cs"/>
            </a:endParaRPr>
          </a:p>
          <a:p>
            <a:pPr algn="r" eaLnBrk="1" hangingPunct="1">
              <a:spcBef>
                <a:spcPct val="50000"/>
              </a:spcBef>
              <a:defRPr/>
            </a:pPr>
            <a:endParaRPr lang="en-US" altLang="en-US" sz="800" b="0" smtClean="0">
              <a:solidFill>
                <a:srgbClr val="FFFFFF"/>
              </a:solidFill>
              <a:cs typeface="+mn-cs"/>
            </a:endParaRPr>
          </a:p>
        </p:txBody>
      </p:sp>
      <p:sp>
        <p:nvSpPr>
          <p:cNvPr id="12" name="Text Box 11"/>
          <p:cNvSpPr txBox="1">
            <a:spLocks noChangeArrowheads="1"/>
          </p:cNvSpPr>
          <p:nvPr userDrawn="1"/>
        </p:nvSpPr>
        <p:spPr bwMode="auto">
          <a:xfrm>
            <a:off x="3000375" y="6000750"/>
            <a:ext cx="2971800" cy="830263"/>
          </a:xfrm>
          <a:prstGeom prst="rect">
            <a:avLst/>
          </a:prstGeom>
          <a:noFill/>
          <a:ln w="9525">
            <a:noFill/>
            <a:miter lim="800000"/>
            <a:headEnd/>
            <a:tailEnd/>
          </a:ln>
          <a:effec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defRPr/>
            </a:pPr>
            <a:endParaRPr lang="en-GB" altLang="en-US" sz="1200" b="0" smtClean="0">
              <a:solidFill>
                <a:srgbClr val="FFFFFF"/>
              </a:solidFill>
              <a:cs typeface="+mn-cs"/>
            </a:endParaRPr>
          </a:p>
          <a:p>
            <a:pPr algn="ctr" eaLnBrk="1" hangingPunct="1">
              <a:spcBef>
                <a:spcPct val="50000"/>
              </a:spcBef>
              <a:defRPr/>
            </a:pPr>
            <a:endParaRPr lang="de-DE" altLang="en-US" sz="1200" b="0" smtClean="0">
              <a:solidFill>
                <a:srgbClr val="FFFFFF"/>
              </a:solidFill>
              <a:cs typeface="+mn-cs"/>
            </a:endParaRPr>
          </a:p>
          <a:p>
            <a:pPr algn="ctr" eaLnBrk="1" hangingPunct="1">
              <a:spcBef>
                <a:spcPct val="50000"/>
              </a:spcBef>
              <a:defRPr/>
            </a:pPr>
            <a:endParaRPr lang="en-US" altLang="en-US" sz="1200" b="0" smtClean="0">
              <a:solidFill>
                <a:srgbClr val="FFFFFF"/>
              </a:solidFill>
              <a:cs typeface="+mn-cs"/>
            </a:endParaRPr>
          </a:p>
        </p:txBody>
      </p:sp>
      <p:sp>
        <p:nvSpPr>
          <p:cNvPr id="1035" name="Text Box 11"/>
          <p:cNvSpPr txBox="1">
            <a:spLocks noChangeArrowheads="1"/>
          </p:cNvSpPr>
          <p:nvPr userDrawn="1"/>
        </p:nvSpPr>
        <p:spPr bwMode="auto">
          <a:xfrm>
            <a:off x="1731963" y="6197600"/>
            <a:ext cx="6943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defRPr/>
            </a:pPr>
            <a:r>
              <a:rPr lang="en-GB" altLang="en-US" sz="2000" b="0" smtClean="0">
                <a:solidFill>
                  <a:srgbClr val="FFFFFF"/>
                </a:solidFill>
                <a:cs typeface="+mn-cs"/>
              </a:rPr>
              <a:t>The Health in Prisons Programme HIPP of WHO</a:t>
            </a:r>
          </a:p>
        </p:txBody>
      </p:sp>
    </p:spTree>
    <p:extLst>
      <p:ext uri="{BB962C8B-B14F-4D97-AF65-F5344CB8AC3E}">
        <p14:creationId xmlns:p14="http://schemas.microsoft.com/office/powerpoint/2010/main" val="1234607074"/>
      </p:ext>
    </p:extLst>
  </p:cSld>
  <p:clrMap bg1="lt1" tx1="dk1" bg2="lt2" tx2="dk2" accent1="accent1" accent2="accent2" accent3="accent3" accent4="accent4" accent5="accent5" accent6="accent6" hlink="hlink" folHlink="folHlink"/>
  <p:sldLayoutIdLst>
    <p:sldLayoutId id="2147484519" r:id="rId1"/>
    <p:sldLayoutId id="2147484520" r:id="rId2"/>
    <p:sldLayoutId id="2147484521" r:id="rId3"/>
    <p:sldLayoutId id="2147484522" r:id="rId4"/>
    <p:sldLayoutId id="2147484523" r:id="rId5"/>
    <p:sldLayoutId id="2147484524" r:id="rId6"/>
    <p:sldLayoutId id="2147484525" r:id="rId7"/>
    <p:sldLayoutId id="2147484526" r:id="rId8"/>
    <p:sldLayoutId id="2147484527" r:id="rId9"/>
    <p:sldLayoutId id="2147484528" r:id="rId10"/>
    <p:sldLayoutId id="2147484529" r:id="rId11"/>
    <p:sldLayoutId id="2147484530" r:id="rId12"/>
    <p:sldLayoutId id="2147484531" r:id="rId13"/>
  </p:sldLayoutIdLst>
  <p:txStyles>
    <p:titleStyle>
      <a:lvl1pPr algn="l" rtl="0" eaLnBrk="0" fontAlgn="base" hangingPunct="0">
        <a:spcBef>
          <a:spcPct val="0"/>
        </a:spcBef>
        <a:spcAft>
          <a:spcPct val="0"/>
        </a:spcAft>
        <a:defRPr sz="3200">
          <a:solidFill>
            <a:srgbClr val="993300"/>
          </a:solidFill>
          <a:latin typeface="+mj-lt"/>
          <a:ea typeface="+mj-ea"/>
          <a:cs typeface="+mj-cs"/>
        </a:defRPr>
      </a:lvl1pPr>
      <a:lvl2pPr algn="l" rtl="0" eaLnBrk="0" fontAlgn="base" hangingPunct="0">
        <a:spcBef>
          <a:spcPct val="0"/>
        </a:spcBef>
        <a:spcAft>
          <a:spcPct val="0"/>
        </a:spcAft>
        <a:defRPr sz="3200">
          <a:solidFill>
            <a:srgbClr val="993300"/>
          </a:solidFill>
          <a:latin typeface="Arial" charset="0"/>
        </a:defRPr>
      </a:lvl2pPr>
      <a:lvl3pPr algn="l" rtl="0" eaLnBrk="0" fontAlgn="base" hangingPunct="0">
        <a:spcBef>
          <a:spcPct val="0"/>
        </a:spcBef>
        <a:spcAft>
          <a:spcPct val="0"/>
        </a:spcAft>
        <a:defRPr sz="3200">
          <a:solidFill>
            <a:srgbClr val="993300"/>
          </a:solidFill>
          <a:latin typeface="Arial" charset="0"/>
        </a:defRPr>
      </a:lvl3pPr>
      <a:lvl4pPr algn="l" rtl="0" eaLnBrk="0" fontAlgn="base" hangingPunct="0">
        <a:spcBef>
          <a:spcPct val="0"/>
        </a:spcBef>
        <a:spcAft>
          <a:spcPct val="0"/>
        </a:spcAft>
        <a:defRPr sz="3200">
          <a:solidFill>
            <a:srgbClr val="993300"/>
          </a:solidFill>
          <a:latin typeface="Arial" charset="0"/>
        </a:defRPr>
      </a:lvl4pPr>
      <a:lvl5pPr algn="l" rtl="0" eaLnBrk="0" fontAlgn="base" hangingPunct="0">
        <a:spcBef>
          <a:spcPct val="0"/>
        </a:spcBef>
        <a:spcAft>
          <a:spcPct val="0"/>
        </a:spcAft>
        <a:defRPr sz="3200">
          <a:solidFill>
            <a:srgbClr val="993300"/>
          </a:solidFill>
          <a:latin typeface="Arial" charset="0"/>
        </a:defRPr>
      </a:lvl5pPr>
      <a:lvl6pPr marL="457200" algn="l" rtl="0" fontAlgn="base">
        <a:spcBef>
          <a:spcPct val="0"/>
        </a:spcBef>
        <a:spcAft>
          <a:spcPct val="0"/>
        </a:spcAft>
        <a:defRPr sz="3200">
          <a:solidFill>
            <a:srgbClr val="993300"/>
          </a:solidFill>
          <a:latin typeface="Arial" charset="0"/>
        </a:defRPr>
      </a:lvl6pPr>
      <a:lvl7pPr marL="914400" algn="l" rtl="0" fontAlgn="base">
        <a:spcBef>
          <a:spcPct val="0"/>
        </a:spcBef>
        <a:spcAft>
          <a:spcPct val="0"/>
        </a:spcAft>
        <a:defRPr sz="3200">
          <a:solidFill>
            <a:srgbClr val="993300"/>
          </a:solidFill>
          <a:latin typeface="Arial" charset="0"/>
        </a:defRPr>
      </a:lvl7pPr>
      <a:lvl8pPr marL="1371600" algn="l" rtl="0" fontAlgn="base">
        <a:spcBef>
          <a:spcPct val="0"/>
        </a:spcBef>
        <a:spcAft>
          <a:spcPct val="0"/>
        </a:spcAft>
        <a:defRPr sz="3200">
          <a:solidFill>
            <a:srgbClr val="993300"/>
          </a:solidFill>
          <a:latin typeface="Arial" charset="0"/>
        </a:defRPr>
      </a:lvl8pPr>
      <a:lvl9pPr marL="1828800" algn="l" rtl="0" fontAlgn="base">
        <a:spcBef>
          <a:spcPct val="0"/>
        </a:spcBef>
        <a:spcAft>
          <a:spcPct val="0"/>
        </a:spcAft>
        <a:defRPr sz="3200">
          <a:solidFill>
            <a:srgbClr val="993300"/>
          </a:solidFill>
          <a:latin typeface="Arial" charset="0"/>
        </a:defRPr>
      </a:lvl9pPr>
    </p:titleStyle>
    <p:bodyStyle>
      <a:lvl1pPr marL="342900" indent="-342900" algn="l" rtl="0" eaLnBrk="0" fontAlgn="base" hangingPunct="0">
        <a:spcBef>
          <a:spcPct val="20000"/>
        </a:spcBef>
        <a:spcAft>
          <a:spcPct val="1500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15000"/>
        </a:spcAft>
        <a:buChar char="–"/>
        <a:defRPr sz="2800">
          <a:solidFill>
            <a:schemeClr val="tx1"/>
          </a:solidFill>
          <a:latin typeface="+mn-lt"/>
        </a:defRPr>
      </a:lvl2pPr>
      <a:lvl3pPr marL="1143000" indent="-228600" algn="l" rtl="0" eaLnBrk="0" fontAlgn="base" hangingPunct="0">
        <a:spcBef>
          <a:spcPct val="20000"/>
        </a:spcBef>
        <a:spcAft>
          <a:spcPct val="15000"/>
        </a:spcAft>
        <a:buChar char="•"/>
        <a:defRPr sz="2400">
          <a:solidFill>
            <a:schemeClr val="tx1"/>
          </a:solidFill>
          <a:latin typeface="+mn-lt"/>
        </a:defRPr>
      </a:lvl3pPr>
      <a:lvl4pPr marL="1600200" indent="-228600" algn="l" rtl="0" eaLnBrk="0" fontAlgn="base" hangingPunct="0">
        <a:spcBef>
          <a:spcPct val="20000"/>
        </a:spcBef>
        <a:spcAft>
          <a:spcPct val="15000"/>
        </a:spcAft>
        <a:buChar char="–"/>
        <a:defRPr sz="2000">
          <a:solidFill>
            <a:schemeClr val="tx1"/>
          </a:solidFill>
          <a:latin typeface="+mn-lt"/>
        </a:defRPr>
      </a:lvl4pPr>
      <a:lvl5pPr marL="2057400" indent="-228600" algn="l" rtl="0" eaLnBrk="0" fontAlgn="base" hangingPunct="0">
        <a:spcBef>
          <a:spcPct val="20000"/>
        </a:spcBef>
        <a:spcAft>
          <a:spcPct val="15000"/>
        </a:spcAft>
        <a:buChar char="»"/>
        <a:defRPr sz="2000">
          <a:solidFill>
            <a:schemeClr val="tx1"/>
          </a:solidFill>
          <a:latin typeface="+mn-lt"/>
        </a:defRPr>
      </a:lvl5pPr>
      <a:lvl6pPr marL="2514600" indent="-228600" algn="l" rtl="0" fontAlgn="base">
        <a:spcBef>
          <a:spcPct val="20000"/>
        </a:spcBef>
        <a:spcAft>
          <a:spcPct val="15000"/>
        </a:spcAft>
        <a:buChar char="»"/>
        <a:defRPr sz="2000">
          <a:solidFill>
            <a:schemeClr val="tx1"/>
          </a:solidFill>
          <a:latin typeface="+mn-lt"/>
        </a:defRPr>
      </a:lvl6pPr>
      <a:lvl7pPr marL="2971800" indent="-228600" algn="l" rtl="0" fontAlgn="base">
        <a:spcBef>
          <a:spcPct val="20000"/>
        </a:spcBef>
        <a:spcAft>
          <a:spcPct val="15000"/>
        </a:spcAft>
        <a:buChar char="»"/>
        <a:defRPr sz="2000">
          <a:solidFill>
            <a:schemeClr val="tx1"/>
          </a:solidFill>
          <a:latin typeface="+mn-lt"/>
        </a:defRPr>
      </a:lvl7pPr>
      <a:lvl8pPr marL="3429000" indent="-228600" algn="l" rtl="0" fontAlgn="base">
        <a:spcBef>
          <a:spcPct val="20000"/>
        </a:spcBef>
        <a:spcAft>
          <a:spcPct val="15000"/>
        </a:spcAft>
        <a:buChar char="»"/>
        <a:defRPr sz="2000">
          <a:solidFill>
            <a:schemeClr val="tx1"/>
          </a:solidFill>
          <a:latin typeface="+mn-lt"/>
        </a:defRPr>
      </a:lvl8pPr>
      <a:lvl9pPr marL="3886200" indent="-228600" algn="l" rtl="0" fontAlgn="base">
        <a:spcBef>
          <a:spcPct val="20000"/>
        </a:spcBef>
        <a:spcAft>
          <a:spcPct val="15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Microsoft_Excel_97-2003_Worksheet1.xls"/></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276872"/>
            <a:ext cx="7634287" cy="1063873"/>
          </a:xfrm>
        </p:spPr>
        <p:txBody>
          <a:bodyPr/>
          <a:lstStyle/>
          <a:p>
            <a:pPr algn="ctr">
              <a:defRPr/>
            </a:pPr>
            <a:r>
              <a:rPr lang="en-GB" sz="3600" b="1" dirty="0" smtClean="0">
                <a:solidFill>
                  <a:schemeClr val="tx1"/>
                </a:solidFill>
              </a:rPr>
              <a:t>Health and the justice system :  </a:t>
            </a:r>
            <a:br>
              <a:rPr lang="en-GB" sz="3600" b="1" dirty="0" smtClean="0">
                <a:solidFill>
                  <a:schemeClr val="tx1"/>
                </a:solidFill>
              </a:rPr>
            </a:br>
            <a:r>
              <a:rPr lang="en-GB" sz="3600" b="1" dirty="0" smtClean="0">
                <a:solidFill>
                  <a:schemeClr val="tx1"/>
                </a:solidFill>
              </a:rPr>
              <a:t>European  and national issues</a:t>
            </a:r>
            <a:endParaRPr lang="en-US" sz="3600" dirty="0" smtClean="0">
              <a:solidFill>
                <a:schemeClr val="tx1"/>
              </a:solidFill>
            </a:endParaRPr>
          </a:p>
        </p:txBody>
      </p:sp>
      <p:sp>
        <p:nvSpPr>
          <p:cNvPr id="11267" name="Subtitle 2"/>
          <p:cNvSpPr>
            <a:spLocks noGrp="1"/>
          </p:cNvSpPr>
          <p:nvPr>
            <p:ph type="subTitle" idx="1"/>
          </p:nvPr>
        </p:nvSpPr>
        <p:spPr>
          <a:xfrm>
            <a:off x="179512" y="4797152"/>
            <a:ext cx="8263061" cy="1130300"/>
          </a:xfrm>
        </p:spPr>
        <p:txBody>
          <a:bodyPr>
            <a:normAutofit fontScale="47500" lnSpcReduction="20000"/>
          </a:bodyPr>
          <a:lstStyle/>
          <a:p>
            <a:pPr algn="ctr">
              <a:buFont typeface="Arial" charset="0"/>
              <a:buNone/>
              <a:defRPr/>
            </a:pPr>
            <a:r>
              <a:rPr lang="en-GB" sz="4100" b="1" dirty="0" smtClean="0">
                <a:solidFill>
                  <a:schemeClr val="tx1"/>
                </a:solidFill>
              </a:rPr>
              <a:t>Seamus Watson, National Programme Manager, Public Health England </a:t>
            </a:r>
            <a:endParaRPr lang="en-GB" sz="3400" b="1" dirty="0" smtClean="0">
              <a:solidFill>
                <a:schemeClr val="tx1"/>
              </a:solidFill>
            </a:endParaRPr>
          </a:p>
          <a:p>
            <a:pPr algn="ctr">
              <a:buFont typeface="Arial" charset="0"/>
              <a:buNone/>
              <a:defRPr/>
            </a:pPr>
            <a:endParaRPr lang="en-GB" sz="3200" b="1" dirty="0" smtClean="0">
              <a:solidFill>
                <a:schemeClr val="tx2"/>
              </a:solidFill>
            </a:endParaRPr>
          </a:p>
          <a:p>
            <a:pPr algn="ctr">
              <a:defRPr/>
            </a:pPr>
            <a:r>
              <a:rPr lang="en-GB" sz="3400" dirty="0" smtClean="0">
                <a:solidFill>
                  <a:schemeClr val="tx1"/>
                </a:solidFill>
              </a:rPr>
              <a:t>WHO </a:t>
            </a:r>
            <a:r>
              <a:rPr lang="en-GB" sz="3400" dirty="0">
                <a:solidFill>
                  <a:schemeClr val="tx1"/>
                </a:solidFill>
              </a:rPr>
              <a:t>(European </a:t>
            </a:r>
            <a:r>
              <a:rPr lang="en-GB" sz="3400" dirty="0" smtClean="0">
                <a:solidFill>
                  <a:schemeClr val="tx1"/>
                </a:solidFill>
              </a:rPr>
              <a:t>Region)</a:t>
            </a:r>
          </a:p>
          <a:p>
            <a:pPr algn="ctr">
              <a:defRPr/>
            </a:pPr>
            <a:r>
              <a:rPr lang="en-GB" sz="3400" dirty="0" smtClean="0">
                <a:solidFill>
                  <a:schemeClr val="tx1"/>
                </a:solidFill>
              </a:rPr>
              <a:t>Collaborating Centre - Health in Prisons Programme</a:t>
            </a:r>
          </a:p>
          <a:p>
            <a:pPr algn="ctr">
              <a:buFont typeface="Arial" charset="0"/>
              <a:buNone/>
              <a:defRPr/>
            </a:pPr>
            <a:endParaRPr lang="en-GB" sz="2400" dirty="0" smtClean="0">
              <a:solidFill>
                <a:schemeClr val="tx1"/>
              </a:solidFill>
            </a:endParaRPr>
          </a:p>
        </p:txBody>
      </p:sp>
      <p:pic>
        <p:nvPicPr>
          <p:cNvPr id="3075"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280864"/>
            <a:ext cx="180975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923627"/>
            <a:ext cx="8028000" cy="648072"/>
          </a:xfrm>
        </p:spPr>
        <p:txBody>
          <a:bodyPr/>
          <a:lstStyle/>
          <a:p>
            <a:pPr algn="ctr"/>
            <a:r>
              <a:rPr lang="en-GB" b="1" dirty="0" smtClean="0">
                <a:solidFill>
                  <a:schemeClr val="tx1"/>
                </a:solidFill>
              </a:rPr>
              <a:t>Identifying poor practice in Europe</a:t>
            </a:r>
            <a:endParaRPr lang="en-GB" b="1" dirty="0">
              <a:solidFill>
                <a:schemeClr val="tx1"/>
              </a:solidFill>
            </a:endParaRPr>
          </a:p>
        </p:txBody>
      </p:sp>
      <p:sp>
        <p:nvSpPr>
          <p:cNvPr id="4" name="Content Placeholder 7"/>
          <p:cNvSpPr>
            <a:spLocks noGrp="1"/>
          </p:cNvSpPr>
          <p:nvPr>
            <p:ph idx="1"/>
          </p:nvPr>
        </p:nvSpPr>
        <p:spPr>
          <a:xfrm>
            <a:off x="558000" y="2348880"/>
            <a:ext cx="8028000" cy="3577950"/>
          </a:xfrm>
        </p:spPr>
        <p:txBody>
          <a:bodyPr/>
          <a:lstStyle/>
          <a:p>
            <a:pPr>
              <a:buFont typeface="Arial" pitchFamily="34" charset="0"/>
              <a:buChar char="•"/>
            </a:pPr>
            <a:r>
              <a:rPr lang="en-GB" b="1" dirty="0" smtClean="0"/>
              <a:t>Prison </a:t>
            </a:r>
            <a:r>
              <a:rPr lang="en-GB" b="1" dirty="0" smtClean="0"/>
              <a:t>populations</a:t>
            </a:r>
            <a:r>
              <a:rPr lang="en-GB" dirty="0" smtClean="0"/>
              <a:t> are usually </a:t>
            </a:r>
            <a:r>
              <a:rPr lang="en-GB" b="1" dirty="0" smtClean="0"/>
              <a:t>not specifically identified in national health statistics</a:t>
            </a:r>
            <a:r>
              <a:rPr lang="en-GB" b="1" dirty="0" smtClean="0"/>
              <a:t>;</a:t>
            </a:r>
          </a:p>
          <a:p>
            <a:pPr>
              <a:buFont typeface="Arial" pitchFamily="34" charset="0"/>
              <a:buChar char="•"/>
            </a:pPr>
            <a:endParaRPr lang="en-GB" b="1" dirty="0" smtClean="0"/>
          </a:p>
          <a:p>
            <a:pPr>
              <a:buFont typeface="Arial" pitchFamily="34" charset="0"/>
              <a:buChar char="•"/>
            </a:pPr>
            <a:r>
              <a:rPr lang="en-GB" dirty="0" smtClean="0"/>
              <a:t>In absence of such data, assessment of performance of Member States judged by:</a:t>
            </a:r>
          </a:p>
          <a:p>
            <a:pPr lvl="1">
              <a:buFont typeface="Arial" pitchFamily="34" charset="0"/>
              <a:buChar char="•"/>
            </a:pPr>
            <a:r>
              <a:rPr lang="en-GB" dirty="0" smtClean="0"/>
              <a:t>the growing body of case law concerning prison health of the </a:t>
            </a:r>
            <a:r>
              <a:rPr lang="en-GB" b="1" dirty="0" smtClean="0"/>
              <a:t>European Court of Human Rights (ECHR</a:t>
            </a:r>
            <a:r>
              <a:rPr lang="en-GB" b="1" dirty="0" smtClean="0"/>
              <a:t>)</a:t>
            </a:r>
            <a:endParaRPr lang="en-GB" b="1" dirty="0" smtClean="0"/>
          </a:p>
          <a:p>
            <a:pPr lvl="1">
              <a:buFont typeface="Arial" pitchFamily="34" charset="0"/>
              <a:buChar char="•"/>
            </a:pPr>
            <a:r>
              <a:rPr lang="en-GB" dirty="0" smtClean="0"/>
              <a:t>the reports of the </a:t>
            </a:r>
            <a:r>
              <a:rPr lang="en-GB" b="1" dirty="0" smtClean="0"/>
              <a:t>European </a:t>
            </a:r>
            <a:r>
              <a:rPr lang="en-GB" b="1" dirty="0" smtClean="0"/>
              <a:t>Committee for the Prevention of Torture and Inhuman or Degrading Treatment or </a:t>
            </a:r>
            <a:r>
              <a:rPr lang="en-GB" b="1" dirty="0" smtClean="0"/>
              <a:t>Punishment</a:t>
            </a:r>
            <a:endParaRPr lang="en-GB" dirty="0" smtClean="0"/>
          </a:p>
        </p:txBody>
      </p:sp>
    </p:spTree>
    <p:extLst>
      <p:ext uri="{BB962C8B-B14F-4D97-AF65-F5344CB8AC3E}">
        <p14:creationId xmlns:p14="http://schemas.microsoft.com/office/powerpoint/2010/main" val="4066968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685" y="960010"/>
            <a:ext cx="8028000" cy="648072"/>
          </a:xfrm>
        </p:spPr>
        <p:txBody>
          <a:bodyPr/>
          <a:lstStyle/>
          <a:p>
            <a:r>
              <a:rPr lang="en-GB" b="1" dirty="0" smtClean="0">
                <a:solidFill>
                  <a:schemeClr val="tx1"/>
                </a:solidFill>
              </a:rPr>
              <a:t>European Court of Human Rights </a:t>
            </a:r>
            <a:endParaRPr lang="en-GB" b="1" dirty="0">
              <a:solidFill>
                <a:schemeClr val="tx1"/>
              </a:solidFill>
            </a:endParaRPr>
          </a:p>
        </p:txBody>
      </p:sp>
      <p:sp>
        <p:nvSpPr>
          <p:cNvPr id="4" name="Content Placeholder 2"/>
          <p:cNvSpPr>
            <a:spLocks noGrp="1"/>
          </p:cNvSpPr>
          <p:nvPr>
            <p:ph idx="1"/>
          </p:nvPr>
        </p:nvSpPr>
        <p:spPr>
          <a:xfrm>
            <a:off x="558000" y="2016750"/>
            <a:ext cx="8028000" cy="4064455"/>
          </a:xfrm>
        </p:spPr>
        <p:txBody>
          <a:bodyPr/>
          <a:lstStyle/>
          <a:p>
            <a:pPr>
              <a:buFont typeface="Arial" pitchFamily="34" charset="0"/>
              <a:buChar char="•"/>
            </a:pPr>
            <a:r>
              <a:rPr lang="en-GB" sz="2400" dirty="0" smtClean="0"/>
              <a:t>ECHR judges individual complaints brought by prisoners or by their legal representatives mainly on the basis of Article 2 (Right to Life) and </a:t>
            </a:r>
            <a:r>
              <a:rPr lang="en-GB" sz="2400" dirty="0" smtClean="0"/>
              <a:t>Article 3 </a:t>
            </a:r>
            <a:r>
              <a:rPr lang="en-GB" sz="2400" dirty="0" smtClean="0"/>
              <a:t>(Prohibition of Torture) of the European Convention on Human </a:t>
            </a:r>
            <a:r>
              <a:rPr lang="en-GB" sz="2400" dirty="0" smtClean="0"/>
              <a:t>Rights </a:t>
            </a:r>
            <a:endParaRPr lang="en-GB" sz="2400" dirty="0" smtClean="0"/>
          </a:p>
          <a:p>
            <a:pPr>
              <a:buFont typeface="Arial" pitchFamily="34" charset="0"/>
              <a:buChar char="•"/>
            </a:pPr>
            <a:endParaRPr lang="en-GB" sz="2400" dirty="0" smtClean="0"/>
          </a:p>
          <a:p>
            <a:pPr>
              <a:buFont typeface="Arial" pitchFamily="34" charset="0"/>
              <a:buChar char="•"/>
            </a:pPr>
            <a:r>
              <a:rPr lang="en-GB" sz="2400" dirty="0" smtClean="0"/>
              <a:t>Even though the ECHR always deals with individual complaints, many of its judgements reflect on the overall health conditions in a given prison or prison </a:t>
            </a:r>
            <a:r>
              <a:rPr lang="en-GB" sz="2400" dirty="0" smtClean="0"/>
              <a:t>system</a:t>
            </a:r>
            <a:endParaRPr lang="en-GB" sz="2400" dirty="0" smtClean="0"/>
          </a:p>
        </p:txBody>
      </p:sp>
    </p:spTree>
    <p:extLst>
      <p:ext uri="{BB962C8B-B14F-4D97-AF65-F5344CB8AC3E}">
        <p14:creationId xmlns:p14="http://schemas.microsoft.com/office/powerpoint/2010/main" val="3798980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64704"/>
            <a:ext cx="8674659" cy="576064"/>
          </a:xfrm>
        </p:spPr>
        <p:txBody>
          <a:bodyPr>
            <a:normAutofit fontScale="90000"/>
          </a:bodyPr>
          <a:lstStyle/>
          <a:p>
            <a:pPr algn="ctr"/>
            <a:r>
              <a:rPr lang="en-GB" b="1" dirty="0">
                <a:solidFill>
                  <a:schemeClr val="tx1"/>
                </a:solidFill>
              </a:rPr>
              <a:t>Findings </a:t>
            </a:r>
            <a:r>
              <a:rPr lang="en-GB" b="1" dirty="0" smtClean="0">
                <a:solidFill>
                  <a:schemeClr val="tx1"/>
                </a:solidFill>
              </a:rPr>
              <a:t>from reviews</a:t>
            </a:r>
            <a:endParaRPr lang="en-GB" b="1" dirty="0">
              <a:solidFill>
                <a:schemeClr val="tx1"/>
              </a:solidFill>
            </a:endParaRPr>
          </a:p>
        </p:txBody>
      </p:sp>
      <p:sp>
        <p:nvSpPr>
          <p:cNvPr id="4" name="Content Placeholder 6"/>
          <p:cNvSpPr>
            <a:spLocks noGrp="1"/>
          </p:cNvSpPr>
          <p:nvPr>
            <p:ph idx="1"/>
          </p:nvPr>
        </p:nvSpPr>
        <p:spPr>
          <a:xfrm>
            <a:off x="395536" y="1556792"/>
            <a:ext cx="8424936" cy="4680520"/>
          </a:xfrm>
        </p:spPr>
        <p:txBody>
          <a:bodyPr/>
          <a:lstStyle/>
          <a:p>
            <a:pPr>
              <a:buFont typeface="Arial" pitchFamily="34" charset="0"/>
              <a:buChar char="•"/>
            </a:pPr>
            <a:r>
              <a:rPr lang="en-GB" dirty="0" smtClean="0"/>
              <a:t>Evidence of continual &amp; widespread failings </a:t>
            </a:r>
            <a:r>
              <a:rPr lang="en-GB" dirty="0" smtClean="0"/>
              <a:t>and </a:t>
            </a:r>
            <a:r>
              <a:rPr lang="en-GB" dirty="0" smtClean="0"/>
              <a:t>disregard of the legal &amp; medical </a:t>
            </a:r>
            <a:r>
              <a:rPr lang="en-GB" dirty="0" smtClean="0"/>
              <a:t>standards, including</a:t>
            </a:r>
            <a:endParaRPr lang="en-GB" dirty="0" smtClean="0"/>
          </a:p>
          <a:p>
            <a:pPr lvl="1">
              <a:buFont typeface="Arial" pitchFamily="34" charset="0"/>
              <a:buChar char="•"/>
            </a:pPr>
            <a:r>
              <a:rPr lang="en-GB" b="1" dirty="0" smtClean="0"/>
              <a:t>Lack of access </a:t>
            </a:r>
            <a:r>
              <a:rPr lang="en-GB" dirty="0" smtClean="0"/>
              <a:t>to appropriate healthcare facilities in </a:t>
            </a:r>
            <a:r>
              <a:rPr lang="en-GB" dirty="0" smtClean="0"/>
              <a:t>prisons</a:t>
            </a:r>
            <a:endParaRPr lang="en-GB" dirty="0" smtClean="0"/>
          </a:p>
          <a:p>
            <a:pPr lvl="1">
              <a:buFont typeface="Arial" pitchFamily="34" charset="0"/>
              <a:buChar char="•"/>
            </a:pPr>
            <a:r>
              <a:rPr lang="en-GB" b="1" dirty="0" smtClean="0"/>
              <a:t>Custodial staff </a:t>
            </a:r>
            <a:r>
              <a:rPr lang="en-GB" dirty="0" smtClean="0"/>
              <a:t>inappropriately undertaking certain </a:t>
            </a:r>
            <a:r>
              <a:rPr lang="en-GB" b="1" dirty="0" smtClean="0"/>
              <a:t>clinical </a:t>
            </a:r>
            <a:r>
              <a:rPr lang="en-GB" b="1" dirty="0" smtClean="0"/>
              <a:t>tasks</a:t>
            </a:r>
            <a:endParaRPr lang="en-GB" dirty="0" smtClean="0"/>
          </a:p>
          <a:p>
            <a:pPr lvl="1">
              <a:buFont typeface="Arial" pitchFamily="34" charset="0"/>
              <a:buChar char="•"/>
            </a:pPr>
            <a:r>
              <a:rPr lang="en-GB" dirty="0" smtClean="0"/>
              <a:t>Custodial staff </a:t>
            </a:r>
            <a:r>
              <a:rPr lang="en-GB" b="1" dirty="0" smtClean="0"/>
              <a:t>‘gate keeping’ </a:t>
            </a:r>
            <a:r>
              <a:rPr lang="en-GB" dirty="0" smtClean="0"/>
              <a:t>access to healthcare </a:t>
            </a:r>
            <a:r>
              <a:rPr lang="en-GB" dirty="0" smtClean="0"/>
              <a:t>facilities</a:t>
            </a:r>
          </a:p>
          <a:p>
            <a:pPr lvl="1">
              <a:buFont typeface="Arial" pitchFamily="34" charset="0"/>
              <a:buChar char="•"/>
            </a:pPr>
            <a:r>
              <a:rPr lang="en-GB" b="1" dirty="0" smtClean="0"/>
              <a:t>Lack </a:t>
            </a:r>
            <a:r>
              <a:rPr lang="en-GB" b="1" dirty="0" smtClean="0"/>
              <a:t>of training and professional qualifications </a:t>
            </a:r>
            <a:r>
              <a:rPr lang="en-GB" dirty="0" smtClean="0"/>
              <a:t>among some healthcare staff in </a:t>
            </a:r>
            <a:r>
              <a:rPr lang="en-GB" dirty="0" smtClean="0"/>
              <a:t>prisons</a:t>
            </a:r>
            <a:endParaRPr lang="en-GB" dirty="0" smtClean="0"/>
          </a:p>
          <a:p>
            <a:pPr lvl="1">
              <a:buFont typeface="Arial" pitchFamily="34" charset="0"/>
              <a:buChar char="•"/>
            </a:pPr>
            <a:r>
              <a:rPr lang="en-GB" dirty="0" smtClean="0"/>
              <a:t>Failure to adequately </a:t>
            </a:r>
            <a:r>
              <a:rPr lang="en-GB" b="1" dirty="0" smtClean="0"/>
              <a:t>protect confidential medical </a:t>
            </a:r>
            <a:r>
              <a:rPr lang="en-GB" b="1" dirty="0" smtClean="0"/>
              <a:t>information</a:t>
            </a:r>
            <a:endParaRPr lang="en-GB" dirty="0" smtClean="0"/>
          </a:p>
          <a:p>
            <a:pPr lvl="1">
              <a:buFont typeface="Arial" pitchFamily="34" charset="0"/>
              <a:buChar char="•"/>
            </a:pPr>
            <a:r>
              <a:rPr lang="en-GB" dirty="0" smtClean="0"/>
              <a:t>Failure to meet </a:t>
            </a:r>
            <a:r>
              <a:rPr lang="en-GB" b="1" dirty="0" smtClean="0"/>
              <a:t>clinical care needs </a:t>
            </a:r>
            <a:r>
              <a:rPr lang="en-GB" dirty="0" smtClean="0"/>
              <a:t>of people living with HIV and/or </a:t>
            </a:r>
            <a:r>
              <a:rPr lang="en-GB" dirty="0" smtClean="0"/>
              <a:t>TB</a:t>
            </a:r>
            <a:endParaRPr lang="en-GB" dirty="0" smtClean="0"/>
          </a:p>
          <a:p>
            <a:pPr lvl="1">
              <a:buFont typeface="Arial" pitchFamily="34" charset="0"/>
              <a:buChar char="•"/>
            </a:pPr>
            <a:r>
              <a:rPr lang="en-GB" b="1" dirty="0" smtClean="0"/>
              <a:t>Involvement of doctors </a:t>
            </a:r>
            <a:r>
              <a:rPr lang="en-GB" dirty="0" smtClean="0"/>
              <a:t>and </a:t>
            </a:r>
            <a:r>
              <a:rPr lang="en-GB" b="1" dirty="0" smtClean="0"/>
              <a:t>other health personnel </a:t>
            </a:r>
            <a:r>
              <a:rPr lang="en-GB" dirty="0" smtClean="0"/>
              <a:t>in the </a:t>
            </a:r>
            <a:r>
              <a:rPr lang="en-GB" b="1" dirty="0" smtClean="0"/>
              <a:t>punishment</a:t>
            </a:r>
            <a:r>
              <a:rPr lang="en-GB" dirty="0" smtClean="0"/>
              <a:t> of prisoners, such as </a:t>
            </a:r>
            <a:r>
              <a:rPr lang="en-GB" b="1" dirty="0" smtClean="0"/>
              <a:t>solitary </a:t>
            </a:r>
            <a:r>
              <a:rPr lang="en-GB" b="1" dirty="0" smtClean="0"/>
              <a:t>confinement</a:t>
            </a:r>
            <a:endParaRPr lang="en-GB" dirty="0" smtClean="0"/>
          </a:p>
          <a:p>
            <a:pPr lvl="1">
              <a:buFont typeface="Arial" pitchFamily="34" charset="0"/>
              <a:buChar char="•"/>
            </a:pPr>
            <a:r>
              <a:rPr lang="en-GB" dirty="0" smtClean="0"/>
              <a:t>Failure by doctors and other health personnel </a:t>
            </a:r>
            <a:r>
              <a:rPr lang="en-GB" b="1" dirty="0" smtClean="0"/>
              <a:t>to record and report cases of </a:t>
            </a:r>
            <a:r>
              <a:rPr lang="en-GB" b="1" dirty="0" smtClean="0"/>
              <a:t>ill-treatment</a:t>
            </a:r>
            <a:r>
              <a:rPr lang="en-GB" dirty="0" smtClean="0"/>
              <a:t> </a:t>
            </a:r>
            <a:r>
              <a:rPr lang="en-GB" dirty="0" smtClean="0"/>
              <a:t>to competent </a:t>
            </a:r>
            <a:r>
              <a:rPr lang="en-GB" dirty="0" smtClean="0"/>
              <a:t>authorities</a:t>
            </a:r>
            <a:endParaRPr lang="en-GB" dirty="0" smtClean="0"/>
          </a:p>
        </p:txBody>
      </p:sp>
    </p:spTree>
    <p:extLst>
      <p:ext uri="{BB962C8B-B14F-4D97-AF65-F5344CB8AC3E}">
        <p14:creationId xmlns:p14="http://schemas.microsoft.com/office/powerpoint/2010/main" val="3871058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052" y="853135"/>
            <a:ext cx="8028000" cy="648072"/>
          </a:xfrm>
        </p:spPr>
        <p:txBody>
          <a:bodyPr>
            <a:noAutofit/>
          </a:bodyPr>
          <a:lstStyle/>
          <a:p>
            <a:pPr algn="ctr"/>
            <a:r>
              <a:rPr lang="en-GB" sz="3200" b="1" dirty="0" smtClean="0">
                <a:solidFill>
                  <a:schemeClr val="tx1"/>
                </a:solidFill>
              </a:rPr>
              <a:t>Data in </a:t>
            </a:r>
            <a:r>
              <a:rPr lang="en-GB" sz="3200" b="1" dirty="0">
                <a:solidFill>
                  <a:schemeClr val="tx1"/>
                </a:solidFill>
              </a:rPr>
              <a:t>the WHO European Region</a:t>
            </a:r>
          </a:p>
        </p:txBody>
      </p:sp>
      <p:sp>
        <p:nvSpPr>
          <p:cNvPr id="3" name="Content Placeholder 2"/>
          <p:cNvSpPr>
            <a:spLocks noGrp="1"/>
          </p:cNvSpPr>
          <p:nvPr>
            <p:ph idx="1"/>
          </p:nvPr>
        </p:nvSpPr>
        <p:spPr>
          <a:xfrm>
            <a:off x="395536" y="1844824"/>
            <a:ext cx="8496944" cy="4064455"/>
          </a:xfrm>
        </p:spPr>
        <p:txBody>
          <a:bodyPr/>
          <a:lstStyle/>
          <a:p>
            <a:pPr marL="285750" lvl="0" indent="-285750">
              <a:buFont typeface="Arial" pitchFamily="34" charset="0"/>
              <a:buChar char="•"/>
              <a:defRPr/>
            </a:pPr>
            <a:r>
              <a:rPr lang="en-GB" sz="2000" dirty="0">
                <a:solidFill>
                  <a:prstClr val="black"/>
                </a:solidFill>
              </a:rPr>
              <a:t>There is </a:t>
            </a:r>
            <a:r>
              <a:rPr lang="en-GB" sz="2000" b="1" dirty="0">
                <a:solidFill>
                  <a:prstClr val="black"/>
                </a:solidFill>
              </a:rPr>
              <a:t>no official data collection on imprisonment </a:t>
            </a:r>
            <a:r>
              <a:rPr lang="en-GB" sz="2000" dirty="0">
                <a:solidFill>
                  <a:prstClr val="black"/>
                </a:solidFill>
              </a:rPr>
              <a:t>that covers all 53 Member States in the WHO European </a:t>
            </a:r>
            <a:r>
              <a:rPr lang="en-GB" sz="2000" dirty="0" smtClean="0">
                <a:solidFill>
                  <a:prstClr val="black"/>
                </a:solidFill>
              </a:rPr>
              <a:t>Region</a:t>
            </a:r>
            <a:endParaRPr lang="en-GB" sz="2000" dirty="0">
              <a:solidFill>
                <a:prstClr val="black"/>
              </a:solidFill>
            </a:endParaRPr>
          </a:p>
          <a:p>
            <a:pPr lvl="1">
              <a:buFont typeface="Arial" pitchFamily="34" charset="0"/>
              <a:buChar char="•"/>
              <a:defRPr/>
            </a:pPr>
            <a:r>
              <a:rPr lang="en-GB" sz="2000" dirty="0" smtClean="0">
                <a:solidFill>
                  <a:prstClr val="black"/>
                </a:solidFill>
              </a:rPr>
              <a:t>An </a:t>
            </a:r>
            <a:r>
              <a:rPr lang="en-GB" sz="2000" dirty="0">
                <a:solidFill>
                  <a:prstClr val="black"/>
                </a:solidFill>
              </a:rPr>
              <a:t>official database only exists for </a:t>
            </a:r>
            <a:r>
              <a:rPr lang="en-GB" sz="2000" b="1" dirty="0">
                <a:solidFill>
                  <a:prstClr val="black"/>
                </a:solidFill>
              </a:rPr>
              <a:t>the 47 Member States </a:t>
            </a:r>
            <a:r>
              <a:rPr lang="en-GB" sz="2000" dirty="0">
                <a:solidFill>
                  <a:prstClr val="black"/>
                </a:solidFill>
              </a:rPr>
              <a:t>that are also members of the </a:t>
            </a:r>
            <a:r>
              <a:rPr lang="en-GB" sz="2000" b="1" dirty="0">
                <a:solidFill>
                  <a:prstClr val="black"/>
                </a:solidFill>
              </a:rPr>
              <a:t>Council of </a:t>
            </a:r>
            <a:r>
              <a:rPr lang="en-GB" sz="2000" b="1" dirty="0" smtClean="0">
                <a:solidFill>
                  <a:prstClr val="black"/>
                </a:solidFill>
              </a:rPr>
              <a:t>Europe</a:t>
            </a:r>
          </a:p>
          <a:p>
            <a:pPr lvl="1">
              <a:buFont typeface="Arial" pitchFamily="34" charset="0"/>
              <a:buChar char="•"/>
              <a:defRPr/>
            </a:pPr>
            <a:endParaRPr lang="en-GB" sz="2000" dirty="0">
              <a:solidFill>
                <a:prstClr val="black"/>
              </a:solidFill>
            </a:endParaRPr>
          </a:p>
          <a:p>
            <a:pPr lvl="0">
              <a:buFont typeface="Arial" pitchFamily="34" charset="0"/>
              <a:buChar char="•"/>
              <a:defRPr/>
            </a:pPr>
            <a:r>
              <a:rPr lang="en-GB" sz="2000" b="1" dirty="0">
                <a:solidFill>
                  <a:prstClr val="black"/>
                </a:solidFill>
              </a:rPr>
              <a:t>In 2012</a:t>
            </a:r>
            <a:r>
              <a:rPr lang="en-GB" sz="2000" dirty="0">
                <a:solidFill>
                  <a:prstClr val="black"/>
                </a:solidFill>
              </a:rPr>
              <a:t>, </a:t>
            </a:r>
            <a:r>
              <a:rPr lang="en-GB" sz="2000" dirty="0" smtClean="0">
                <a:solidFill>
                  <a:prstClr val="black"/>
                </a:solidFill>
              </a:rPr>
              <a:t>~ </a:t>
            </a:r>
            <a:r>
              <a:rPr lang="en-GB" sz="2000" b="1" dirty="0" smtClean="0">
                <a:solidFill>
                  <a:prstClr val="black"/>
                </a:solidFill>
              </a:rPr>
              <a:t>two </a:t>
            </a:r>
            <a:r>
              <a:rPr lang="en-GB" sz="2000" b="1" dirty="0">
                <a:solidFill>
                  <a:prstClr val="black"/>
                </a:solidFill>
              </a:rPr>
              <a:t>million </a:t>
            </a:r>
            <a:r>
              <a:rPr lang="en-GB" sz="2000" dirty="0">
                <a:solidFill>
                  <a:prstClr val="black"/>
                </a:solidFill>
              </a:rPr>
              <a:t>men, women and children were imprisoned on any given day throughout the WHO European Member States;</a:t>
            </a:r>
          </a:p>
          <a:p>
            <a:pPr lvl="1">
              <a:buFont typeface="Arial" pitchFamily="34" charset="0"/>
              <a:buChar char="•"/>
              <a:defRPr/>
            </a:pPr>
            <a:r>
              <a:rPr lang="en-GB" sz="2000" b="1" dirty="0">
                <a:solidFill>
                  <a:prstClr val="black"/>
                </a:solidFill>
              </a:rPr>
              <a:t>an estimated six million people are incarcerated per </a:t>
            </a:r>
            <a:r>
              <a:rPr lang="en-GB" sz="2000" b="1" dirty="0" smtClean="0">
                <a:solidFill>
                  <a:prstClr val="black"/>
                </a:solidFill>
              </a:rPr>
              <a:t>year</a:t>
            </a:r>
          </a:p>
          <a:p>
            <a:pPr lvl="1">
              <a:buFont typeface="Arial" pitchFamily="34" charset="0"/>
              <a:buChar char="•"/>
              <a:defRPr/>
            </a:pPr>
            <a:r>
              <a:rPr lang="en-GB" sz="2000" dirty="0" smtClean="0">
                <a:solidFill>
                  <a:prstClr val="black"/>
                </a:solidFill>
              </a:rPr>
              <a:t>In </a:t>
            </a:r>
            <a:r>
              <a:rPr lang="en-GB" sz="2000" dirty="0">
                <a:solidFill>
                  <a:prstClr val="black"/>
                </a:solidFill>
              </a:rPr>
              <a:t>most member states, the prison population has </a:t>
            </a:r>
            <a:r>
              <a:rPr lang="en-GB" sz="2000" b="1" dirty="0">
                <a:solidFill>
                  <a:prstClr val="black"/>
                </a:solidFill>
              </a:rPr>
              <a:t>increased during the past </a:t>
            </a:r>
            <a:r>
              <a:rPr lang="en-GB" sz="2000" b="1" dirty="0" smtClean="0">
                <a:solidFill>
                  <a:prstClr val="black"/>
                </a:solidFill>
              </a:rPr>
              <a:t>decade</a:t>
            </a:r>
            <a:endParaRPr lang="en-GB" sz="2000" dirty="0">
              <a:solidFill>
                <a:prstClr val="black"/>
              </a:solidFill>
            </a:endParaRPr>
          </a:p>
          <a:p>
            <a:endParaRPr lang="en-GB" sz="2000" dirty="0"/>
          </a:p>
        </p:txBody>
      </p:sp>
    </p:spTree>
    <p:extLst>
      <p:ext uri="{BB962C8B-B14F-4D97-AF65-F5344CB8AC3E}">
        <p14:creationId xmlns:p14="http://schemas.microsoft.com/office/powerpoint/2010/main" val="1043933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5"/>
            <a:ext cx="8379581" cy="648072"/>
          </a:xfrm>
        </p:spPr>
        <p:txBody>
          <a:bodyPr>
            <a:noAutofit/>
          </a:bodyPr>
          <a:lstStyle/>
          <a:p>
            <a:r>
              <a:rPr lang="en-GB" sz="3200" b="1" dirty="0" smtClean="0">
                <a:solidFill>
                  <a:schemeClr val="tx1"/>
                </a:solidFill>
              </a:rPr>
              <a:t>Public health paradigm for disease in </a:t>
            </a:r>
            <a:r>
              <a:rPr lang="en-GB" sz="3200" b="1" dirty="0" smtClean="0">
                <a:solidFill>
                  <a:schemeClr val="tx1"/>
                </a:solidFill>
              </a:rPr>
              <a:t>prisons</a:t>
            </a:r>
            <a:endParaRPr lang="en-GB" sz="3200" b="1" dirty="0">
              <a:solidFill>
                <a:schemeClr val="tx1"/>
              </a:solidFill>
            </a:endParaRPr>
          </a:p>
        </p:txBody>
      </p:sp>
      <p:sp>
        <p:nvSpPr>
          <p:cNvPr id="5" name="Oval 4"/>
          <p:cNvSpPr/>
          <p:nvPr/>
        </p:nvSpPr>
        <p:spPr>
          <a:xfrm>
            <a:off x="3264780" y="1991097"/>
            <a:ext cx="2664296" cy="2592288"/>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617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11960" y="3140968"/>
            <a:ext cx="2688569" cy="2876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61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5077" y="3140968"/>
            <a:ext cx="2689225" cy="2904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739690" y="1556791"/>
            <a:ext cx="1656184" cy="434305"/>
          </a:xfrm>
          <a:prstGeom prst="rect">
            <a:avLst/>
          </a:prstGeom>
          <a:solidFill>
            <a:srgbClr val="00B0F0">
              <a:alpha val="99000"/>
            </a:srgbClr>
          </a:solidFill>
          <a:ln cmpd="sng">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Population</a:t>
            </a:r>
            <a:endParaRPr lang="en-GB" dirty="0"/>
          </a:p>
        </p:txBody>
      </p:sp>
      <p:sp>
        <p:nvSpPr>
          <p:cNvPr id="12" name="Rectangle 11"/>
          <p:cNvSpPr/>
          <p:nvPr/>
        </p:nvSpPr>
        <p:spPr>
          <a:xfrm>
            <a:off x="1331640" y="5641875"/>
            <a:ext cx="1512168" cy="432048"/>
          </a:xfrm>
          <a:prstGeom prst="rect">
            <a:avLst/>
          </a:prstGeom>
          <a:solidFill>
            <a:srgbClr val="00B0F0">
              <a:alpha val="99000"/>
            </a:srgbClr>
          </a:solidFill>
          <a:ln cmpd="sng">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Environment</a:t>
            </a:r>
            <a:endParaRPr lang="en-GB" dirty="0"/>
          </a:p>
        </p:txBody>
      </p:sp>
      <p:sp>
        <p:nvSpPr>
          <p:cNvPr id="13" name="Rectangle 12"/>
          <p:cNvSpPr/>
          <p:nvPr/>
        </p:nvSpPr>
        <p:spPr>
          <a:xfrm>
            <a:off x="6588224" y="5485110"/>
            <a:ext cx="2160239" cy="576064"/>
          </a:xfrm>
          <a:prstGeom prst="rect">
            <a:avLst/>
          </a:prstGeom>
          <a:solidFill>
            <a:srgbClr val="00B0F0">
              <a:alpha val="99000"/>
            </a:srgbClr>
          </a:solidFill>
          <a:ln cmpd="sng">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Prevalence of ill-health/disease</a:t>
            </a:r>
            <a:endParaRPr lang="en-GB" dirty="0"/>
          </a:p>
        </p:txBody>
      </p:sp>
    </p:spTree>
    <p:extLst>
      <p:ext uri="{BB962C8B-B14F-4D97-AF65-F5344CB8AC3E}">
        <p14:creationId xmlns:p14="http://schemas.microsoft.com/office/powerpoint/2010/main" val="14615995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81127"/>
            <a:ext cx="8064896" cy="648072"/>
          </a:xfrm>
        </p:spPr>
        <p:txBody>
          <a:bodyPr/>
          <a:lstStyle/>
          <a:p>
            <a:pPr algn="ctr"/>
            <a:r>
              <a:rPr lang="en-GB" b="1" dirty="0">
                <a:solidFill>
                  <a:schemeClr val="tx1"/>
                </a:solidFill>
                <a:latin typeface="Arial"/>
              </a:rPr>
              <a:t>Infectious </a:t>
            </a:r>
            <a:r>
              <a:rPr lang="en-GB" b="1" dirty="0" smtClean="0">
                <a:solidFill>
                  <a:schemeClr val="tx1"/>
                </a:solidFill>
                <a:latin typeface="Arial"/>
              </a:rPr>
              <a:t>Diseases : </a:t>
            </a:r>
            <a:r>
              <a:rPr lang="en-GB" b="1" dirty="0">
                <a:solidFill>
                  <a:schemeClr val="tx1"/>
                </a:solidFill>
                <a:latin typeface="Arial"/>
              </a:rPr>
              <a:t>TB</a:t>
            </a:r>
            <a:endParaRPr lang="en-GB" b="1" dirty="0">
              <a:solidFill>
                <a:schemeClr val="tx1"/>
              </a:solidFill>
            </a:endParaRPr>
          </a:p>
        </p:txBody>
      </p:sp>
      <p:pic>
        <p:nvPicPr>
          <p:cNvPr id="4"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06894" y="1832987"/>
            <a:ext cx="4721200" cy="3695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bwMode="auto">
          <a:xfrm>
            <a:off x="64200" y="1701523"/>
            <a:ext cx="3924300" cy="406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fontAlgn="base">
              <a:spcBef>
                <a:spcPts val="1200"/>
              </a:spcBef>
              <a:spcAft>
                <a:spcPct val="0"/>
              </a:spcAft>
              <a:buFont typeface="Arial" pitchFamily="34" charset="0"/>
              <a:defRPr sz="1800" b="0" kern="1200">
                <a:solidFill>
                  <a:schemeClr val="tx1"/>
                </a:solidFill>
                <a:latin typeface="Arial" pitchFamily="34" charset="0"/>
                <a:ea typeface="+mn-ea"/>
                <a:cs typeface="+mn-cs"/>
              </a:defRPr>
            </a:lvl1pPr>
            <a:lvl2pPr marL="742950" indent="-285750" algn="l" rtl="0" fontAlgn="base">
              <a:spcBef>
                <a:spcPts val="600"/>
              </a:spcBef>
              <a:spcAft>
                <a:spcPct val="0"/>
              </a:spcAft>
              <a:defRPr kern="1200">
                <a:solidFill>
                  <a:schemeClr val="tx1"/>
                </a:solidFill>
                <a:latin typeface="Arial" pitchFamily="34" charset="0"/>
                <a:ea typeface="+mn-ea"/>
                <a:cs typeface="+mn-cs"/>
              </a:defRPr>
            </a:lvl2pPr>
            <a:lvl3pPr marL="215900" indent="-215900" algn="l" rtl="0" fontAlgn="base">
              <a:spcBef>
                <a:spcPts val="600"/>
              </a:spcBef>
              <a:spcAft>
                <a:spcPct val="0"/>
              </a:spcAft>
              <a:buFont typeface="Arial" pitchFamily="34" charset="0"/>
              <a:buChar char="•"/>
              <a:defRPr kern="1200">
                <a:solidFill>
                  <a:schemeClr val="tx1"/>
                </a:solidFill>
                <a:latin typeface="Arial" pitchFamily="34" charset="0"/>
                <a:ea typeface="+mn-ea"/>
                <a:cs typeface="+mn-cs"/>
              </a:defRPr>
            </a:lvl3pPr>
            <a:lvl4pPr marL="898525" indent="-287338" algn="l" rtl="0" fontAlgn="base">
              <a:spcBef>
                <a:spcPts val="600"/>
              </a:spcBef>
              <a:spcAft>
                <a:spcPct val="0"/>
              </a:spcAft>
              <a:buFont typeface="Arial" pitchFamily="34" charset="0"/>
              <a:buChar char="–"/>
              <a:defRPr sz="1600" kern="1200">
                <a:solidFill>
                  <a:schemeClr val="tx1"/>
                </a:solidFill>
                <a:latin typeface="Arial" pitchFamily="34" charset="0"/>
                <a:ea typeface="+mn-ea"/>
                <a:cs typeface="+mn-cs"/>
              </a:defRPr>
            </a:lvl4pPr>
            <a:lvl5pPr marL="898525" indent="-287338" algn="l" rtl="0" fontAlgn="base">
              <a:spcBef>
                <a:spcPct val="20000"/>
              </a:spcBef>
              <a:spcAft>
                <a:spcPct val="0"/>
              </a:spcAft>
              <a:buFont typeface="Arial" pitchFamily="34" charset="0"/>
              <a:buAutoNum type="arabicPeriod"/>
              <a:defRPr sz="16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Char char="•"/>
            </a:pPr>
            <a:r>
              <a:rPr lang="en-GB" sz="1400" b="1" dirty="0" smtClean="0"/>
              <a:t> In Europe, prison populations are almost never specifically identified in population level reports on prevalence of ill-health / disease;</a:t>
            </a:r>
          </a:p>
          <a:p>
            <a:pPr marL="0" indent="0">
              <a:buFont typeface="Arial" pitchFamily="34" charset="0"/>
              <a:buChar char="•"/>
            </a:pPr>
            <a:r>
              <a:rPr lang="en-GB" sz="1400" b="1" dirty="0" smtClean="0"/>
              <a:t> Specific prevalence studies identify high rates of Tuberculosis (TB):</a:t>
            </a:r>
            <a:r>
              <a:rPr lang="en-GB" sz="1400" dirty="0" smtClean="0"/>
              <a:t> </a:t>
            </a:r>
          </a:p>
          <a:p>
            <a:pPr lvl="3"/>
            <a:r>
              <a:rPr lang="en-GB" sz="1400" dirty="0" smtClean="0"/>
              <a:t>Data from </a:t>
            </a:r>
            <a:r>
              <a:rPr lang="en-GB" sz="1400" b="1" dirty="0" smtClean="0"/>
              <a:t>2002</a:t>
            </a:r>
            <a:r>
              <a:rPr lang="en-GB" sz="1400" dirty="0" smtClean="0"/>
              <a:t>  shows prevalence of disease among prisoners in Europe was </a:t>
            </a:r>
            <a:r>
              <a:rPr lang="en-GB" sz="1400" b="1" dirty="0" smtClean="0"/>
              <a:t>84 times higher than in the general population</a:t>
            </a:r>
            <a:r>
              <a:rPr lang="en-GB" sz="1400" dirty="0" smtClean="0"/>
              <a:t>; </a:t>
            </a:r>
          </a:p>
          <a:p>
            <a:pPr lvl="3"/>
            <a:r>
              <a:rPr lang="en-GB" sz="1400" b="1" dirty="0" smtClean="0"/>
              <a:t>In 2010</a:t>
            </a:r>
            <a:r>
              <a:rPr lang="en-GB" sz="1400" dirty="0" smtClean="0"/>
              <a:t>, three WHO European Member States reported TB cases in prisons </a:t>
            </a:r>
            <a:r>
              <a:rPr lang="en-GB" sz="1400" b="1" dirty="0" smtClean="0"/>
              <a:t>exceeding 10% of the countrywide total of new cases</a:t>
            </a:r>
            <a:r>
              <a:rPr lang="en-GB" sz="1400" dirty="0" smtClean="0"/>
              <a:t>, and the </a:t>
            </a:r>
            <a:r>
              <a:rPr lang="en-GB" sz="1400" b="1" dirty="0" smtClean="0"/>
              <a:t>TB relative risk in prisons</a:t>
            </a:r>
            <a:r>
              <a:rPr lang="en-GB" sz="1400" dirty="0" smtClean="0"/>
              <a:t> was up to </a:t>
            </a:r>
            <a:r>
              <a:rPr lang="en-GB" sz="1400" b="1" dirty="0" smtClean="0"/>
              <a:t>145 times higher </a:t>
            </a:r>
            <a:r>
              <a:rPr lang="en-GB" sz="1400" dirty="0" smtClean="0"/>
              <a:t>than in the </a:t>
            </a:r>
            <a:r>
              <a:rPr lang="en-GB" sz="1400" b="1" dirty="0" smtClean="0"/>
              <a:t>general population</a:t>
            </a:r>
            <a:r>
              <a:rPr lang="en-GB" sz="1400" dirty="0" smtClean="0"/>
              <a:t>;</a:t>
            </a:r>
          </a:p>
          <a:p>
            <a:pPr lvl="2"/>
            <a:endParaRPr lang="en-GB" dirty="0" smtClean="0"/>
          </a:p>
          <a:p>
            <a:pPr lvl="3">
              <a:buFont typeface="Arial" pitchFamily="34" charset="0"/>
              <a:buChar char="•"/>
            </a:pPr>
            <a:endParaRPr lang="en-GB" dirty="0" smtClean="0"/>
          </a:p>
        </p:txBody>
      </p:sp>
    </p:spTree>
    <p:extLst>
      <p:ext uri="{BB962C8B-B14F-4D97-AF65-F5344CB8AC3E}">
        <p14:creationId xmlns:p14="http://schemas.microsoft.com/office/powerpoint/2010/main" val="2755916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80728"/>
            <a:ext cx="8028000" cy="648072"/>
          </a:xfrm>
        </p:spPr>
        <p:txBody>
          <a:bodyPr>
            <a:normAutofit/>
          </a:bodyPr>
          <a:lstStyle/>
          <a:p>
            <a:pPr algn="ctr"/>
            <a:r>
              <a:rPr lang="en-GB" sz="2800" b="1" dirty="0">
                <a:solidFill>
                  <a:schemeClr val="tx1"/>
                </a:solidFill>
                <a:latin typeface="Arial"/>
              </a:rPr>
              <a:t>Prisons - </a:t>
            </a:r>
            <a:r>
              <a:rPr lang="en-GB" sz="2800" b="1" dirty="0" smtClean="0">
                <a:solidFill>
                  <a:schemeClr val="tx1"/>
                </a:solidFill>
                <a:latin typeface="Arial"/>
              </a:rPr>
              <a:t>and </a:t>
            </a:r>
            <a:r>
              <a:rPr lang="en-GB" sz="2800" b="1" dirty="0">
                <a:solidFill>
                  <a:schemeClr val="tx1"/>
                </a:solidFill>
                <a:latin typeface="Arial"/>
              </a:rPr>
              <a:t>for blood-borne diseases</a:t>
            </a:r>
          </a:p>
        </p:txBody>
      </p:sp>
      <p:sp>
        <p:nvSpPr>
          <p:cNvPr id="4" name="Content Placeholder 7"/>
          <p:cNvSpPr>
            <a:spLocks noGrp="1"/>
          </p:cNvSpPr>
          <p:nvPr>
            <p:ph idx="1"/>
          </p:nvPr>
        </p:nvSpPr>
        <p:spPr>
          <a:xfrm>
            <a:off x="251520" y="2132856"/>
            <a:ext cx="4464496" cy="4064455"/>
          </a:xfrm>
        </p:spPr>
        <p:txBody>
          <a:bodyPr/>
          <a:lstStyle/>
          <a:p>
            <a:pPr marL="0" indent="0">
              <a:buFont typeface="Arial" pitchFamily="34" charset="0"/>
              <a:buChar char="•"/>
            </a:pPr>
            <a:r>
              <a:rPr lang="en-GB" dirty="0" smtClean="0">
                <a:solidFill>
                  <a:schemeClr val="tx1"/>
                </a:solidFill>
              </a:rPr>
              <a:t> Many prison populations have </a:t>
            </a:r>
            <a:r>
              <a:rPr lang="en-GB" b="1" dirty="0" smtClean="0">
                <a:solidFill>
                  <a:schemeClr val="tx1"/>
                </a:solidFill>
              </a:rPr>
              <a:t>high prevalence of infection with blood-borne viruses</a:t>
            </a:r>
            <a:r>
              <a:rPr lang="en-GB" dirty="0" smtClean="0">
                <a:solidFill>
                  <a:schemeClr val="tx1"/>
                </a:solidFill>
              </a:rPr>
              <a:t> (</a:t>
            </a:r>
            <a:r>
              <a:rPr lang="en-GB" b="1" dirty="0" smtClean="0">
                <a:solidFill>
                  <a:schemeClr val="tx1"/>
                </a:solidFill>
              </a:rPr>
              <a:t>BBVs</a:t>
            </a:r>
            <a:r>
              <a:rPr lang="en-GB" dirty="0" smtClean="0">
                <a:solidFill>
                  <a:schemeClr val="tx1"/>
                </a:solidFill>
              </a:rPr>
              <a:t>) (Hepatitis B &amp; C) and </a:t>
            </a:r>
            <a:r>
              <a:rPr lang="en-GB" b="1" dirty="0" smtClean="0">
                <a:solidFill>
                  <a:schemeClr val="tx1"/>
                </a:solidFill>
              </a:rPr>
              <a:t>HIV</a:t>
            </a:r>
            <a:r>
              <a:rPr lang="en-GB" dirty="0" smtClean="0">
                <a:solidFill>
                  <a:schemeClr val="tx1"/>
                </a:solidFill>
              </a:rPr>
              <a:t> due to large numbers of injecting drug users </a:t>
            </a:r>
            <a:r>
              <a:rPr lang="en-GB" dirty="0" smtClean="0">
                <a:solidFill>
                  <a:schemeClr val="tx1"/>
                </a:solidFill>
              </a:rPr>
              <a:t> </a:t>
            </a:r>
            <a:r>
              <a:rPr lang="en-GB" dirty="0" smtClean="0">
                <a:solidFill>
                  <a:schemeClr val="tx1"/>
                </a:solidFill>
              </a:rPr>
              <a:t>among incarcerated populations;</a:t>
            </a:r>
            <a:endParaRPr lang="en-GB" sz="1600" dirty="0" smtClean="0">
              <a:solidFill>
                <a:schemeClr val="tx1"/>
              </a:solidFill>
            </a:endParaRPr>
          </a:p>
          <a:p>
            <a:pPr marL="0" indent="0">
              <a:buFont typeface="Arial" pitchFamily="34" charset="0"/>
              <a:buChar char="•"/>
            </a:pPr>
            <a:r>
              <a:rPr lang="en-GB" dirty="0" smtClean="0">
                <a:solidFill>
                  <a:schemeClr val="tx1"/>
                </a:solidFill>
              </a:rPr>
              <a:t> Some evidence </a:t>
            </a:r>
            <a:r>
              <a:rPr lang="en-GB" b="1" dirty="0" smtClean="0">
                <a:solidFill>
                  <a:schemeClr val="tx1"/>
                </a:solidFill>
              </a:rPr>
              <a:t>of onward transmission of infection </a:t>
            </a:r>
            <a:r>
              <a:rPr lang="en-GB" dirty="0" smtClean="0">
                <a:solidFill>
                  <a:schemeClr val="tx1"/>
                </a:solidFill>
              </a:rPr>
              <a:t>in some European states due to injecting of drugs, tattooing and unprotected sexual activity - although definitive data is difficult to find.</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250" y="2174875"/>
            <a:ext cx="3671888" cy="3748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6036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836712"/>
            <a:ext cx="8028000" cy="648072"/>
          </a:xfrm>
        </p:spPr>
        <p:txBody>
          <a:bodyPr/>
          <a:lstStyle/>
          <a:p>
            <a:pPr algn="ctr"/>
            <a:r>
              <a:rPr lang="en-GB" b="1" dirty="0" smtClean="0">
                <a:solidFill>
                  <a:schemeClr val="tx1"/>
                </a:solidFill>
              </a:rPr>
              <a:t>Drugs and drug use</a:t>
            </a:r>
            <a:endParaRPr lang="en-GB" b="1" dirty="0">
              <a:solidFill>
                <a:schemeClr val="tx1"/>
              </a:solidFill>
            </a:endParaRPr>
          </a:p>
        </p:txBody>
      </p:sp>
      <p:sp>
        <p:nvSpPr>
          <p:cNvPr id="4" name="Rectangle 3"/>
          <p:cNvSpPr txBox="1">
            <a:spLocks noChangeArrowheads="1"/>
          </p:cNvSpPr>
          <p:nvPr/>
        </p:nvSpPr>
        <p:spPr bwMode="auto">
          <a:xfrm>
            <a:off x="1104325" y="2017288"/>
            <a:ext cx="7651750" cy="3242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1500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15000"/>
              </a:spcAft>
              <a:buChar char="–"/>
              <a:defRPr sz="2800">
                <a:solidFill>
                  <a:schemeClr val="tx1"/>
                </a:solidFill>
                <a:latin typeface="+mn-lt"/>
              </a:defRPr>
            </a:lvl2pPr>
            <a:lvl3pPr marL="1143000" indent="-228600" algn="l" rtl="0" eaLnBrk="0" fontAlgn="base" hangingPunct="0">
              <a:spcBef>
                <a:spcPct val="20000"/>
              </a:spcBef>
              <a:spcAft>
                <a:spcPct val="15000"/>
              </a:spcAft>
              <a:buChar char="•"/>
              <a:defRPr sz="2400">
                <a:solidFill>
                  <a:schemeClr val="tx1"/>
                </a:solidFill>
                <a:latin typeface="+mn-lt"/>
              </a:defRPr>
            </a:lvl3pPr>
            <a:lvl4pPr marL="1600200" indent="-228600" algn="l" rtl="0" eaLnBrk="0" fontAlgn="base" hangingPunct="0">
              <a:spcBef>
                <a:spcPct val="20000"/>
              </a:spcBef>
              <a:spcAft>
                <a:spcPct val="15000"/>
              </a:spcAft>
              <a:buChar char="–"/>
              <a:defRPr sz="2000">
                <a:solidFill>
                  <a:schemeClr val="tx1"/>
                </a:solidFill>
                <a:latin typeface="+mn-lt"/>
              </a:defRPr>
            </a:lvl4pPr>
            <a:lvl5pPr marL="2057400" indent="-228600" algn="l" rtl="0" eaLnBrk="0" fontAlgn="base" hangingPunct="0">
              <a:spcBef>
                <a:spcPct val="20000"/>
              </a:spcBef>
              <a:spcAft>
                <a:spcPct val="15000"/>
              </a:spcAft>
              <a:buChar char="»"/>
              <a:defRPr sz="2000">
                <a:solidFill>
                  <a:schemeClr val="tx1"/>
                </a:solidFill>
                <a:latin typeface="+mn-lt"/>
              </a:defRPr>
            </a:lvl5pPr>
            <a:lvl6pPr marL="2514600" indent="-228600" algn="l" rtl="0" fontAlgn="base">
              <a:spcBef>
                <a:spcPct val="20000"/>
              </a:spcBef>
              <a:spcAft>
                <a:spcPct val="15000"/>
              </a:spcAft>
              <a:buChar char="»"/>
              <a:defRPr sz="2000">
                <a:solidFill>
                  <a:schemeClr val="tx1"/>
                </a:solidFill>
                <a:latin typeface="+mn-lt"/>
              </a:defRPr>
            </a:lvl6pPr>
            <a:lvl7pPr marL="2971800" indent="-228600" algn="l" rtl="0" fontAlgn="base">
              <a:spcBef>
                <a:spcPct val="20000"/>
              </a:spcBef>
              <a:spcAft>
                <a:spcPct val="15000"/>
              </a:spcAft>
              <a:buChar char="»"/>
              <a:defRPr sz="2000">
                <a:solidFill>
                  <a:schemeClr val="tx1"/>
                </a:solidFill>
                <a:latin typeface="+mn-lt"/>
              </a:defRPr>
            </a:lvl7pPr>
            <a:lvl8pPr marL="3429000" indent="-228600" algn="l" rtl="0" fontAlgn="base">
              <a:spcBef>
                <a:spcPct val="20000"/>
              </a:spcBef>
              <a:spcAft>
                <a:spcPct val="15000"/>
              </a:spcAft>
              <a:buChar char="»"/>
              <a:defRPr sz="2000">
                <a:solidFill>
                  <a:schemeClr val="tx1"/>
                </a:solidFill>
                <a:latin typeface="+mn-lt"/>
              </a:defRPr>
            </a:lvl8pPr>
            <a:lvl9pPr marL="3886200" indent="-228600" algn="l" rtl="0" fontAlgn="base">
              <a:spcBef>
                <a:spcPct val="20000"/>
              </a:spcBef>
              <a:spcAft>
                <a:spcPct val="15000"/>
              </a:spcAft>
              <a:buChar char="»"/>
              <a:defRPr sz="2000">
                <a:solidFill>
                  <a:schemeClr val="tx1"/>
                </a:solidFill>
                <a:latin typeface="+mn-lt"/>
              </a:defRPr>
            </a:lvl9pPr>
          </a:lstStyle>
          <a:p>
            <a:pPr marL="342900" marR="0" lvl="0" indent="-342900" algn="l" defTabSz="914400" rtl="0" eaLnBrk="0" fontAlgn="base" latinLnBrk="0" hangingPunct="0">
              <a:lnSpc>
                <a:spcPct val="90000"/>
              </a:lnSpc>
              <a:spcBef>
                <a:spcPct val="20000"/>
              </a:spcBef>
              <a:spcAft>
                <a:spcPct val="15000"/>
              </a:spcAft>
              <a:buClrTx/>
              <a:buSzTx/>
              <a:buFontTx/>
              <a:buChar char="•"/>
              <a:tabLst/>
              <a:defRPr/>
            </a:pPr>
            <a:r>
              <a:rPr kumimoji="0" lang="en-GB" altLang="en-US" sz="2400" b="0" i="0" u="none" strike="noStrike" kern="0" cap="none" spc="0" normalizeH="0" baseline="0" noProof="0" dirty="0" smtClean="0">
                <a:ln>
                  <a:noFill/>
                </a:ln>
                <a:solidFill>
                  <a:srgbClr val="000000"/>
                </a:solidFill>
                <a:effectLst/>
                <a:uLnTx/>
                <a:uFillTx/>
                <a:latin typeface="Arial"/>
                <a:ea typeface="+mn-ea"/>
                <a:cs typeface="+mn-cs"/>
              </a:rPr>
              <a:t>Drug use and risk behaviour often continue inside prison </a:t>
            </a:r>
            <a:r>
              <a:rPr kumimoji="0" lang="en-GB" altLang="en-US" sz="2400" b="0" i="0" u="none" strike="noStrike" kern="0" cap="none" spc="0" normalizeH="0" baseline="0" noProof="0" dirty="0" smtClean="0">
                <a:ln>
                  <a:noFill/>
                </a:ln>
                <a:solidFill>
                  <a:srgbClr val="000000"/>
                </a:solidFill>
                <a:effectLst/>
                <a:uLnTx/>
                <a:uFillTx/>
                <a:latin typeface="Arial"/>
                <a:ea typeface="+mn-ea"/>
                <a:cs typeface="+mn-cs"/>
                <a:sym typeface="Wingdings" pitchFamily="2" charset="2"/>
              </a:rPr>
              <a:t> high risk of infectious diseases</a:t>
            </a:r>
          </a:p>
          <a:p>
            <a:pPr marL="342900" marR="0" lvl="0" indent="-342900" algn="l" defTabSz="914400" rtl="0" eaLnBrk="0" fontAlgn="base" latinLnBrk="0" hangingPunct="0">
              <a:lnSpc>
                <a:spcPct val="90000"/>
              </a:lnSpc>
              <a:spcBef>
                <a:spcPct val="20000"/>
              </a:spcBef>
              <a:spcAft>
                <a:spcPct val="15000"/>
              </a:spcAft>
              <a:buClrTx/>
              <a:buSzTx/>
              <a:buFontTx/>
              <a:buChar char="•"/>
              <a:tabLst/>
              <a:defRPr/>
            </a:pPr>
            <a:endParaRPr kumimoji="0" lang="en-GB" altLang="en-US" sz="2400" b="0" i="0" u="none" strike="noStrike" kern="0" cap="none" spc="0" normalizeH="0" baseline="0" noProof="0" dirty="0" smtClean="0">
              <a:ln>
                <a:noFill/>
              </a:ln>
              <a:solidFill>
                <a:srgbClr val="000000"/>
              </a:solidFill>
              <a:effectLst/>
              <a:uLnTx/>
              <a:uFillTx/>
              <a:latin typeface="Arial"/>
              <a:ea typeface="+mn-ea"/>
              <a:cs typeface="+mn-cs"/>
              <a:sym typeface="Wingdings" pitchFamily="2" charset="2"/>
            </a:endParaRPr>
          </a:p>
          <a:p>
            <a:pPr marL="342900" marR="0" lvl="0" indent="-342900" algn="l" defTabSz="914400" rtl="0" eaLnBrk="0" fontAlgn="base" latinLnBrk="0" hangingPunct="0">
              <a:lnSpc>
                <a:spcPct val="90000"/>
              </a:lnSpc>
              <a:spcBef>
                <a:spcPct val="20000"/>
              </a:spcBef>
              <a:spcAft>
                <a:spcPct val="15000"/>
              </a:spcAft>
              <a:buClrTx/>
              <a:buSzTx/>
              <a:buFontTx/>
              <a:buChar char="•"/>
              <a:tabLst/>
              <a:defRPr/>
            </a:pPr>
            <a:r>
              <a:rPr kumimoji="0" lang="en-GB" altLang="en-US" sz="2400" b="0" i="0" u="none" strike="noStrike" kern="0" cap="none" spc="0" normalizeH="0" baseline="0" noProof="0" dirty="0" smtClean="0">
                <a:ln>
                  <a:noFill/>
                </a:ln>
                <a:solidFill>
                  <a:srgbClr val="000000"/>
                </a:solidFill>
                <a:effectLst/>
                <a:uLnTx/>
                <a:uFillTx/>
                <a:latin typeface="Arial"/>
                <a:ea typeface="+mn-ea"/>
                <a:cs typeface="+mn-cs"/>
              </a:rPr>
              <a:t>Drugs services in prisons are sometimes poorly developed</a:t>
            </a:r>
          </a:p>
          <a:p>
            <a:pPr marL="342900" marR="0" lvl="0" indent="-342900" algn="l" defTabSz="914400" rtl="0" eaLnBrk="0" fontAlgn="base" latinLnBrk="0" hangingPunct="0">
              <a:lnSpc>
                <a:spcPct val="90000"/>
              </a:lnSpc>
              <a:spcBef>
                <a:spcPct val="20000"/>
              </a:spcBef>
              <a:spcAft>
                <a:spcPct val="15000"/>
              </a:spcAft>
              <a:buClrTx/>
              <a:buSzTx/>
              <a:buFontTx/>
              <a:buChar char="•"/>
              <a:tabLst/>
              <a:defRPr/>
            </a:pPr>
            <a:endParaRPr kumimoji="0" lang="en-GB" altLang="en-US" sz="2400" b="0" i="0" u="none" strike="noStrike" kern="0" cap="none" spc="0" normalizeH="0" baseline="0" noProof="0" dirty="0" smtClean="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90000"/>
              </a:lnSpc>
              <a:spcBef>
                <a:spcPct val="20000"/>
              </a:spcBef>
              <a:spcAft>
                <a:spcPct val="15000"/>
              </a:spcAft>
              <a:buClrTx/>
              <a:buSzTx/>
              <a:buFontTx/>
              <a:buChar char="•"/>
              <a:tabLst/>
              <a:defRPr/>
            </a:pPr>
            <a:r>
              <a:rPr kumimoji="0" lang="en-GB" altLang="en-US" sz="2400" b="0" i="0" u="none" strike="noStrike" kern="0" cap="none" spc="0" normalizeH="0" baseline="0" noProof="0" dirty="0" smtClean="0">
                <a:ln>
                  <a:noFill/>
                </a:ln>
                <a:solidFill>
                  <a:srgbClr val="000000"/>
                </a:solidFill>
                <a:effectLst/>
                <a:uLnTx/>
                <a:uFillTx/>
                <a:latin typeface="Arial"/>
                <a:ea typeface="+mn-ea"/>
                <a:cs typeface="+mn-cs"/>
              </a:rPr>
              <a:t>Overdose deaths is a general problem in most countries, especially where there is no substitution treatment available in prisons</a:t>
            </a:r>
          </a:p>
        </p:txBody>
      </p:sp>
    </p:spTree>
    <p:extLst>
      <p:ext uri="{BB962C8B-B14F-4D97-AF65-F5344CB8AC3E}">
        <p14:creationId xmlns:p14="http://schemas.microsoft.com/office/powerpoint/2010/main" val="40383799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Object 3"/>
          <p:cNvGraphicFramePr>
            <a:graphicFrameLocks noChangeAspect="1"/>
          </p:cNvGraphicFramePr>
          <p:nvPr>
            <p:extLst>
              <p:ext uri="{D42A27DB-BD31-4B8C-83A1-F6EECF244321}">
                <p14:modId xmlns:p14="http://schemas.microsoft.com/office/powerpoint/2010/main" val="439425249"/>
              </p:ext>
            </p:extLst>
          </p:nvPr>
        </p:nvGraphicFramePr>
        <p:xfrm>
          <a:off x="96387" y="1187773"/>
          <a:ext cx="8964488" cy="4858578"/>
        </p:xfrm>
        <a:graphic>
          <a:graphicData uri="http://schemas.openxmlformats.org/presentationml/2006/ole">
            <mc:AlternateContent xmlns:mc="http://schemas.openxmlformats.org/markup-compatibility/2006">
              <mc:Choice xmlns:v="urn:schemas-microsoft-com:vml" Requires="v">
                <p:oleObj spid="_x0000_s2115" name="Chart" r:id="rId4" imgW="10601182" imgH="5553266" progId="Excel.Sheet.8">
                  <p:embed/>
                </p:oleObj>
              </mc:Choice>
              <mc:Fallback>
                <p:oleObj name="Chart" r:id="rId4" imgW="10601182" imgH="5553266"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387" y="1187773"/>
                        <a:ext cx="8964488" cy="4858578"/>
                      </a:xfrm>
                      <a:prstGeom prst="rect">
                        <a:avLst/>
                      </a:prstGeom>
                      <a:noFill/>
                      <a:ln>
                        <a:noFill/>
                      </a:ln>
                      <a:effectLst/>
                    </p:spPr>
                  </p:pic>
                </p:oleObj>
              </mc:Fallback>
            </mc:AlternateContent>
          </a:graphicData>
        </a:graphic>
      </p:graphicFrame>
      <p:sp>
        <p:nvSpPr>
          <p:cNvPr id="5" name="Rectangle 4"/>
          <p:cNvSpPr/>
          <p:nvPr/>
        </p:nvSpPr>
        <p:spPr>
          <a:xfrm>
            <a:off x="323528" y="476672"/>
            <a:ext cx="6681637" cy="523220"/>
          </a:xfrm>
          <a:prstGeom prst="rect">
            <a:avLst/>
          </a:prstGeom>
        </p:spPr>
        <p:txBody>
          <a:bodyPr wrap="none">
            <a:spAutoFit/>
          </a:bodyPr>
          <a:lstStyle/>
          <a:p>
            <a:r>
              <a:rPr lang="en-GB" sz="2800" dirty="0">
                <a:latin typeface="Arial" pitchFamily="34" charset="0"/>
              </a:rPr>
              <a:t>HIV prevalence (%) in selected countries</a:t>
            </a:r>
          </a:p>
        </p:txBody>
      </p:sp>
    </p:spTree>
    <p:extLst>
      <p:ext uri="{BB962C8B-B14F-4D97-AF65-F5344CB8AC3E}">
        <p14:creationId xmlns:p14="http://schemas.microsoft.com/office/powerpoint/2010/main" val="20253809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Mental health and justice system</a:t>
            </a:r>
            <a:endParaRPr lang="en-GB" dirty="0"/>
          </a:p>
        </p:txBody>
      </p:sp>
      <p:sp>
        <p:nvSpPr>
          <p:cNvPr id="3" name="Content Placeholder 2"/>
          <p:cNvSpPr>
            <a:spLocks noGrp="1"/>
          </p:cNvSpPr>
          <p:nvPr>
            <p:ph sz="half" idx="1"/>
          </p:nvPr>
        </p:nvSpPr>
        <p:spPr>
          <a:xfrm>
            <a:off x="457200" y="2060848"/>
            <a:ext cx="4038600" cy="4065315"/>
          </a:xfrm>
        </p:spPr>
        <p:txBody>
          <a:bodyPr/>
          <a:lstStyle/>
          <a:p>
            <a:r>
              <a:rPr lang="en-GB" sz="2400" dirty="0"/>
              <a:t>Mental health “a state of wellbeing in which every individual realises his or her own potential, can cope with the normal stresses of life, can work productively and fruitfully, and is able to make a contribution to her or his community”</a:t>
            </a:r>
          </a:p>
          <a:p>
            <a:endParaRPr lang="en-GB" dirty="0"/>
          </a:p>
        </p:txBody>
      </p:sp>
      <p:sp>
        <p:nvSpPr>
          <p:cNvPr id="4" name="Content Placeholder 3"/>
          <p:cNvSpPr>
            <a:spLocks noGrp="1"/>
          </p:cNvSpPr>
          <p:nvPr>
            <p:ph sz="half" idx="2"/>
          </p:nvPr>
        </p:nvSpPr>
        <p:spPr>
          <a:xfrm>
            <a:off x="4648200" y="2132856"/>
            <a:ext cx="4038600" cy="3993307"/>
          </a:xfrm>
        </p:spPr>
        <p:txBody>
          <a:bodyPr/>
          <a:lstStyle/>
          <a:p>
            <a:r>
              <a:rPr lang="en-GB" dirty="0" smtClean="0"/>
              <a:t>Promotion of mental health</a:t>
            </a:r>
          </a:p>
          <a:p>
            <a:r>
              <a:rPr lang="en-GB" dirty="0" smtClean="0"/>
              <a:t>Prevention of mental ill-health and suicide</a:t>
            </a:r>
          </a:p>
          <a:p>
            <a:r>
              <a:rPr lang="en-GB" dirty="0" smtClean="0"/>
              <a:t>Improving the lives of people living with mental illness</a:t>
            </a:r>
            <a:endParaRPr lang="en-GB" dirty="0"/>
          </a:p>
        </p:txBody>
      </p:sp>
    </p:spTree>
    <p:extLst>
      <p:ext uri="{BB962C8B-B14F-4D97-AF65-F5344CB8AC3E}">
        <p14:creationId xmlns:p14="http://schemas.microsoft.com/office/powerpoint/2010/main" val="3937747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556792"/>
            <a:ext cx="8028000" cy="4064455"/>
          </a:xfrm>
        </p:spPr>
        <p:txBody>
          <a:bodyPr/>
          <a:lstStyle/>
          <a:p>
            <a:pPr algn="ctr"/>
            <a:endParaRPr lang="en-GB" dirty="0" smtClean="0"/>
          </a:p>
          <a:p>
            <a:pPr lvl="0" eaLnBrk="0" hangingPunct="0">
              <a:spcBef>
                <a:spcPct val="20000"/>
              </a:spcBef>
              <a:spcAft>
                <a:spcPct val="15000"/>
              </a:spcAft>
            </a:pPr>
            <a:r>
              <a:rPr lang="de-DE" altLang="en-US" sz="3200" b="1" kern="0" dirty="0">
                <a:solidFill>
                  <a:srgbClr val="AD0B2E"/>
                </a:solidFill>
                <a:latin typeface="Arial"/>
                <a:cs typeface="Times New Roman" pitchFamily="18" charset="0"/>
              </a:rPr>
              <a:t>	</a:t>
            </a:r>
            <a:r>
              <a:rPr lang="de-DE" altLang="en-US" sz="3200" b="1" kern="0" dirty="0" smtClean="0">
                <a:solidFill>
                  <a:srgbClr val="AD0B2E"/>
                </a:solidFill>
                <a:latin typeface="Arial"/>
                <a:cs typeface="Times New Roman" pitchFamily="18" charset="0"/>
              </a:rPr>
              <a:t>Prisoners are the community. They come from the community, they return to it. Protection of prisoners is protection of our communities.</a:t>
            </a:r>
            <a:r>
              <a:rPr lang="de-DE" altLang="en-US" sz="3200" b="1" kern="0" dirty="0" smtClean="0">
                <a:solidFill>
                  <a:srgbClr val="AD0B2E"/>
                </a:solidFill>
                <a:latin typeface="Arial"/>
              </a:rPr>
              <a:t> </a:t>
            </a:r>
          </a:p>
          <a:p>
            <a:pPr lvl="0" eaLnBrk="0" hangingPunct="0">
              <a:spcBef>
                <a:spcPct val="20000"/>
              </a:spcBef>
              <a:spcAft>
                <a:spcPct val="15000"/>
              </a:spcAft>
            </a:pPr>
            <a:r>
              <a:rPr lang="en-IE" altLang="en-US" sz="2400" i="1" kern="0" dirty="0" smtClean="0">
                <a:solidFill>
                  <a:srgbClr val="000000"/>
                </a:solidFill>
                <a:latin typeface="Arial"/>
              </a:rPr>
              <a:t>	Joint United Nations Programme on HIV/AIDS (UNAIDS) S</a:t>
            </a:r>
            <a:r>
              <a:rPr lang="en-GB" altLang="en-US" sz="2400" i="1" kern="0" dirty="0" smtClean="0">
                <a:solidFill>
                  <a:srgbClr val="000000"/>
                </a:solidFill>
                <a:latin typeface="Arial"/>
                <a:cs typeface="Times New Roman" pitchFamily="18" charset="0"/>
              </a:rPr>
              <a:t>tatement on HIV/AIDS in Prisons</a:t>
            </a:r>
            <a:endParaRPr lang="en-US" altLang="en-US" sz="2400" kern="0" dirty="0" smtClean="0">
              <a:solidFill>
                <a:srgbClr val="000000"/>
              </a:solidFill>
              <a:latin typeface="Arial"/>
            </a:endParaRPr>
          </a:p>
          <a:p>
            <a:pPr algn="ctr"/>
            <a:endParaRPr lang="en-GB" sz="3600" dirty="0"/>
          </a:p>
        </p:txBody>
      </p:sp>
    </p:spTree>
    <p:extLst>
      <p:ext uri="{BB962C8B-B14F-4D97-AF65-F5344CB8AC3E}">
        <p14:creationId xmlns:p14="http://schemas.microsoft.com/office/powerpoint/2010/main" val="22141668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challenges - England</a:t>
            </a:r>
            <a:endParaRPr lang="en-GB" dirty="0"/>
          </a:p>
        </p:txBody>
      </p:sp>
      <p:sp>
        <p:nvSpPr>
          <p:cNvPr id="3" name="Content Placeholder 2"/>
          <p:cNvSpPr>
            <a:spLocks noGrp="1"/>
          </p:cNvSpPr>
          <p:nvPr>
            <p:ph sz="half" idx="1"/>
          </p:nvPr>
        </p:nvSpPr>
        <p:spPr>
          <a:xfrm>
            <a:off x="457200" y="1600200"/>
            <a:ext cx="3826768" cy="4525963"/>
          </a:xfrm>
        </p:spPr>
        <p:txBody>
          <a:bodyPr/>
          <a:lstStyle/>
          <a:p>
            <a:endParaRPr lang="en-GB" dirty="0"/>
          </a:p>
        </p:txBody>
      </p:sp>
      <p:sp>
        <p:nvSpPr>
          <p:cNvPr id="4" name="Content Placeholder 3"/>
          <p:cNvSpPr>
            <a:spLocks noGrp="1"/>
          </p:cNvSpPr>
          <p:nvPr>
            <p:ph sz="half" idx="2"/>
          </p:nvPr>
        </p:nvSpPr>
        <p:spPr>
          <a:xfrm>
            <a:off x="4648200" y="1600200"/>
            <a:ext cx="4038600" cy="4997152"/>
          </a:xfrm>
        </p:spPr>
        <p:txBody>
          <a:bodyPr/>
          <a:lstStyle/>
          <a:p>
            <a:r>
              <a:rPr lang="en-GB" sz="1800" dirty="0"/>
              <a:t>mental health needs </a:t>
            </a:r>
            <a:r>
              <a:rPr lang="en-GB" sz="1800" dirty="0" smtClean="0"/>
              <a:t>are </a:t>
            </a:r>
            <a:r>
              <a:rPr lang="en-GB" sz="1800" dirty="0"/>
              <a:t>often complex, with comorbidity the </a:t>
            </a:r>
            <a:r>
              <a:rPr lang="en-GB" sz="1800" dirty="0" smtClean="0"/>
              <a:t>norm</a:t>
            </a:r>
          </a:p>
          <a:p>
            <a:endParaRPr lang="en-GB" sz="1800" dirty="0" smtClean="0"/>
          </a:p>
          <a:p>
            <a:r>
              <a:rPr lang="en-GB" sz="1800" dirty="0" smtClean="0"/>
              <a:t>72</a:t>
            </a:r>
            <a:r>
              <a:rPr lang="en-GB" sz="1800" dirty="0"/>
              <a:t>% of men and 71% of women </a:t>
            </a:r>
            <a:r>
              <a:rPr lang="en-GB" sz="1800" dirty="0" smtClean="0"/>
              <a:t>suffered from </a:t>
            </a:r>
            <a:r>
              <a:rPr lang="en-GB" sz="1800" dirty="0"/>
              <a:t>two or more mental disorders (including </a:t>
            </a:r>
            <a:r>
              <a:rPr lang="en-GB" sz="1800" dirty="0" smtClean="0"/>
              <a:t>personality disorder</a:t>
            </a:r>
            <a:r>
              <a:rPr lang="en-GB" sz="1800" dirty="0"/>
              <a:t>, psychosis, neurosis, alcohol misuse and </a:t>
            </a:r>
            <a:r>
              <a:rPr lang="en-GB" sz="1800" dirty="0" smtClean="0"/>
              <a:t>drug dependence</a:t>
            </a:r>
            <a:r>
              <a:rPr lang="en-GB" sz="1800" dirty="0"/>
              <a:t>), and 20% suffered from </a:t>
            </a:r>
            <a:r>
              <a:rPr lang="en-GB" sz="1800" dirty="0" smtClean="0"/>
              <a:t>four</a:t>
            </a:r>
          </a:p>
          <a:p>
            <a:endParaRPr lang="en-GB" sz="1100" dirty="0"/>
          </a:p>
          <a:p>
            <a:r>
              <a:rPr lang="en-GB" sz="1800" dirty="0" smtClean="0"/>
              <a:t>Concurrent mental health </a:t>
            </a:r>
            <a:r>
              <a:rPr lang="en-GB" sz="1800" dirty="0"/>
              <a:t>and substance misuse problems can lead to </a:t>
            </a:r>
            <a:r>
              <a:rPr lang="en-GB" sz="1800" dirty="0" smtClean="0"/>
              <a:t>difficulties in </a:t>
            </a:r>
            <a:r>
              <a:rPr lang="en-GB" sz="1800" dirty="0"/>
              <a:t>accessing support from </a:t>
            </a:r>
            <a:r>
              <a:rPr lang="en-GB" sz="1800" dirty="0" smtClean="0"/>
              <a:t>both health and social care</a:t>
            </a:r>
          </a:p>
          <a:p>
            <a:endParaRPr lang="en-GB" sz="1100" dirty="0" smtClean="0"/>
          </a:p>
          <a:p>
            <a:r>
              <a:rPr lang="en-GB" sz="1800" dirty="0" smtClean="0"/>
              <a:t>In </a:t>
            </a:r>
            <a:r>
              <a:rPr lang="en-GB" sz="1800" dirty="0"/>
              <a:t>a study of offenders on probation, 72% of </a:t>
            </a:r>
            <a:r>
              <a:rPr lang="en-GB" sz="1800" dirty="0" smtClean="0"/>
              <a:t>those with </a:t>
            </a:r>
            <a:r>
              <a:rPr lang="en-GB" sz="1800" dirty="0"/>
              <a:t>a mental illness also had a substance misuse problem</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28800"/>
            <a:ext cx="3672408" cy="33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5710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dirty="0" smtClean="0"/>
              <a:t>Strategy to address challenge</a:t>
            </a:r>
            <a:endParaRPr lang="en-GB" dirty="0"/>
          </a:p>
        </p:txBody>
      </p:sp>
      <p:sp>
        <p:nvSpPr>
          <p:cNvPr id="3" name="Content Placeholder 2"/>
          <p:cNvSpPr>
            <a:spLocks noGrp="1"/>
          </p:cNvSpPr>
          <p:nvPr>
            <p:ph sz="half" idx="1"/>
          </p:nvPr>
        </p:nvSpPr>
        <p:spPr>
          <a:xfrm>
            <a:off x="457200" y="1412776"/>
            <a:ext cx="8363272" cy="5256584"/>
          </a:xfrm>
        </p:spPr>
        <p:txBody>
          <a:bodyPr/>
          <a:lstStyle/>
          <a:p>
            <a:r>
              <a:rPr lang="en-GB" dirty="0"/>
              <a:t>work to reduce premature mortality </a:t>
            </a:r>
            <a:r>
              <a:rPr lang="en-GB" dirty="0" smtClean="0"/>
              <a:t>from </a:t>
            </a:r>
            <a:r>
              <a:rPr lang="en-GB" dirty="0"/>
              <a:t>preventable </a:t>
            </a:r>
            <a:r>
              <a:rPr lang="en-GB" dirty="0" smtClean="0"/>
              <a:t>or treatable </a:t>
            </a:r>
            <a:r>
              <a:rPr lang="en-GB" dirty="0"/>
              <a:t>illnesses </a:t>
            </a:r>
          </a:p>
          <a:p>
            <a:pPr>
              <a:buFontTx/>
              <a:buChar char="-"/>
            </a:pPr>
            <a:r>
              <a:rPr lang="en-GB" dirty="0" smtClean="0"/>
              <a:t>mental  health</a:t>
            </a:r>
          </a:p>
          <a:p>
            <a:pPr>
              <a:buFontTx/>
              <a:buChar char="-"/>
            </a:pPr>
            <a:r>
              <a:rPr lang="en-GB" dirty="0" smtClean="0"/>
              <a:t>excessive </a:t>
            </a:r>
            <a:r>
              <a:rPr lang="en-GB" dirty="0"/>
              <a:t>alcohol consumption </a:t>
            </a:r>
            <a:endParaRPr lang="en-GB" dirty="0" smtClean="0"/>
          </a:p>
          <a:p>
            <a:pPr>
              <a:buFontTx/>
              <a:buChar char="-"/>
            </a:pPr>
            <a:r>
              <a:rPr lang="en-GB" dirty="0" smtClean="0"/>
              <a:t>smoking</a:t>
            </a:r>
          </a:p>
          <a:p>
            <a:pPr>
              <a:buFontTx/>
              <a:buChar char="-"/>
            </a:pPr>
            <a:r>
              <a:rPr lang="en-GB" dirty="0" smtClean="0"/>
              <a:t>sexually </a:t>
            </a:r>
            <a:r>
              <a:rPr lang="en-GB" dirty="0"/>
              <a:t>transmitted </a:t>
            </a:r>
            <a:r>
              <a:rPr lang="en-GB" dirty="0" smtClean="0"/>
              <a:t>disease </a:t>
            </a:r>
            <a:r>
              <a:rPr lang="en-GB" dirty="0" smtClean="0"/>
              <a:t>and </a:t>
            </a:r>
            <a:r>
              <a:rPr lang="en-GB" dirty="0"/>
              <a:t>other communicable diseases </a:t>
            </a:r>
            <a:endParaRPr lang="en-GB" dirty="0" smtClean="0"/>
          </a:p>
          <a:p>
            <a:pPr marL="0" indent="0">
              <a:buNone/>
            </a:pPr>
            <a:r>
              <a:rPr lang="en-GB" sz="2000" dirty="0" smtClean="0"/>
              <a:t>•</a:t>
            </a:r>
            <a:r>
              <a:rPr lang="en-GB" dirty="0" smtClean="0"/>
              <a:t> continue </a:t>
            </a:r>
            <a:r>
              <a:rPr lang="en-GB" dirty="0"/>
              <a:t>to improve the therapeutic management and treatment of problematic </a:t>
            </a:r>
            <a:r>
              <a:rPr lang="en-GB" dirty="0" smtClean="0"/>
              <a:t>and dependent </a:t>
            </a:r>
            <a:r>
              <a:rPr lang="en-GB" dirty="0"/>
              <a:t>drug and alcohol users in </a:t>
            </a:r>
            <a:r>
              <a:rPr lang="en-GB" dirty="0" smtClean="0"/>
              <a:t>prisons</a:t>
            </a:r>
          </a:p>
          <a:p>
            <a:pPr marL="0" indent="0">
              <a:buNone/>
            </a:pPr>
            <a:endParaRPr lang="en-GB" dirty="0"/>
          </a:p>
          <a:p>
            <a:pPr marL="0" indent="0">
              <a:buNone/>
            </a:pPr>
            <a:endParaRPr lang="en-GB" dirty="0"/>
          </a:p>
        </p:txBody>
      </p:sp>
      <p:sp>
        <p:nvSpPr>
          <p:cNvPr id="4" name="Content Placeholder 3"/>
          <p:cNvSpPr>
            <a:spLocks noGrp="1"/>
          </p:cNvSpPr>
          <p:nvPr>
            <p:ph sz="half" idx="2"/>
          </p:nvPr>
        </p:nvSpPr>
        <p:spPr>
          <a:xfrm>
            <a:off x="9756576" y="1556792"/>
            <a:ext cx="3678560" cy="4525963"/>
          </a:xfrm>
        </p:spPr>
        <p:txBody>
          <a:bodyPr/>
          <a:lstStyle/>
          <a:p>
            <a:endParaRPr lang="en-GB" dirty="0"/>
          </a:p>
        </p:txBody>
      </p:sp>
    </p:spTree>
    <p:extLst>
      <p:ext uri="{BB962C8B-B14F-4D97-AF65-F5344CB8AC3E}">
        <p14:creationId xmlns:p14="http://schemas.microsoft.com/office/powerpoint/2010/main" val="969668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Strategy - </a:t>
            </a:r>
            <a:r>
              <a:rPr lang="en-GB" sz="3200" dirty="0" smtClean="0"/>
              <a:t>continued</a:t>
            </a:r>
            <a:endParaRPr lang="en-GB" sz="3200" dirty="0"/>
          </a:p>
        </p:txBody>
      </p:sp>
      <p:sp>
        <p:nvSpPr>
          <p:cNvPr id="3" name="Content Placeholder 2"/>
          <p:cNvSpPr>
            <a:spLocks noGrp="1"/>
          </p:cNvSpPr>
          <p:nvPr>
            <p:ph sz="half" idx="1"/>
          </p:nvPr>
        </p:nvSpPr>
        <p:spPr>
          <a:xfrm>
            <a:off x="457200" y="1124744"/>
            <a:ext cx="8291264" cy="5328592"/>
          </a:xfrm>
        </p:spPr>
        <p:txBody>
          <a:bodyPr/>
          <a:lstStyle/>
          <a:p>
            <a:r>
              <a:rPr lang="en-GB" sz="2400" dirty="0" smtClean="0"/>
              <a:t>work to reduce reoffending and create safer communities, which will have health benefits for the </a:t>
            </a:r>
            <a:r>
              <a:rPr lang="en-GB" sz="2400" dirty="0"/>
              <a:t>wider </a:t>
            </a:r>
            <a:r>
              <a:rPr lang="en-GB" sz="2400" dirty="0" smtClean="0"/>
              <a:t>population</a:t>
            </a:r>
          </a:p>
          <a:p>
            <a:endParaRPr lang="en-GB" sz="2400" dirty="0"/>
          </a:p>
          <a:p>
            <a:r>
              <a:rPr lang="en-GB" sz="2400" dirty="0" smtClean="0"/>
              <a:t>support partnership working</a:t>
            </a:r>
          </a:p>
          <a:p>
            <a:endParaRPr lang="en-GB" sz="2400" dirty="0" smtClean="0"/>
          </a:p>
          <a:p>
            <a:r>
              <a:rPr lang="en-GB" sz="2400" dirty="0" smtClean="0"/>
              <a:t>advocate a public health approach to violent crime prevention drawing on the economic and social costs of violence</a:t>
            </a:r>
          </a:p>
          <a:p>
            <a:endParaRPr lang="en-GB" sz="2400" dirty="0"/>
          </a:p>
          <a:p>
            <a:r>
              <a:rPr lang="en-GB" sz="2400" dirty="0" smtClean="0"/>
              <a:t>provide </a:t>
            </a:r>
            <a:r>
              <a:rPr lang="en-GB" sz="2400" dirty="0"/>
              <a:t>information that supports initiatives to address the wider determinants of </a:t>
            </a:r>
            <a:r>
              <a:rPr lang="en-GB" sz="2400" dirty="0" smtClean="0"/>
              <a:t>health</a:t>
            </a:r>
          </a:p>
          <a:p>
            <a:endParaRPr lang="en-GB" sz="2400" dirty="0"/>
          </a:p>
          <a:p>
            <a:r>
              <a:rPr lang="en-GB" sz="2400" dirty="0" smtClean="0"/>
              <a:t>targeted </a:t>
            </a:r>
            <a:r>
              <a:rPr lang="en-GB" sz="2400" dirty="0"/>
              <a:t>initiatives that improve the health </a:t>
            </a:r>
            <a:r>
              <a:rPr lang="en-GB" sz="2400" dirty="0" smtClean="0"/>
              <a:t>and wellbeing </a:t>
            </a:r>
            <a:r>
              <a:rPr lang="en-GB" sz="2400" dirty="0"/>
              <a:t>of offenders in the community and </a:t>
            </a:r>
            <a:r>
              <a:rPr lang="en-GB" sz="2400" dirty="0" smtClean="0"/>
              <a:t>prisons</a:t>
            </a:r>
            <a:endParaRPr lang="en-GB" sz="2400" dirty="0"/>
          </a:p>
        </p:txBody>
      </p:sp>
      <p:sp>
        <p:nvSpPr>
          <p:cNvPr id="4" name="Content Placeholder 3"/>
          <p:cNvSpPr>
            <a:spLocks noGrp="1"/>
          </p:cNvSpPr>
          <p:nvPr>
            <p:ph sz="half" idx="2"/>
          </p:nvPr>
        </p:nvSpPr>
        <p:spPr>
          <a:xfrm flipH="1">
            <a:off x="9468544" y="1600200"/>
            <a:ext cx="72008" cy="4525963"/>
          </a:xfrm>
        </p:spPr>
        <p:txBody>
          <a:bodyPr/>
          <a:lstStyle/>
          <a:p>
            <a:endParaRPr lang="en-GB" dirty="0"/>
          </a:p>
        </p:txBody>
      </p:sp>
    </p:spTree>
    <p:extLst>
      <p:ext uri="{BB962C8B-B14F-4D97-AF65-F5344CB8AC3E}">
        <p14:creationId xmlns:p14="http://schemas.microsoft.com/office/powerpoint/2010/main" val="1641929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Strategy …. continued </a:t>
            </a:r>
            <a:endParaRPr lang="en-GB" sz="3600" dirty="0"/>
          </a:p>
        </p:txBody>
      </p:sp>
      <p:sp>
        <p:nvSpPr>
          <p:cNvPr id="3" name="Content Placeholder 2"/>
          <p:cNvSpPr>
            <a:spLocks noGrp="1"/>
          </p:cNvSpPr>
          <p:nvPr>
            <p:ph sz="half" idx="1"/>
          </p:nvPr>
        </p:nvSpPr>
        <p:spPr>
          <a:xfrm>
            <a:off x="827584" y="1628800"/>
            <a:ext cx="8075240" cy="4525963"/>
          </a:xfrm>
        </p:spPr>
        <p:txBody>
          <a:bodyPr/>
          <a:lstStyle/>
          <a:p>
            <a:pPr marL="0" indent="0">
              <a:buNone/>
            </a:pPr>
            <a:r>
              <a:rPr lang="en-GB" sz="1800" dirty="0" smtClean="0"/>
              <a:t>•</a:t>
            </a:r>
            <a:r>
              <a:rPr lang="en-GB" sz="2000" dirty="0" smtClean="0"/>
              <a:t>    </a:t>
            </a:r>
            <a:r>
              <a:rPr lang="en-GB" dirty="0" smtClean="0"/>
              <a:t>collaborate </a:t>
            </a:r>
            <a:r>
              <a:rPr lang="en-GB" dirty="0"/>
              <a:t>with NHS England </a:t>
            </a:r>
            <a:r>
              <a:rPr lang="en-GB" dirty="0" smtClean="0"/>
              <a:t>and other commissioners </a:t>
            </a:r>
            <a:r>
              <a:rPr lang="en-GB" dirty="0"/>
              <a:t>to improve </a:t>
            </a:r>
            <a:r>
              <a:rPr lang="en-GB" dirty="0" smtClean="0"/>
              <a:t>commissioning and health </a:t>
            </a:r>
            <a:r>
              <a:rPr lang="en-GB" dirty="0"/>
              <a:t>outcomes </a:t>
            </a:r>
            <a:r>
              <a:rPr lang="en-GB" dirty="0" smtClean="0"/>
              <a:t> </a:t>
            </a:r>
            <a:endParaRPr lang="en-GB" dirty="0" smtClean="0"/>
          </a:p>
          <a:p>
            <a:pPr marL="0" indent="0">
              <a:buNone/>
            </a:pPr>
            <a:endParaRPr lang="en-GB" dirty="0" smtClean="0"/>
          </a:p>
          <a:p>
            <a:r>
              <a:rPr lang="en-GB" dirty="0" smtClean="0"/>
              <a:t>strengthening </a:t>
            </a:r>
            <a:r>
              <a:rPr lang="en-GB" dirty="0" smtClean="0"/>
              <a:t>pathways </a:t>
            </a:r>
            <a:r>
              <a:rPr lang="en-GB" dirty="0"/>
              <a:t>between custody and the community, in particular improving substance </a:t>
            </a:r>
            <a:r>
              <a:rPr lang="en-GB" dirty="0" smtClean="0"/>
              <a:t>misuse / detoxification provision</a:t>
            </a:r>
          </a:p>
          <a:p>
            <a:endParaRPr lang="en-GB" dirty="0" smtClean="0"/>
          </a:p>
          <a:p>
            <a:r>
              <a:rPr lang="en-GB" dirty="0" smtClean="0"/>
              <a:t>collecting evidence / knowledge / data case studies</a:t>
            </a:r>
            <a:endParaRPr lang="en-GB" dirty="0"/>
          </a:p>
          <a:p>
            <a:endParaRPr lang="en-GB" dirty="0"/>
          </a:p>
          <a:p>
            <a:endParaRPr lang="en-GB" dirty="0"/>
          </a:p>
        </p:txBody>
      </p:sp>
      <p:sp>
        <p:nvSpPr>
          <p:cNvPr id="4" name="Content Placeholder 3"/>
          <p:cNvSpPr>
            <a:spLocks noGrp="1"/>
          </p:cNvSpPr>
          <p:nvPr>
            <p:ph sz="half" idx="2"/>
          </p:nvPr>
        </p:nvSpPr>
        <p:spPr>
          <a:xfrm flipH="1">
            <a:off x="9252520" y="1600200"/>
            <a:ext cx="864096" cy="4525963"/>
          </a:xfrm>
        </p:spPr>
        <p:txBody>
          <a:bodyPr/>
          <a:lstStyle/>
          <a:p>
            <a:endParaRPr lang="en-GB" dirty="0"/>
          </a:p>
        </p:txBody>
      </p:sp>
    </p:spTree>
    <p:extLst>
      <p:ext uri="{BB962C8B-B14F-4D97-AF65-F5344CB8AC3E}">
        <p14:creationId xmlns:p14="http://schemas.microsoft.com/office/powerpoint/2010/main" val="3527416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0" y="620688"/>
            <a:ext cx="2448272" cy="648072"/>
          </a:xfrm>
        </p:spPr>
        <p:txBody>
          <a:bodyPr/>
          <a:lstStyle/>
          <a:p>
            <a:pPr algn="ctr"/>
            <a:r>
              <a:rPr lang="en-GB" b="1" dirty="0" smtClean="0">
                <a:solidFill>
                  <a:schemeClr val="tx1"/>
                </a:solidFill>
              </a:rPr>
              <a:t>Suicide</a:t>
            </a:r>
            <a:endParaRPr lang="en-GB" b="1" dirty="0">
              <a:solidFill>
                <a:schemeClr val="tx1"/>
              </a:solidFill>
            </a:endParaRPr>
          </a:p>
        </p:txBody>
      </p:sp>
      <p:sp>
        <p:nvSpPr>
          <p:cNvPr id="4" name="Content Placeholder 2"/>
          <p:cNvSpPr>
            <a:spLocks noGrp="1"/>
          </p:cNvSpPr>
          <p:nvPr>
            <p:ph idx="1"/>
          </p:nvPr>
        </p:nvSpPr>
        <p:spPr>
          <a:xfrm>
            <a:off x="126429" y="1556792"/>
            <a:ext cx="4564567" cy="4064455"/>
          </a:xfrm>
        </p:spPr>
        <p:txBody>
          <a:bodyPr/>
          <a:lstStyle/>
          <a:p>
            <a:pPr marL="0" indent="0" eaLnBrk="1" hangingPunct="1">
              <a:buFont typeface="Arial" pitchFamily="34" charset="0"/>
              <a:buChar char="•"/>
            </a:pPr>
            <a:r>
              <a:rPr lang="en-GB" b="1" dirty="0" smtClean="0">
                <a:solidFill>
                  <a:schemeClr val="tx1"/>
                </a:solidFill>
              </a:rPr>
              <a:t> Suicide rates </a:t>
            </a:r>
            <a:r>
              <a:rPr lang="en-GB" dirty="0" smtClean="0">
                <a:solidFill>
                  <a:schemeClr val="tx1"/>
                </a:solidFill>
              </a:rPr>
              <a:t>are higher in prison populations than among peers in the community.</a:t>
            </a:r>
          </a:p>
          <a:p>
            <a:pPr marL="0" indent="0" eaLnBrk="1" hangingPunct="1">
              <a:buFont typeface="Arial" pitchFamily="34" charset="0"/>
              <a:buChar char="•"/>
            </a:pPr>
            <a:endParaRPr lang="en-GB" dirty="0" smtClean="0">
              <a:solidFill>
                <a:schemeClr val="tx1"/>
              </a:solidFill>
            </a:endParaRPr>
          </a:p>
          <a:p>
            <a:pPr marL="0" indent="0" eaLnBrk="1" hangingPunct="1">
              <a:buFont typeface="Arial" pitchFamily="34" charset="0"/>
              <a:buChar char="•"/>
            </a:pPr>
            <a:r>
              <a:rPr lang="en-GB" dirty="0" smtClean="0">
                <a:solidFill>
                  <a:schemeClr val="tx1"/>
                </a:solidFill>
              </a:rPr>
              <a:t> WHO data shows a </a:t>
            </a:r>
            <a:r>
              <a:rPr lang="en-GB" b="1" dirty="0" smtClean="0">
                <a:solidFill>
                  <a:schemeClr val="tx1"/>
                </a:solidFill>
              </a:rPr>
              <a:t>suicide rate </a:t>
            </a:r>
            <a:r>
              <a:rPr lang="en-GB" dirty="0" smtClean="0">
                <a:solidFill>
                  <a:schemeClr val="tx1"/>
                </a:solidFill>
              </a:rPr>
              <a:t>which </a:t>
            </a:r>
            <a:r>
              <a:rPr lang="en-GB" b="1" dirty="0" smtClean="0">
                <a:solidFill>
                  <a:schemeClr val="tx1"/>
                </a:solidFill>
              </a:rPr>
              <a:t>ranges from 0 (0.0%) to almost 300 (0.3%) per 100,000 </a:t>
            </a:r>
            <a:r>
              <a:rPr lang="en-GB" dirty="0" smtClean="0">
                <a:solidFill>
                  <a:schemeClr val="tx1"/>
                </a:solidFill>
              </a:rPr>
              <a:t>prisoners, with an average of about </a:t>
            </a:r>
            <a:r>
              <a:rPr lang="en-GB" b="1" dirty="0" smtClean="0">
                <a:solidFill>
                  <a:schemeClr val="tx1"/>
                </a:solidFill>
              </a:rPr>
              <a:t>60 (0.06%) per 100,000</a:t>
            </a:r>
            <a:r>
              <a:rPr lang="en-GB" dirty="0" smtClean="0">
                <a:solidFill>
                  <a:schemeClr val="tx1"/>
                </a:solidFill>
              </a:rPr>
              <a:t> in the 47 WHO European Member States that belong to the Council of Europe.</a:t>
            </a:r>
          </a:p>
          <a:p>
            <a:pPr marL="0" indent="0" eaLnBrk="1" hangingPunct="1">
              <a:buFont typeface="Arial" pitchFamily="34" charset="0"/>
              <a:buChar char="•"/>
            </a:pPr>
            <a:endParaRPr lang="en-GB" dirty="0" smtClean="0">
              <a:solidFill>
                <a:schemeClr val="tx1"/>
              </a:solidFill>
            </a:endParaRPr>
          </a:p>
          <a:p>
            <a:pPr marL="0" lvl="1" indent="0" eaLnBrk="1" hangingPunct="1">
              <a:buFont typeface="Arial" pitchFamily="34" charset="0"/>
              <a:buChar char="•"/>
            </a:pPr>
            <a:r>
              <a:rPr lang="en-GB" dirty="0" smtClean="0"/>
              <a:t> Data from the UK is shown as an example.</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690996" y="1825622"/>
            <a:ext cx="4372004" cy="279263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60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00" y="980728"/>
            <a:ext cx="8028000" cy="1035344"/>
          </a:xfrm>
        </p:spPr>
        <p:txBody>
          <a:bodyPr>
            <a:noAutofit/>
          </a:bodyPr>
          <a:lstStyle/>
          <a:p>
            <a:pPr algn="ctr"/>
            <a:r>
              <a:rPr lang="en-GB" sz="4400" b="1" dirty="0" smtClean="0">
                <a:solidFill>
                  <a:schemeClr val="tx1"/>
                </a:solidFill>
              </a:rPr>
              <a:t>Harris review</a:t>
            </a:r>
            <a:endParaRPr lang="en-GB" sz="4400" b="1" dirty="0">
              <a:solidFill>
                <a:schemeClr val="tx1"/>
              </a:solidFill>
            </a:endParaRPr>
          </a:p>
        </p:txBody>
      </p:sp>
      <p:sp>
        <p:nvSpPr>
          <p:cNvPr id="3" name="Content Placeholder 2"/>
          <p:cNvSpPr>
            <a:spLocks noGrp="1"/>
          </p:cNvSpPr>
          <p:nvPr>
            <p:ph idx="1"/>
          </p:nvPr>
        </p:nvSpPr>
        <p:spPr/>
        <p:txBody>
          <a:bodyPr/>
          <a:lstStyle/>
          <a:p>
            <a:pPr>
              <a:buFont typeface="Arial" pitchFamily="34" charset="0"/>
              <a:buChar char="•"/>
            </a:pPr>
            <a:r>
              <a:rPr lang="en-GB" sz="2400" dirty="0" smtClean="0"/>
              <a:t>Self inflicted deaths in custody of 18 – 24 year olds</a:t>
            </a:r>
          </a:p>
          <a:p>
            <a:pPr>
              <a:buFont typeface="Arial" pitchFamily="34" charset="0"/>
              <a:buChar char="•"/>
            </a:pPr>
            <a:r>
              <a:rPr lang="en-GB" sz="2400" dirty="0" smtClean="0"/>
              <a:t>Environments – bleak and demoralising</a:t>
            </a:r>
          </a:p>
          <a:p>
            <a:pPr>
              <a:buFont typeface="Arial" pitchFamily="34" charset="0"/>
              <a:buChar char="•"/>
            </a:pPr>
            <a:r>
              <a:rPr lang="en-GB" sz="2400" dirty="0" smtClean="0"/>
              <a:t>Damaging to developing young adults</a:t>
            </a:r>
          </a:p>
          <a:p>
            <a:pPr>
              <a:buFont typeface="Arial" pitchFamily="34" charset="0"/>
              <a:buChar char="•"/>
            </a:pPr>
            <a:r>
              <a:rPr lang="en-GB" sz="2400" dirty="0" smtClean="0"/>
              <a:t>Time spent in a constructive and valuable way</a:t>
            </a:r>
          </a:p>
          <a:p>
            <a:pPr>
              <a:buFont typeface="Arial" pitchFamily="34" charset="0"/>
              <a:buChar char="•"/>
            </a:pPr>
            <a:r>
              <a:rPr lang="en-GB" sz="2400" dirty="0" smtClean="0"/>
              <a:t>Need to address physical and mental health needs</a:t>
            </a:r>
          </a:p>
          <a:p>
            <a:pPr>
              <a:buFont typeface="Arial" pitchFamily="34" charset="0"/>
              <a:buChar char="•"/>
            </a:pPr>
            <a:r>
              <a:rPr lang="en-GB" sz="2400" dirty="0" smtClean="0"/>
              <a:t>A new statement on the purpose of prison</a:t>
            </a:r>
          </a:p>
          <a:p>
            <a:pPr>
              <a:buFont typeface="Arial" pitchFamily="34" charset="0"/>
              <a:buChar char="•"/>
            </a:pPr>
            <a:r>
              <a:rPr lang="en-GB" sz="2400" dirty="0" smtClean="0"/>
              <a:t>Parity of health services</a:t>
            </a:r>
          </a:p>
          <a:p>
            <a:pPr>
              <a:buFont typeface="Arial" pitchFamily="34" charset="0"/>
              <a:buChar char="•"/>
            </a:pPr>
            <a:endParaRPr lang="en-GB" dirty="0"/>
          </a:p>
        </p:txBody>
      </p:sp>
    </p:spTree>
    <p:extLst>
      <p:ext uri="{BB962C8B-B14F-4D97-AF65-F5344CB8AC3E}">
        <p14:creationId xmlns:p14="http://schemas.microsoft.com/office/powerpoint/2010/main" val="1638415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00" y="908720"/>
            <a:ext cx="8028000" cy="648072"/>
          </a:xfrm>
        </p:spPr>
        <p:txBody>
          <a:bodyPr/>
          <a:lstStyle/>
          <a:p>
            <a:pPr algn="ctr"/>
            <a:r>
              <a:rPr lang="en-GB" b="1" dirty="0" smtClean="0">
                <a:solidFill>
                  <a:schemeClr val="tx1"/>
                </a:solidFill>
              </a:rPr>
              <a:t>Things happening</a:t>
            </a:r>
            <a:endParaRPr lang="en-GB" b="1" dirty="0">
              <a:solidFill>
                <a:schemeClr val="tx1"/>
              </a:solidFill>
            </a:endParaRPr>
          </a:p>
        </p:txBody>
      </p:sp>
      <p:sp>
        <p:nvSpPr>
          <p:cNvPr id="3" name="Content Placeholder 2"/>
          <p:cNvSpPr>
            <a:spLocks noGrp="1"/>
          </p:cNvSpPr>
          <p:nvPr>
            <p:ph idx="1"/>
          </p:nvPr>
        </p:nvSpPr>
        <p:spPr/>
        <p:txBody>
          <a:bodyPr/>
          <a:lstStyle/>
          <a:p>
            <a:pPr>
              <a:buFont typeface="Arial" pitchFamily="34" charset="0"/>
              <a:buChar char="•"/>
            </a:pPr>
            <a:r>
              <a:rPr lang="en-GB" sz="3600" dirty="0" smtClean="0"/>
              <a:t>Prisoner volunteer programme</a:t>
            </a:r>
          </a:p>
          <a:p>
            <a:pPr>
              <a:buFont typeface="Arial" pitchFamily="34" charset="0"/>
              <a:buChar char="•"/>
            </a:pPr>
            <a:endParaRPr lang="en-GB" sz="3600" dirty="0" smtClean="0"/>
          </a:p>
          <a:p>
            <a:pPr>
              <a:buFont typeface="Arial" pitchFamily="34" charset="0"/>
              <a:buChar char="•"/>
            </a:pPr>
            <a:endParaRPr lang="en-GB" sz="3600" dirty="0" smtClean="0"/>
          </a:p>
          <a:p>
            <a:pPr>
              <a:buFont typeface="Arial" pitchFamily="34" charset="0"/>
              <a:buChar char="•"/>
            </a:pPr>
            <a:r>
              <a:rPr lang="en-GB" sz="3600" dirty="0" smtClean="0"/>
              <a:t>Liaison and diversion</a:t>
            </a:r>
          </a:p>
          <a:p>
            <a:pPr>
              <a:buFont typeface="Arial" pitchFamily="34" charset="0"/>
              <a:buChar char="•"/>
            </a:pPr>
            <a:endParaRPr lang="en-GB" sz="3600" dirty="0" smtClean="0"/>
          </a:p>
        </p:txBody>
      </p:sp>
    </p:spTree>
    <p:extLst>
      <p:ext uri="{BB962C8B-B14F-4D97-AF65-F5344CB8AC3E}">
        <p14:creationId xmlns:p14="http://schemas.microsoft.com/office/powerpoint/2010/main" val="3367993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solidFill>
                  <a:schemeClr val="tx1"/>
                </a:solidFill>
              </a:rPr>
              <a:t>Irish Red </a:t>
            </a:r>
            <a:r>
              <a:rPr lang="en-GB" sz="2800" dirty="0" smtClean="0">
                <a:solidFill>
                  <a:schemeClr val="tx1"/>
                </a:solidFill>
              </a:rPr>
              <a:t>Cross - </a:t>
            </a:r>
            <a:r>
              <a:rPr lang="en-GB" sz="2800" dirty="0">
                <a:solidFill>
                  <a:schemeClr val="tx1"/>
                </a:solidFill>
              </a:rPr>
              <a:t>Prisoner Volunteer Programme</a:t>
            </a:r>
          </a:p>
        </p:txBody>
      </p:sp>
      <p:sp>
        <p:nvSpPr>
          <p:cNvPr id="3" name="Content Placeholder 2"/>
          <p:cNvSpPr>
            <a:spLocks noGrp="1"/>
          </p:cNvSpPr>
          <p:nvPr>
            <p:ph idx="1"/>
          </p:nvPr>
        </p:nvSpPr>
        <p:spPr>
          <a:xfrm>
            <a:off x="558000" y="1916832"/>
            <a:ext cx="8028000" cy="4235623"/>
          </a:xfrm>
        </p:spPr>
        <p:txBody>
          <a:bodyPr/>
          <a:lstStyle/>
          <a:p>
            <a:pPr lvl="0">
              <a:buFont typeface="Arial" pitchFamily="34" charset="0"/>
              <a:buChar char="•"/>
            </a:pPr>
            <a:r>
              <a:rPr lang="en-GB" sz="2000" b="1" dirty="0" smtClean="0">
                <a:solidFill>
                  <a:prstClr val="black"/>
                </a:solidFill>
              </a:rPr>
              <a:t>Theme </a:t>
            </a:r>
            <a:r>
              <a:rPr lang="en-GB" sz="2000" b="1" dirty="0">
                <a:solidFill>
                  <a:prstClr val="black"/>
                </a:solidFill>
              </a:rPr>
              <a:t>of prisoner </a:t>
            </a:r>
            <a:r>
              <a:rPr lang="en-GB" sz="2000" b="1" dirty="0" smtClean="0">
                <a:solidFill>
                  <a:prstClr val="black"/>
                </a:solidFill>
              </a:rPr>
              <a:t>empowerment </a:t>
            </a:r>
            <a:endParaRPr lang="en-GB" sz="2000" dirty="0">
              <a:solidFill>
                <a:prstClr val="black"/>
              </a:solidFill>
            </a:endParaRPr>
          </a:p>
          <a:p>
            <a:pPr lvl="0">
              <a:buFont typeface="Arial" pitchFamily="34" charset="0"/>
              <a:buChar char="•"/>
            </a:pPr>
            <a:r>
              <a:rPr lang="en-GB" sz="2000" b="1" dirty="0">
                <a:solidFill>
                  <a:prstClr val="black"/>
                </a:solidFill>
              </a:rPr>
              <a:t>Ireland</a:t>
            </a:r>
            <a:r>
              <a:rPr lang="en-GB" sz="2000" dirty="0">
                <a:solidFill>
                  <a:prstClr val="black"/>
                </a:solidFill>
              </a:rPr>
              <a:t> is the first country in the world to introduce </a:t>
            </a:r>
            <a:r>
              <a:rPr lang="en-GB" sz="2000" b="1" dirty="0">
                <a:solidFill>
                  <a:prstClr val="black"/>
                </a:solidFill>
              </a:rPr>
              <a:t>Community Based Health and First Aid in Action</a:t>
            </a:r>
            <a:r>
              <a:rPr lang="en-GB" sz="2000" dirty="0">
                <a:solidFill>
                  <a:prstClr val="black"/>
                </a:solidFill>
              </a:rPr>
              <a:t> through groups of special </a:t>
            </a:r>
            <a:r>
              <a:rPr lang="en-GB" sz="2000" dirty="0" smtClean="0">
                <a:solidFill>
                  <a:prstClr val="black"/>
                </a:solidFill>
              </a:rPr>
              <a:t>status : </a:t>
            </a:r>
            <a:r>
              <a:rPr lang="en-GB" sz="2000" dirty="0">
                <a:solidFill>
                  <a:prstClr val="black"/>
                </a:solidFill>
              </a:rPr>
              <a:t>Irish Red Cross Volunteer Inmates in a prison </a:t>
            </a:r>
            <a:r>
              <a:rPr lang="en-GB" sz="2000" dirty="0" smtClean="0">
                <a:solidFill>
                  <a:prstClr val="black"/>
                </a:solidFill>
              </a:rPr>
              <a:t>setting</a:t>
            </a:r>
          </a:p>
          <a:p>
            <a:pPr lvl="0">
              <a:buFont typeface="Arial" pitchFamily="34" charset="0"/>
              <a:buChar char="•"/>
            </a:pPr>
            <a:endParaRPr lang="en-GB" sz="2000" dirty="0">
              <a:solidFill>
                <a:prstClr val="black"/>
              </a:solidFill>
            </a:endParaRPr>
          </a:p>
          <a:p>
            <a:pPr lvl="1">
              <a:buFont typeface="Arial" pitchFamily="34" charset="0"/>
              <a:buChar char="•"/>
            </a:pPr>
            <a:r>
              <a:rPr lang="en-GB" sz="2000" dirty="0">
                <a:solidFill>
                  <a:prstClr val="black"/>
                </a:solidFill>
              </a:rPr>
              <a:t>It first began at Wheatfield Prison in 2009 and following the success of this pilot it was extended to ten prisons by 2013 and to </a:t>
            </a:r>
            <a:r>
              <a:rPr lang="en-GB" sz="2000" b="1" dirty="0">
                <a:solidFill>
                  <a:prstClr val="black"/>
                </a:solidFill>
              </a:rPr>
              <a:t>all fourteen prisons in Ireland in </a:t>
            </a:r>
            <a:r>
              <a:rPr lang="en-GB" sz="2000" b="1" dirty="0" smtClean="0">
                <a:solidFill>
                  <a:prstClr val="black"/>
                </a:solidFill>
              </a:rPr>
              <a:t>2014 </a:t>
            </a:r>
            <a:endParaRPr lang="en-GB" sz="2000" b="1" dirty="0">
              <a:solidFill>
                <a:prstClr val="black"/>
              </a:solidFill>
            </a:endParaRPr>
          </a:p>
          <a:p>
            <a:pPr lvl="1">
              <a:buFont typeface="Arial" pitchFamily="34" charset="0"/>
              <a:buChar char="•"/>
            </a:pPr>
            <a:r>
              <a:rPr lang="en-GB" sz="2000" dirty="0">
                <a:solidFill>
                  <a:prstClr val="black"/>
                </a:solidFill>
              </a:rPr>
              <a:t>The programme, which has recruited </a:t>
            </a:r>
            <a:r>
              <a:rPr lang="en-GB" sz="2000" b="1" dirty="0">
                <a:solidFill>
                  <a:prstClr val="black"/>
                </a:solidFill>
              </a:rPr>
              <a:t>577 Irish Red Cross volunteer inmates</a:t>
            </a:r>
            <a:r>
              <a:rPr lang="en-GB" sz="2000" dirty="0">
                <a:solidFill>
                  <a:prstClr val="black"/>
                </a:solidFill>
              </a:rPr>
              <a:t> since 2009, benefits </a:t>
            </a:r>
            <a:r>
              <a:rPr lang="en-GB" sz="2000" b="1" dirty="0">
                <a:solidFill>
                  <a:prstClr val="black"/>
                </a:solidFill>
              </a:rPr>
              <a:t>over 4,000 prisoners directly </a:t>
            </a:r>
            <a:r>
              <a:rPr lang="en-GB" sz="2000" dirty="0">
                <a:solidFill>
                  <a:prstClr val="black"/>
                </a:solidFill>
              </a:rPr>
              <a:t>every day and </a:t>
            </a:r>
            <a:r>
              <a:rPr lang="en-GB" sz="2000" b="1" dirty="0">
                <a:solidFill>
                  <a:prstClr val="black"/>
                </a:solidFill>
              </a:rPr>
              <a:t>12,000 indirectly including staff and the families of the </a:t>
            </a:r>
            <a:r>
              <a:rPr lang="en-GB" sz="2000" b="1" dirty="0" smtClean="0">
                <a:solidFill>
                  <a:prstClr val="black"/>
                </a:solidFill>
              </a:rPr>
              <a:t>prisoners</a:t>
            </a:r>
            <a:r>
              <a:rPr lang="en-GB" sz="2000" dirty="0" smtClean="0">
                <a:solidFill>
                  <a:prstClr val="black"/>
                </a:solidFill>
              </a:rPr>
              <a:t> </a:t>
            </a:r>
            <a:endParaRPr lang="en-GB" sz="2000" dirty="0">
              <a:solidFill>
                <a:prstClr val="black"/>
              </a:solidFill>
            </a:endParaRPr>
          </a:p>
          <a:p>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5038" y="300543"/>
            <a:ext cx="1296987"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9948" y="472788"/>
            <a:ext cx="1895475"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14527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625" y="1047375"/>
            <a:ext cx="8028000" cy="648072"/>
          </a:xfrm>
        </p:spPr>
        <p:txBody>
          <a:bodyPr>
            <a:noAutofit/>
          </a:bodyPr>
          <a:lstStyle/>
          <a:p>
            <a:r>
              <a:rPr lang="en-GB" sz="2800" dirty="0" smtClean="0">
                <a:solidFill>
                  <a:schemeClr val="tx1"/>
                </a:solidFill>
              </a:rPr>
              <a:t>Prisoner </a:t>
            </a:r>
            <a:r>
              <a:rPr lang="en-GB" sz="2800" dirty="0">
                <a:solidFill>
                  <a:schemeClr val="tx1"/>
                </a:solidFill>
              </a:rPr>
              <a:t>Volunteer Programme achievements:</a:t>
            </a:r>
          </a:p>
        </p:txBody>
      </p:sp>
      <p:sp>
        <p:nvSpPr>
          <p:cNvPr id="4" name="Rectangle 3"/>
          <p:cNvSpPr/>
          <p:nvPr/>
        </p:nvSpPr>
        <p:spPr>
          <a:xfrm>
            <a:off x="17875" y="1483467"/>
            <a:ext cx="4255734" cy="3970318"/>
          </a:xfrm>
          <a:prstGeom prst="rect">
            <a:avLst/>
          </a:prstGeom>
        </p:spPr>
        <p:txBody>
          <a:bodyPr wrap="square">
            <a:spAutoFit/>
          </a:bodyPr>
          <a:lstStyle/>
          <a:p>
            <a:pPr marL="285750" indent="-285750">
              <a:buFont typeface="Arial" pitchFamily="34" charset="0"/>
              <a:buChar char="•"/>
            </a:pPr>
            <a:r>
              <a:rPr lang="en-GB" dirty="0">
                <a:latin typeface="Arial" pitchFamily="34" charset="0"/>
              </a:rPr>
              <a:t>Personal, in-cell and prison hygiene </a:t>
            </a:r>
            <a:r>
              <a:rPr lang="en-GB" dirty="0" smtClean="0">
                <a:latin typeface="Arial" pitchFamily="34" charset="0"/>
              </a:rPr>
              <a:t>awareness</a:t>
            </a:r>
          </a:p>
          <a:p>
            <a:pPr marL="285750" indent="-285750">
              <a:buFont typeface="Arial" pitchFamily="34" charset="0"/>
              <a:buChar char="•"/>
            </a:pPr>
            <a:endParaRPr lang="en-GB" dirty="0">
              <a:latin typeface="Arial" pitchFamily="34" charset="0"/>
            </a:endParaRPr>
          </a:p>
          <a:p>
            <a:pPr marL="285750" indent="-285750">
              <a:buFont typeface="Arial" pitchFamily="34" charset="0"/>
              <a:buChar char="•"/>
            </a:pPr>
            <a:r>
              <a:rPr lang="en-GB" dirty="0" smtClean="0">
                <a:latin typeface="Arial" pitchFamily="34" charset="0"/>
              </a:rPr>
              <a:t>HIV </a:t>
            </a:r>
            <a:r>
              <a:rPr lang="en-GB" dirty="0">
                <a:latin typeface="Arial" pitchFamily="34" charset="0"/>
              </a:rPr>
              <a:t>&amp; AIDS Awareness and Anti Stigma Campaigns with voluntary HIV Rapid Testing taking place in </a:t>
            </a:r>
            <a:r>
              <a:rPr lang="en-GB" dirty="0" smtClean="0">
                <a:latin typeface="Arial" pitchFamily="34" charset="0"/>
              </a:rPr>
              <a:t>four </a:t>
            </a:r>
            <a:r>
              <a:rPr lang="en-GB" dirty="0" smtClean="0">
                <a:latin typeface="Arial" pitchFamily="34" charset="0"/>
              </a:rPr>
              <a:t>Prisons</a:t>
            </a:r>
          </a:p>
          <a:p>
            <a:pPr marL="285750" indent="-285750">
              <a:buFont typeface="Arial" pitchFamily="34" charset="0"/>
              <a:buChar char="•"/>
            </a:pPr>
            <a:endParaRPr lang="en-GB" dirty="0">
              <a:latin typeface="Arial" pitchFamily="34" charset="0"/>
            </a:endParaRPr>
          </a:p>
          <a:p>
            <a:pPr marL="285750" indent="-285750">
              <a:buFont typeface="Arial" pitchFamily="34" charset="0"/>
              <a:buChar char="•"/>
            </a:pPr>
            <a:r>
              <a:rPr lang="en-GB" dirty="0" smtClean="0">
                <a:latin typeface="Arial" pitchFamily="34" charset="0"/>
              </a:rPr>
              <a:t>Weapons </a:t>
            </a:r>
            <a:r>
              <a:rPr lang="en-GB" dirty="0">
                <a:latin typeface="Arial" pitchFamily="34" charset="0"/>
              </a:rPr>
              <a:t>Amnesty Project at Wheatfield </a:t>
            </a:r>
            <a:endParaRPr lang="en-GB" dirty="0" smtClean="0">
              <a:latin typeface="Arial" pitchFamily="34" charset="0"/>
            </a:endParaRPr>
          </a:p>
          <a:p>
            <a:r>
              <a:rPr lang="en-GB" dirty="0" smtClean="0">
                <a:latin typeface="Arial" pitchFamily="34" charset="0"/>
              </a:rPr>
              <a:t>  </a:t>
            </a:r>
            <a:endParaRPr lang="en-GB" dirty="0">
              <a:latin typeface="Arial" pitchFamily="34" charset="0"/>
            </a:endParaRPr>
          </a:p>
          <a:p>
            <a:r>
              <a:rPr lang="en-GB" dirty="0" smtClean="0">
                <a:latin typeface="Arial" pitchFamily="34" charset="0"/>
              </a:rPr>
              <a:t>- The </a:t>
            </a:r>
            <a:r>
              <a:rPr lang="en-GB" dirty="0">
                <a:latin typeface="Arial" pitchFamily="34" charset="0"/>
              </a:rPr>
              <a:t>results have shown a 94% reduction in assaults with a weapon and 50% reduction in assaults.</a:t>
            </a:r>
          </a:p>
        </p:txBody>
      </p:sp>
      <p:sp>
        <p:nvSpPr>
          <p:cNvPr id="5" name="Rectangle 4"/>
          <p:cNvSpPr/>
          <p:nvPr/>
        </p:nvSpPr>
        <p:spPr>
          <a:xfrm>
            <a:off x="4601625" y="1475466"/>
            <a:ext cx="4530500" cy="4247317"/>
          </a:xfrm>
          <a:prstGeom prst="rect">
            <a:avLst/>
          </a:prstGeom>
        </p:spPr>
        <p:txBody>
          <a:bodyPr wrap="square">
            <a:spAutoFit/>
          </a:bodyPr>
          <a:lstStyle/>
          <a:p>
            <a:pPr marL="285750" indent="-285750">
              <a:buFont typeface="Arial" pitchFamily="34" charset="0"/>
              <a:buChar char="•"/>
            </a:pPr>
            <a:r>
              <a:rPr lang="en-GB" dirty="0">
                <a:latin typeface="Arial" pitchFamily="34" charset="0"/>
              </a:rPr>
              <a:t>Harm Reduction drug awareness highlighting the dangers of over-dosage when taking drugs after leaving the prison.</a:t>
            </a:r>
          </a:p>
          <a:p>
            <a:pPr marL="285750" indent="-285750">
              <a:buFont typeface="Arial" pitchFamily="34" charset="0"/>
              <a:buChar char="•"/>
            </a:pPr>
            <a:r>
              <a:rPr lang="en-GB" dirty="0">
                <a:latin typeface="Arial" pitchFamily="34" charset="0"/>
              </a:rPr>
              <a:t>Volunteers facilitate Smoking Cessation Courses </a:t>
            </a:r>
            <a:r>
              <a:rPr lang="en-GB" dirty="0" smtClean="0">
                <a:latin typeface="Arial" pitchFamily="34" charset="0"/>
              </a:rPr>
              <a:t> </a:t>
            </a:r>
            <a:endParaRPr lang="en-GB" dirty="0">
              <a:latin typeface="Arial" pitchFamily="34" charset="0"/>
            </a:endParaRPr>
          </a:p>
          <a:p>
            <a:pPr marL="285750" indent="-285750">
              <a:buFont typeface="Arial" pitchFamily="34" charset="0"/>
              <a:buChar char="•"/>
            </a:pPr>
            <a:r>
              <a:rPr lang="en-GB" dirty="0">
                <a:latin typeface="Arial" pitchFamily="34" charset="0"/>
              </a:rPr>
              <a:t>Contributed to TB awareness in all prisons and in </a:t>
            </a:r>
            <a:r>
              <a:rPr lang="en-GB" dirty="0" err="1">
                <a:latin typeface="Arial" pitchFamily="34" charset="0"/>
              </a:rPr>
              <a:t>Mountjoy</a:t>
            </a:r>
            <a:r>
              <a:rPr lang="en-GB" dirty="0">
                <a:latin typeface="Arial" pitchFamily="34" charset="0"/>
              </a:rPr>
              <a:t> encouraged Mass Chest X-ray (MXU) screening with over 400  prisoners screened  </a:t>
            </a:r>
          </a:p>
          <a:p>
            <a:pPr marL="285750" indent="-285750">
              <a:buFont typeface="Arial" pitchFamily="34" charset="0"/>
              <a:buChar char="•"/>
            </a:pPr>
            <a:r>
              <a:rPr lang="en-GB" dirty="0">
                <a:latin typeface="Arial" pitchFamily="34" charset="0"/>
              </a:rPr>
              <a:t>Increased local awareness about Seasonal Flu and </a:t>
            </a:r>
            <a:r>
              <a:rPr lang="en-GB" dirty="0" err="1">
                <a:latin typeface="Arial" pitchFamily="34" charset="0"/>
              </a:rPr>
              <a:t>norovirus</a:t>
            </a:r>
            <a:r>
              <a:rPr lang="en-GB" dirty="0">
                <a:latin typeface="Arial" pitchFamily="34" charset="0"/>
              </a:rPr>
              <a:t> </a:t>
            </a:r>
            <a:r>
              <a:rPr lang="en-GB" dirty="0" smtClean="0">
                <a:latin typeface="Arial" pitchFamily="34" charset="0"/>
              </a:rPr>
              <a:t>outbreaks</a:t>
            </a:r>
            <a:endParaRPr lang="en-GB" dirty="0">
              <a:latin typeface="Arial" pitchFamily="34" charset="0"/>
            </a:endParaRPr>
          </a:p>
          <a:p>
            <a:pPr marL="285750" indent="-285750">
              <a:buFont typeface="Arial" pitchFamily="34" charset="0"/>
              <a:buChar char="•"/>
            </a:pPr>
            <a:r>
              <a:rPr lang="en-GB" dirty="0">
                <a:latin typeface="Arial" pitchFamily="34" charset="0"/>
              </a:rPr>
              <a:t>Hepatitis vaccinations awareness </a:t>
            </a:r>
            <a:r>
              <a:rPr lang="en-GB" dirty="0" smtClean="0">
                <a:latin typeface="Arial" pitchFamily="34" charset="0"/>
              </a:rPr>
              <a:t>programmes</a:t>
            </a:r>
            <a:endParaRPr lang="en-GB" dirty="0">
              <a:latin typeface="Arial" pitchFamily="34" charset="0"/>
            </a:endParaRPr>
          </a:p>
          <a:p>
            <a:pPr marL="285750" indent="-285750">
              <a:buFont typeface="Arial" pitchFamily="34" charset="0"/>
              <a:buChar char="•"/>
            </a:pPr>
            <a:r>
              <a:rPr lang="en-GB" dirty="0">
                <a:latin typeface="Arial" pitchFamily="34" charset="0"/>
              </a:rPr>
              <a:t>Promotion of Men’s Health Awareness;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9965" y="148854"/>
            <a:ext cx="1298575"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0415" y="372236"/>
            <a:ext cx="18954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40178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836712"/>
            <a:ext cx="8028000" cy="648072"/>
          </a:xfrm>
        </p:spPr>
        <p:txBody>
          <a:bodyPr>
            <a:normAutofit/>
          </a:bodyPr>
          <a:lstStyle/>
          <a:p>
            <a:pPr algn="ctr"/>
            <a:r>
              <a:rPr lang="en-GB" sz="3600" b="1" dirty="0" smtClean="0">
                <a:solidFill>
                  <a:schemeClr val="tx1"/>
                </a:solidFill>
              </a:rPr>
              <a:t>Liaison and diversion</a:t>
            </a:r>
            <a:endParaRPr lang="en-GB" sz="3600" b="1" dirty="0">
              <a:solidFill>
                <a:schemeClr val="tx1"/>
              </a:solidFill>
            </a:endParaRPr>
          </a:p>
        </p:txBody>
      </p:sp>
      <p:sp>
        <p:nvSpPr>
          <p:cNvPr id="3" name="Content Placeholder 2"/>
          <p:cNvSpPr>
            <a:spLocks noGrp="1"/>
          </p:cNvSpPr>
          <p:nvPr>
            <p:ph idx="1"/>
          </p:nvPr>
        </p:nvSpPr>
        <p:spPr>
          <a:xfrm>
            <a:off x="558000" y="1628800"/>
            <a:ext cx="8028000" cy="4523655"/>
          </a:xfrm>
        </p:spPr>
        <p:txBody>
          <a:bodyPr/>
          <a:lstStyle/>
          <a:p>
            <a:pPr>
              <a:buFont typeface="Arial" pitchFamily="34" charset="0"/>
              <a:buChar char="•"/>
            </a:pPr>
            <a:r>
              <a:rPr lang="en-GB" sz="2400" dirty="0" smtClean="0"/>
              <a:t>partnership working between justice, health and social care</a:t>
            </a:r>
          </a:p>
          <a:p>
            <a:pPr>
              <a:buFont typeface="Arial" pitchFamily="34" charset="0"/>
              <a:buChar char="•"/>
            </a:pPr>
            <a:endParaRPr lang="en-GB" sz="2400" dirty="0" smtClean="0"/>
          </a:p>
          <a:p>
            <a:pPr>
              <a:buFont typeface="Arial" pitchFamily="34" charset="0"/>
              <a:buChar char="•"/>
            </a:pPr>
            <a:r>
              <a:rPr lang="en-GB" sz="2400" dirty="0" smtClean="0"/>
              <a:t>early, pre - sentencing assessment of mental health</a:t>
            </a:r>
          </a:p>
          <a:p>
            <a:pPr>
              <a:buFont typeface="Arial" pitchFamily="34" charset="0"/>
              <a:buChar char="•"/>
            </a:pPr>
            <a:endParaRPr lang="en-GB" sz="2400" dirty="0" smtClean="0"/>
          </a:p>
          <a:p>
            <a:pPr>
              <a:buFont typeface="Arial" pitchFamily="34" charset="0"/>
              <a:buChar char="•"/>
            </a:pPr>
            <a:r>
              <a:rPr lang="en-GB" sz="2400" dirty="0" smtClean="0"/>
              <a:t>alternatives to custodial services</a:t>
            </a:r>
          </a:p>
          <a:p>
            <a:pPr>
              <a:buFont typeface="Arial" pitchFamily="34" charset="0"/>
              <a:buChar char="•"/>
            </a:pPr>
            <a:endParaRPr lang="en-GB" sz="2400" dirty="0" smtClean="0"/>
          </a:p>
          <a:p>
            <a:pPr>
              <a:buFont typeface="Arial" pitchFamily="34" charset="0"/>
              <a:buChar char="•"/>
            </a:pPr>
            <a:r>
              <a:rPr lang="en-GB" sz="2400" dirty="0" smtClean="0"/>
              <a:t>facilitated access to mental health and social support </a:t>
            </a:r>
          </a:p>
          <a:p>
            <a:pPr>
              <a:buFont typeface="Arial" pitchFamily="34" charset="0"/>
              <a:buChar char="•"/>
            </a:pPr>
            <a:endParaRPr lang="en-GB" sz="2000" dirty="0"/>
          </a:p>
        </p:txBody>
      </p:sp>
    </p:spTree>
    <p:extLst>
      <p:ext uri="{BB962C8B-B14F-4D97-AF65-F5344CB8AC3E}">
        <p14:creationId xmlns:p14="http://schemas.microsoft.com/office/powerpoint/2010/main" val="663012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5536" y="1844824"/>
            <a:ext cx="8413369" cy="3816429"/>
          </a:xfrm>
          <a:prstGeom prst="rect">
            <a:avLst/>
          </a:prstGeom>
          <a:noFill/>
        </p:spPr>
        <p:txBody>
          <a:bodyPr wrap="square" rtlCol="0">
            <a:spAutoFit/>
          </a:bodyPr>
          <a:lstStyle/>
          <a:p>
            <a:pPr marL="342900" lvl="0" indent="-342900">
              <a:spcBef>
                <a:spcPct val="20000"/>
              </a:spcBef>
              <a:buFont typeface="Arial" pitchFamily="34" charset="0"/>
              <a:buChar char="•"/>
              <a:defRPr/>
            </a:pPr>
            <a:r>
              <a:rPr lang="it-IT" sz="2200" dirty="0">
                <a:solidFill>
                  <a:sysClr val="windowText" lastClr="000000"/>
                </a:solidFill>
                <a:latin typeface="+mn-lt"/>
                <a:ea typeface="MS PGothic" pitchFamily="34" charset="-128"/>
              </a:rPr>
              <a:t>Currently, either the Justice Ministry or the Interior Ministry is responsible for prison health in the vast majority of Member States of the WHO European </a:t>
            </a:r>
            <a:r>
              <a:rPr lang="it-IT" sz="2200" dirty="0" smtClean="0">
                <a:solidFill>
                  <a:sysClr val="windowText" lastClr="000000"/>
                </a:solidFill>
                <a:latin typeface="+mn-lt"/>
                <a:ea typeface="MS PGothic" pitchFamily="34" charset="-128"/>
              </a:rPr>
              <a:t>Region</a:t>
            </a:r>
          </a:p>
          <a:p>
            <a:pPr marL="342900" lvl="0" indent="-342900">
              <a:spcBef>
                <a:spcPct val="20000"/>
              </a:spcBef>
              <a:buFont typeface="Arial" pitchFamily="34" charset="0"/>
              <a:buChar char="•"/>
              <a:defRPr/>
            </a:pPr>
            <a:endParaRPr lang="it-IT" sz="2200" dirty="0">
              <a:solidFill>
                <a:sysClr val="windowText" lastClr="000000"/>
              </a:solidFill>
              <a:latin typeface="+mn-lt"/>
              <a:ea typeface="MS PGothic" pitchFamily="34" charset="-128"/>
            </a:endParaRPr>
          </a:p>
          <a:p>
            <a:pPr marL="342900" lvl="0" indent="-342900">
              <a:spcBef>
                <a:spcPct val="20000"/>
              </a:spcBef>
              <a:buFont typeface="Arial" pitchFamily="34" charset="0"/>
              <a:buChar char="•"/>
              <a:defRPr/>
            </a:pPr>
            <a:r>
              <a:rPr lang="it-IT" sz="2200" dirty="0">
                <a:solidFill>
                  <a:sysClr val="windowText" lastClr="000000"/>
                </a:solidFill>
                <a:latin typeface="+mn-lt"/>
                <a:ea typeface="MS PGothic" pitchFamily="34" charset="-128"/>
              </a:rPr>
              <a:t>In recent years several Member States have transferred the responsibility for prison health to their Health </a:t>
            </a:r>
            <a:r>
              <a:rPr lang="it-IT" sz="2200" dirty="0" smtClean="0">
                <a:solidFill>
                  <a:sysClr val="windowText" lastClr="000000"/>
                </a:solidFill>
                <a:latin typeface="+mn-lt"/>
                <a:ea typeface="MS PGothic" pitchFamily="34" charset="-128"/>
              </a:rPr>
              <a:t>Ministries</a:t>
            </a:r>
          </a:p>
          <a:p>
            <a:pPr lvl="0">
              <a:spcBef>
                <a:spcPct val="20000"/>
              </a:spcBef>
              <a:defRPr/>
            </a:pPr>
            <a:r>
              <a:rPr lang="it-IT" sz="2200" dirty="0">
                <a:solidFill>
                  <a:sysClr val="windowText" lastClr="000000"/>
                </a:solidFill>
                <a:latin typeface="+mn-lt"/>
                <a:ea typeface="MS PGothic" pitchFamily="34" charset="-128"/>
              </a:rPr>
              <a:t> </a:t>
            </a:r>
            <a:r>
              <a:rPr lang="it-IT" sz="2200" dirty="0" smtClean="0">
                <a:solidFill>
                  <a:sysClr val="windowText" lastClr="000000"/>
                </a:solidFill>
                <a:latin typeface="+mn-lt"/>
                <a:ea typeface="MS PGothic" pitchFamily="34" charset="-128"/>
              </a:rPr>
              <a:t>-  </a:t>
            </a:r>
            <a:r>
              <a:rPr lang="it-IT" sz="2200" dirty="0" smtClean="0">
                <a:solidFill>
                  <a:sysClr val="windowText" lastClr="000000"/>
                </a:solidFill>
                <a:latin typeface="+mn-lt"/>
                <a:ea typeface="MS PGothic" pitchFamily="34" charset="-128"/>
              </a:rPr>
              <a:t>Norway</a:t>
            </a:r>
            <a:r>
              <a:rPr lang="it-IT" sz="2200" dirty="0">
                <a:solidFill>
                  <a:sysClr val="windowText" lastClr="000000"/>
                </a:solidFill>
                <a:latin typeface="+mn-lt"/>
                <a:ea typeface="MS PGothic" pitchFamily="34" charset="-128"/>
              </a:rPr>
              <a:t>, Sweden, France, UK and </a:t>
            </a:r>
            <a:r>
              <a:rPr lang="it-IT" sz="2200" dirty="0" smtClean="0">
                <a:solidFill>
                  <a:sysClr val="windowText" lastClr="000000"/>
                </a:solidFill>
                <a:latin typeface="+mn-lt"/>
                <a:ea typeface="MS PGothic" pitchFamily="34" charset="-128"/>
              </a:rPr>
              <a:t>Italy </a:t>
            </a:r>
          </a:p>
          <a:p>
            <a:pPr marL="342900" lvl="0" indent="-342900">
              <a:spcBef>
                <a:spcPct val="20000"/>
              </a:spcBef>
              <a:buFont typeface="Arial" pitchFamily="34" charset="0"/>
              <a:buChar char="•"/>
              <a:defRPr/>
            </a:pPr>
            <a:endParaRPr lang="it-IT" sz="2200" dirty="0">
              <a:solidFill>
                <a:sysClr val="windowText" lastClr="000000"/>
              </a:solidFill>
              <a:latin typeface="+mn-lt"/>
              <a:ea typeface="MS PGothic" pitchFamily="34" charset="-128"/>
            </a:endParaRPr>
          </a:p>
          <a:p>
            <a:pPr marL="342900" lvl="0" indent="-342900">
              <a:spcBef>
                <a:spcPct val="20000"/>
              </a:spcBef>
              <a:buFont typeface="Arial" pitchFamily="34" charset="0"/>
              <a:buChar char="•"/>
              <a:defRPr/>
            </a:pPr>
            <a:r>
              <a:rPr lang="it-IT" sz="2200" dirty="0" smtClean="0">
                <a:solidFill>
                  <a:sysClr val="windowText" lastClr="000000"/>
                </a:solidFill>
                <a:latin typeface="+mn-lt"/>
                <a:ea typeface="MS PGothic" pitchFamily="34" charset="-128"/>
              </a:rPr>
              <a:t>Some </a:t>
            </a:r>
            <a:r>
              <a:rPr lang="it-IT" sz="2200" dirty="0">
                <a:solidFill>
                  <a:sysClr val="windowText" lastClr="000000"/>
                </a:solidFill>
                <a:latin typeface="+mn-lt"/>
                <a:ea typeface="MS PGothic" pitchFamily="34" charset="-128"/>
              </a:rPr>
              <a:t>Swiss cantons and 2 autonomous regions of Spain have implemented a similar reform</a:t>
            </a:r>
          </a:p>
        </p:txBody>
      </p:sp>
      <p:sp>
        <p:nvSpPr>
          <p:cNvPr id="8" name="TextBox 7"/>
          <p:cNvSpPr txBox="1"/>
          <p:nvPr/>
        </p:nvSpPr>
        <p:spPr>
          <a:xfrm>
            <a:off x="820712" y="961266"/>
            <a:ext cx="8155341" cy="584775"/>
          </a:xfrm>
          <a:prstGeom prst="rect">
            <a:avLst/>
          </a:prstGeom>
          <a:noFill/>
        </p:spPr>
        <p:txBody>
          <a:bodyPr wrap="square" rtlCol="0">
            <a:spAutoFit/>
          </a:bodyPr>
          <a:lstStyle/>
          <a:p>
            <a:r>
              <a:rPr lang="en-GB" sz="3200" dirty="0" smtClean="0">
                <a:latin typeface="+mn-lt"/>
              </a:rPr>
              <a:t>Responsibility for prison health in Europe?</a:t>
            </a:r>
            <a:endParaRPr lang="en-GB" sz="3200" dirty="0">
              <a:latin typeface="+mn-lt"/>
            </a:endParaRPr>
          </a:p>
        </p:txBody>
      </p:sp>
      <p:sp>
        <p:nvSpPr>
          <p:cNvPr id="11" name="Rettangolo 6"/>
          <p:cNvSpPr/>
          <p:nvPr/>
        </p:nvSpPr>
        <p:spPr>
          <a:xfrm>
            <a:off x="4939060" y="5820040"/>
            <a:ext cx="4143375" cy="285750"/>
          </a:xfrm>
          <a:prstGeom prst="rect">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prstClr val="white"/>
                </a:solidFill>
                <a:effectLst/>
                <a:uLnTx/>
                <a:uFillTx/>
                <a:latin typeface="Calibri"/>
                <a:ea typeface="+mn-ea"/>
                <a:cs typeface="+mn-cs"/>
              </a:rPr>
              <a:t>Source :UNODC-WHO </a:t>
            </a:r>
            <a:r>
              <a:rPr kumimoji="0" lang="it-IT" sz="1800" b="0" i="0" u="none" strike="noStrike" kern="0" cap="none" spc="0" normalizeH="0" baseline="0" noProof="0" dirty="0" err="1">
                <a:ln>
                  <a:noFill/>
                </a:ln>
                <a:solidFill>
                  <a:prstClr val="white"/>
                </a:solidFill>
                <a:effectLst/>
                <a:uLnTx/>
                <a:uFillTx/>
                <a:latin typeface="Calibri"/>
                <a:ea typeface="+mn-ea"/>
                <a:cs typeface="+mn-cs"/>
              </a:rPr>
              <a:t>Europe</a:t>
            </a:r>
            <a:endParaRPr kumimoji="0" lang="it-IT"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67012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762" y="263625"/>
            <a:ext cx="8506718" cy="648072"/>
          </a:xfrm>
        </p:spPr>
        <p:txBody>
          <a:bodyPr>
            <a:normAutofit fontScale="90000"/>
          </a:bodyPr>
          <a:lstStyle/>
          <a:p>
            <a:pPr algn="ctr"/>
            <a:r>
              <a:rPr lang="en-GB" b="1" dirty="0">
                <a:solidFill>
                  <a:schemeClr val="tx1"/>
                </a:solidFill>
              </a:rPr>
              <a:t>Prison </a:t>
            </a:r>
            <a:r>
              <a:rPr lang="en-GB" b="1" dirty="0" smtClean="0">
                <a:solidFill>
                  <a:schemeClr val="tx1"/>
                </a:solidFill>
              </a:rPr>
              <a:t>&amp; community - </a:t>
            </a:r>
            <a:r>
              <a:rPr lang="en-GB" b="1" dirty="0">
                <a:solidFill>
                  <a:schemeClr val="tx1"/>
                </a:solidFill>
              </a:rPr>
              <a:t>a health </a:t>
            </a:r>
            <a:r>
              <a:rPr lang="en-GB" b="1" dirty="0" smtClean="0">
                <a:solidFill>
                  <a:schemeClr val="tx1"/>
                </a:solidFill>
              </a:rPr>
              <a:t>opportunity</a:t>
            </a:r>
            <a:endParaRPr lang="en-GB" b="1" dirty="0">
              <a:solidFill>
                <a:schemeClr val="tx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24743"/>
            <a:ext cx="8782197" cy="4282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81091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11560" y="1390129"/>
            <a:ext cx="8027988" cy="4295292"/>
          </a:xfrm>
        </p:spPr>
        <p:txBody>
          <a:bodyPr/>
          <a:lstStyle/>
          <a:p>
            <a:pPr marL="285750" indent="-285750" fontAlgn="auto">
              <a:spcAft>
                <a:spcPts val="0"/>
              </a:spcAft>
              <a:buFont typeface="Arial" pitchFamily="34" charset="0"/>
              <a:buChar char="•"/>
              <a:defRPr/>
            </a:pPr>
            <a:r>
              <a:rPr lang="en-GB" sz="2000" dirty="0">
                <a:solidFill>
                  <a:prstClr val="black"/>
                </a:solidFill>
              </a:rPr>
              <a:t>Public health challenges associated with detention settings </a:t>
            </a:r>
            <a:r>
              <a:rPr lang="en-GB" sz="2000" dirty="0" smtClean="0">
                <a:solidFill>
                  <a:prstClr val="black"/>
                </a:solidFill>
              </a:rPr>
              <a:t>and community justice are </a:t>
            </a:r>
            <a:r>
              <a:rPr lang="en-GB" sz="2000" b="1" dirty="0">
                <a:solidFill>
                  <a:prstClr val="black"/>
                </a:solidFill>
              </a:rPr>
              <a:t>significant and </a:t>
            </a:r>
            <a:r>
              <a:rPr lang="en-GB" sz="2000" b="1" dirty="0" smtClean="0">
                <a:solidFill>
                  <a:prstClr val="black"/>
                </a:solidFill>
              </a:rPr>
              <a:t>increasing</a:t>
            </a:r>
            <a:endParaRPr lang="en-GB" sz="2000" b="1" dirty="0">
              <a:solidFill>
                <a:prstClr val="black"/>
              </a:solidFill>
            </a:endParaRPr>
          </a:p>
          <a:p>
            <a:pPr marL="285750" indent="-285750" fontAlgn="auto">
              <a:spcAft>
                <a:spcPts val="0"/>
              </a:spcAft>
              <a:buFont typeface="Arial" pitchFamily="34" charset="0"/>
              <a:buChar char="•"/>
              <a:defRPr/>
            </a:pPr>
            <a:r>
              <a:rPr lang="en-GB" sz="2000" dirty="0">
                <a:solidFill>
                  <a:prstClr val="black"/>
                </a:solidFill>
              </a:rPr>
              <a:t>Prisons &amp; other places of detention represent </a:t>
            </a:r>
            <a:r>
              <a:rPr lang="en-GB" sz="2000" b="1" dirty="0">
                <a:solidFill>
                  <a:prstClr val="black"/>
                </a:solidFill>
              </a:rPr>
              <a:t>an opportunity to address health </a:t>
            </a:r>
            <a:r>
              <a:rPr lang="en-GB" sz="2000" b="1" dirty="0" smtClean="0">
                <a:solidFill>
                  <a:prstClr val="black"/>
                </a:solidFill>
              </a:rPr>
              <a:t>inequalities</a:t>
            </a:r>
            <a:endParaRPr lang="en-GB" sz="2000" dirty="0">
              <a:solidFill>
                <a:prstClr val="black"/>
              </a:solidFill>
            </a:endParaRPr>
          </a:p>
          <a:p>
            <a:pPr marL="285750" indent="-285750" fontAlgn="auto">
              <a:spcAft>
                <a:spcPts val="0"/>
              </a:spcAft>
              <a:buFont typeface="Arial" pitchFamily="34" charset="0"/>
              <a:buChar char="•"/>
              <a:defRPr/>
            </a:pPr>
            <a:r>
              <a:rPr lang="en-GB" sz="2000" dirty="0" smtClean="0">
                <a:solidFill>
                  <a:prstClr val="black"/>
                </a:solidFill>
              </a:rPr>
              <a:t>The challenge is to </a:t>
            </a:r>
            <a:r>
              <a:rPr lang="en-GB" sz="2000" dirty="0">
                <a:solidFill>
                  <a:prstClr val="black"/>
                </a:solidFill>
              </a:rPr>
              <a:t>ensure that work commenced in prisons and other detention settings is appropriately </a:t>
            </a:r>
            <a:r>
              <a:rPr lang="en-GB" sz="2000" b="1" dirty="0">
                <a:solidFill>
                  <a:prstClr val="black"/>
                </a:solidFill>
              </a:rPr>
              <a:t>continued on return to the </a:t>
            </a:r>
            <a:r>
              <a:rPr lang="en-GB" sz="2000" b="1" dirty="0" smtClean="0">
                <a:solidFill>
                  <a:prstClr val="black"/>
                </a:solidFill>
              </a:rPr>
              <a:t>community </a:t>
            </a:r>
            <a:endParaRPr lang="en-GB" sz="2000" b="1" dirty="0" smtClean="0">
              <a:solidFill>
                <a:prstClr val="black"/>
              </a:solidFill>
            </a:endParaRPr>
          </a:p>
          <a:p>
            <a:pPr marL="285750" indent="-285750" fontAlgn="auto">
              <a:spcAft>
                <a:spcPts val="0"/>
              </a:spcAft>
              <a:buFont typeface="Arial" pitchFamily="34" charset="0"/>
              <a:buChar char="•"/>
              <a:defRPr/>
            </a:pPr>
            <a:r>
              <a:rPr lang="en-GB" sz="2000" b="1" dirty="0" smtClean="0">
                <a:solidFill>
                  <a:prstClr val="black"/>
                </a:solidFill>
              </a:rPr>
              <a:t>HIPP</a:t>
            </a:r>
            <a:r>
              <a:rPr lang="en-GB" sz="2000" dirty="0" smtClean="0">
                <a:solidFill>
                  <a:prstClr val="black"/>
                </a:solidFill>
              </a:rPr>
              <a:t> </a:t>
            </a:r>
            <a:r>
              <a:rPr lang="en-GB" sz="2000" dirty="0" smtClean="0">
                <a:solidFill>
                  <a:prstClr val="black"/>
                </a:solidFill>
              </a:rPr>
              <a:t>proposes a model of working in Health &amp; Justice, where prisons are an important setting on a complex care </a:t>
            </a:r>
            <a:r>
              <a:rPr lang="en-GB" sz="2000" dirty="0" smtClean="0">
                <a:solidFill>
                  <a:prstClr val="black"/>
                </a:solidFill>
              </a:rPr>
              <a:t>pathway, </a:t>
            </a:r>
            <a:r>
              <a:rPr lang="en-GB" sz="2000" dirty="0" smtClean="0">
                <a:solidFill>
                  <a:prstClr val="black"/>
                </a:solidFill>
              </a:rPr>
              <a:t>recognising that most ‘offenders’ return to their </a:t>
            </a:r>
            <a:r>
              <a:rPr lang="en-GB" sz="2000" dirty="0" smtClean="0">
                <a:solidFill>
                  <a:prstClr val="black"/>
                </a:solidFill>
              </a:rPr>
              <a:t>communities</a:t>
            </a:r>
          </a:p>
          <a:p>
            <a:pPr marL="285750" indent="-285750" fontAlgn="auto">
              <a:spcAft>
                <a:spcPts val="0"/>
              </a:spcAft>
              <a:buFont typeface="Arial" pitchFamily="34" charset="0"/>
              <a:buChar char="•"/>
              <a:defRPr/>
            </a:pPr>
            <a:r>
              <a:rPr lang="en-GB" sz="2000" dirty="0" smtClean="0">
                <a:solidFill>
                  <a:prstClr val="black"/>
                </a:solidFill>
              </a:rPr>
              <a:t>Health </a:t>
            </a:r>
            <a:r>
              <a:rPr lang="en-GB" sz="2000" dirty="0">
                <a:solidFill>
                  <a:prstClr val="black"/>
                </a:solidFill>
              </a:rPr>
              <a:t>and Justice </a:t>
            </a:r>
            <a:r>
              <a:rPr lang="en-GB" sz="2000" dirty="0" smtClean="0">
                <a:solidFill>
                  <a:prstClr val="black"/>
                </a:solidFill>
              </a:rPr>
              <a:t>organisations internationally </a:t>
            </a:r>
            <a:r>
              <a:rPr lang="en-GB" sz="2000" dirty="0">
                <a:solidFill>
                  <a:prstClr val="black"/>
                </a:solidFill>
              </a:rPr>
              <a:t>must work in </a:t>
            </a:r>
            <a:r>
              <a:rPr lang="en-GB" sz="2000" dirty="0" smtClean="0">
                <a:solidFill>
                  <a:prstClr val="black"/>
                </a:solidFill>
              </a:rPr>
              <a:t>                   </a:t>
            </a:r>
            <a:r>
              <a:rPr lang="en-GB" sz="2000" b="1" dirty="0" smtClean="0">
                <a:solidFill>
                  <a:prstClr val="black"/>
                </a:solidFill>
              </a:rPr>
              <a:t>‘</a:t>
            </a:r>
            <a:r>
              <a:rPr lang="en-GB" sz="2000" b="1" dirty="0">
                <a:solidFill>
                  <a:prstClr val="black"/>
                </a:solidFill>
              </a:rPr>
              <a:t>co-production</a:t>
            </a:r>
            <a:r>
              <a:rPr lang="en-GB" sz="2000" dirty="0">
                <a:solidFill>
                  <a:prstClr val="black"/>
                </a:solidFill>
              </a:rPr>
              <a:t>’ mode to ensure effective design &amp; delivery of services in prisons and beyond the prison walls.</a:t>
            </a:r>
          </a:p>
          <a:p>
            <a:pPr>
              <a:buFont typeface="Arial" charset="0"/>
              <a:buNone/>
              <a:defRPr/>
            </a:pPr>
            <a:endParaRPr lang="en-GB" dirty="0"/>
          </a:p>
        </p:txBody>
      </p:sp>
      <p:sp>
        <p:nvSpPr>
          <p:cNvPr id="2" name="TextBox 1"/>
          <p:cNvSpPr txBox="1"/>
          <p:nvPr/>
        </p:nvSpPr>
        <p:spPr>
          <a:xfrm>
            <a:off x="611559" y="620688"/>
            <a:ext cx="7776865" cy="769441"/>
          </a:xfrm>
          <a:prstGeom prst="rect">
            <a:avLst/>
          </a:prstGeom>
          <a:noFill/>
        </p:spPr>
        <p:txBody>
          <a:bodyPr wrap="square" rtlCol="0">
            <a:spAutoFit/>
          </a:bodyPr>
          <a:lstStyle/>
          <a:p>
            <a:pPr algn="ctr"/>
            <a:r>
              <a:rPr lang="en-GB" sz="4400" b="1" dirty="0" smtClean="0"/>
              <a:t>Conclusions</a:t>
            </a:r>
            <a:endParaRPr lang="en-GB" sz="4400" b="1" dirty="0" smtClean="0"/>
          </a:p>
        </p:txBody>
      </p:sp>
    </p:spTree>
    <p:extLst>
      <p:ext uri="{BB962C8B-B14F-4D97-AF65-F5344CB8AC3E}">
        <p14:creationId xmlns:p14="http://schemas.microsoft.com/office/powerpoint/2010/main" val="33904729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Thank you</a:t>
            </a:r>
            <a:endParaRPr lang="en-GB" b="1" dirty="0"/>
          </a:p>
        </p:txBody>
      </p:sp>
      <p:sp>
        <p:nvSpPr>
          <p:cNvPr id="3" name="Content Placeholder 2"/>
          <p:cNvSpPr>
            <a:spLocks noGrp="1"/>
          </p:cNvSpPr>
          <p:nvPr>
            <p:ph idx="1"/>
          </p:nvPr>
        </p:nvSpPr>
        <p:spPr>
          <a:xfrm>
            <a:off x="251520" y="2088000"/>
            <a:ext cx="8712968" cy="4064455"/>
          </a:xfrm>
        </p:spPr>
        <p:txBody>
          <a:bodyPr/>
          <a:lstStyle/>
          <a:p>
            <a:endParaRPr lang="en-GB" dirty="0" smtClean="0"/>
          </a:p>
          <a:p>
            <a:endParaRPr lang="en-GB" dirty="0"/>
          </a:p>
          <a:p>
            <a:r>
              <a:rPr lang="en-GB" sz="3600" dirty="0" smtClean="0"/>
              <a:t> … </a:t>
            </a:r>
            <a:r>
              <a:rPr lang="en-GB" sz="3600" b="1" dirty="0" smtClean="0"/>
              <a:t>Questions, answers and discussion</a:t>
            </a:r>
            <a:endParaRPr lang="en-GB" sz="3600" b="1" dirty="0"/>
          </a:p>
        </p:txBody>
      </p:sp>
    </p:spTree>
    <p:extLst>
      <p:ext uri="{BB962C8B-B14F-4D97-AF65-F5344CB8AC3E}">
        <p14:creationId xmlns:p14="http://schemas.microsoft.com/office/powerpoint/2010/main" val="309067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p:txBody>
          <a:bodyPr/>
          <a:lstStyle/>
          <a:p>
            <a:pPr eaLnBrk="1" hangingPunct="1"/>
            <a:endParaRPr lang="en-US" dirty="0" smtClean="0"/>
          </a:p>
        </p:txBody>
      </p:sp>
      <p:pic>
        <p:nvPicPr>
          <p:cNvPr id="15363" name="Segnaposto contenuto 6" descr="PRISON_HEALTH_EU.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 y="-15875"/>
            <a:ext cx="9372600" cy="7032625"/>
          </a:xfrm>
        </p:spPr>
      </p:pic>
      <p:sp>
        <p:nvSpPr>
          <p:cNvPr id="5" name="Rettangolo 4"/>
          <p:cNvSpPr/>
          <p:nvPr/>
        </p:nvSpPr>
        <p:spPr>
          <a:xfrm>
            <a:off x="6084888" y="6572250"/>
            <a:ext cx="2857500" cy="285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solidFill>
                  <a:prstClr val="white"/>
                </a:solidFill>
              </a:rPr>
              <a:t>Source :WHO </a:t>
            </a:r>
            <a:r>
              <a:rPr lang="it-IT" dirty="0" err="1">
                <a:solidFill>
                  <a:prstClr val="white"/>
                </a:solidFill>
              </a:rPr>
              <a:t>Europe</a:t>
            </a:r>
            <a:endParaRPr lang="it-IT" dirty="0">
              <a:solidFill>
                <a:prstClr val="white"/>
              </a:solidFill>
            </a:endParaRPr>
          </a:p>
        </p:txBody>
      </p:sp>
    </p:spTree>
    <p:extLst>
      <p:ext uri="{BB962C8B-B14F-4D97-AF65-F5344CB8AC3E}">
        <p14:creationId xmlns:p14="http://schemas.microsoft.com/office/powerpoint/2010/main" val="2952626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5713" y="564345"/>
            <a:ext cx="4079963" cy="584775"/>
          </a:xfrm>
          <a:prstGeom prst="rect">
            <a:avLst/>
          </a:prstGeom>
          <a:noFill/>
        </p:spPr>
        <p:txBody>
          <a:bodyPr wrap="none" rtlCol="0">
            <a:spAutoFit/>
          </a:bodyPr>
          <a:lstStyle/>
          <a:p>
            <a:r>
              <a:rPr lang="en-GB" sz="3200" b="1" dirty="0" smtClean="0">
                <a:latin typeface="+mn-lt"/>
              </a:rPr>
              <a:t>Prisoners in Europe</a:t>
            </a:r>
            <a:endParaRPr lang="en-GB" sz="3200" b="1" dirty="0">
              <a:latin typeface="+mn-lt"/>
            </a:endParaRPr>
          </a:p>
        </p:txBody>
      </p:sp>
      <p:sp>
        <p:nvSpPr>
          <p:cNvPr id="6" name="Content Placeholder 2"/>
          <p:cNvSpPr txBox="1">
            <a:spLocks/>
          </p:cNvSpPr>
          <p:nvPr/>
        </p:nvSpPr>
        <p:spPr bwMode="auto">
          <a:xfrm>
            <a:off x="395537" y="1916832"/>
            <a:ext cx="8188554"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it-IT" sz="2000" b="0" i="0" u="none" strike="noStrike" kern="1200" cap="none" spc="0" normalizeH="0" baseline="0" noProof="0" dirty="0" smtClean="0">
                <a:ln>
                  <a:noFill/>
                </a:ln>
                <a:solidFill>
                  <a:sysClr val="windowText" lastClr="000000"/>
                </a:solidFill>
                <a:effectLst/>
                <a:uLnTx/>
                <a:uFillTx/>
                <a:ea typeface="MS PGothic" pitchFamily="34" charset="-128"/>
              </a:rPr>
              <a:t>About 2 million in  WHO European Member States</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it-IT" sz="2000" b="0" i="0" u="none" strike="noStrike" kern="1200" cap="none" spc="0" normalizeH="0" baseline="0" noProof="0" dirty="0" smtClean="0">
              <a:ln>
                <a:noFill/>
              </a:ln>
              <a:solidFill>
                <a:sysClr val="windowText" lastClr="000000"/>
              </a:solidFill>
              <a:effectLst/>
              <a:uLnTx/>
              <a:uFillTx/>
              <a:ea typeface="MS PGothic" pitchFamily="34" charset="-128"/>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it-IT" sz="2000" b="0" i="0" u="none" strike="noStrike" kern="1200" cap="none" spc="0" normalizeH="0" baseline="0" noProof="0" dirty="0" smtClean="0">
                <a:ln>
                  <a:noFill/>
                </a:ln>
                <a:solidFill>
                  <a:sysClr val="windowText" lastClr="000000"/>
                </a:solidFill>
                <a:effectLst/>
                <a:uLnTx/>
                <a:uFillTx/>
                <a:ea typeface="MS PGothic" pitchFamily="34" charset="-128"/>
              </a:rPr>
              <a:t>6 million people are incarcerated during a given year in Europe</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it-IT" sz="2000" b="0" i="0" u="none" strike="noStrike" kern="1200" cap="none" spc="0" normalizeH="0" baseline="0" noProof="0" dirty="0" smtClean="0">
              <a:ln>
                <a:noFill/>
              </a:ln>
              <a:solidFill>
                <a:sysClr val="windowText" lastClr="000000"/>
              </a:solidFill>
              <a:effectLst/>
              <a:uLnTx/>
              <a:uFillTx/>
              <a:ea typeface="MS PGothic" pitchFamily="34" charset="-128"/>
            </a:endParaRPr>
          </a:p>
          <a:p>
            <a:pPr lvl="0" eaLnBrk="1" hangingPunct="1">
              <a:defRPr/>
            </a:pPr>
            <a:r>
              <a:rPr lang="en-GB" sz="2000" dirty="0" smtClean="0">
                <a:solidFill>
                  <a:sysClr val="windowText" lastClr="000000"/>
                </a:solidFill>
              </a:rPr>
              <a:t>Isolated </a:t>
            </a:r>
            <a:r>
              <a:rPr lang="en-GB" sz="2000" dirty="0">
                <a:solidFill>
                  <a:sysClr val="windowText" lastClr="000000"/>
                </a:solidFill>
              </a:rPr>
              <a:t>from public </a:t>
            </a:r>
            <a:r>
              <a:rPr lang="en-GB" sz="2000" dirty="0" smtClean="0">
                <a:solidFill>
                  <a:sysClr val="windowText" lastClr="000000"/>
                </a:solidFill>
              </a:rPr>
              <a:t>health</a:t>
            </a:r>
          </a:p>
          <a:p>
            <a:pPr lvl="0" eaLnBrk="1" hangingPunct="1">
              <a:defRPr/>
            </a:pPr>
            <a:endParaRPr lang="en-GB" sz="2000" dirty="0">
              <a:solidFill>
                <a:sysClr val="windowText" lastClr="000000"/>
              </a:solidFill>
            </a:endParaRPr>
          </a:p>
          <a:p>
            <a:pPr lvl="0" eaLnBrk="1" hangingPunct="1">
              <a:defRPr/>
            </a:pPr>
            <a:r>
              <a:rPr lang="en-GB" sz="2000" dirty="0">
                <a:solidFill>
                  <a:sysClr val="windowText" lastClr="000000"/>
                </a:solidFill>
              </a:rPr>
              <a:t>Large number of prisoners with drug-related or mental health </a:t>
            </a:r>
            <a:r>
              <a:rPr lang="en-GB" sz="2000" dirty="0" smtClean="0">
                <a:solidFill>
                  <a:sysClr val="windowText" lastClr="000000"/>
                </a:solidFill>
              </a:rPr>
              <a:t>problem</a:t>
            </a:r>
          </a:p>
          <a:p>
            <a:pPr lvl="0" eaLnBrk="1" hangingPunct="1">
              <a:defRPr/>
            </a:pPr>
            <a:endParaRPr lang="en-GB" sz="2000" dirty="0">
              <a:solidFill>
                <a:sysClr val="windowText" lastClr="000000"/>
              </a:solidFill>
            </a:endParaRPr>
          </a:p>
          <a:p>
            <a:pPr lvl="0" eaLnBrk="1" hangingPunct="1">
              <a:defRPr/>
            </a:pPr>
            <a:r>
              <a:rPr lang="en-GB" sz="2000" dirty="0">
                <a:solidFill>
                  <a:sysClr val="windowText" lastClr="000000"/>
                </a:solidFill>
              </a:rPr>
              <a:t>Source for spread of communicable diseases</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2000" b="0" i="0" u="none" strike="noStrike" kern="1200" cap="none" spc="0" normalizeH="0" baseline="0" noProof="0" dirty="0" smtClean="0">
              <a:ln>
                <a:noFill/>
              </a:ln>
              <a:solidFill>
                <a:sysClr val="windowText" lastClr="000000"/>
              </a:solidFill>
              <a:effectLst/>
              <a:uLnTx/>
              <a:uFillTx/>
              <a:ea typeface="MS PGothic" pitchFamily="34" charset="-128"/>
            </a:endParaRPr>
          </a:p>
        </p:txBody>
      </p:sp>
    </p:spTree>
    <p:extLst>
      <p:ext uri="{BB962C8B-B14F-4D97-AF65-F5344CB8AC3E}">
        <p14:creationId xmlns:p14="http://schemas.microsoft.com/office/powerpoint/2010/main" val="3304687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9832" y="360196"/>
            <a:ext cx="4752528" cy="648072"/>
          </a:xfrm>
        </p:spPr>
        <p:txBody>
          <a:bodyPr/>
          <a:lstStyle/>
          <a:p>
            <a:r>
              <a:rPr lang="en-GB" dirty="0" smtClean="0">
                <a:solidFill>
                  <a:schemeClr val="tx1"/>
                </a:solidFill>
              </a:rPr>
              <a:t>Prison </a:t>
            </a:r>
            <a:r>
              <a:rPr lang="en-GB" dirty="0" smtClean="0">
                <a:solidFill>
                  <a:schemeClr val="tx1"/>
                </a:solidFill>
              </a:rPr>
              <a:t>populations</a:t>
            </a:r>
            <a:endParaRPr lang="en-GB" dirty="0">
              <a:solidFill>
                <a:schemeClr val="tx1"/>
              </a:solidFill>
            </a:endParaRPr>
          </a:p>
        </p:txBody>
      </p:sp>
      <p:sp>
        <p:nvSpPr>
          <p:cNvPr id="7" name="TextBox 6"/>
          <p:cNvSpPr txBox="1"/>
          <p:nvPr/>
        </p:nvSpPr>
        <p:spPr>
          <a:xfrm>
            <a:off x="7831264" y="5805264"/>
            <a:ext cx="1313180" cy="338554"/>
          </a:xfrm>
          <a:prstGeom prst="rect">
            <a:avLst/>
          </a:prstGeom>
          <a:noFill/>
        </p:spPr>
        <p:txBody>
          <a:bodyPr wrap="none" rtlCol="0">
            <a:spAutoFit/>
          </a:bodyPr>
          <a:lstStyle/>
          <a:p>
            <a:r>
              <a:rPr lang="en-GB" sz="1600" dirty="0" smtClean="0">
                <a:latin typeface="+mn-lt"/>
              </a:rPr>
              <a:t>(ICPS 2015)</a:t>
            </a:r>
            <a:endParaRPr lang="en-GB" sz="1600" dirty="0">
              <a:latin typeface="+mn-lt"/>
            </a:endParaRPr>
          </a:p>
        </p:txBody>
      </p:sp>
      <p:sp>
        <p:nvSpPr>
          <p:cNvPr id="4" name="Oval 3"/>
          <p:cNvSpPr/>
          <p:nvPr/>
        </p:nvSpPr>
        <p:spPr>
          <a:xfrm>
            <a:off x="1068116" y="4242564"/>
            <a:ext cx="144016" cy="12026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4" y="1252956"/>
            <a:ext cx="9148134" cy="4574067"/>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18823048">
            <a:off x="508099" y="5292235"/>
            <a:ext cx="1222090" cy="2493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574893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9832" y="360196"/>
            <a:ext cx="4752528" cy="648072"/>
          </a:xfrm>
        </p:spPr>
        <p:txBody>
          <a:bodyPr/>
          <a:lstStyle/>
          <a:p>
            <a:r>
              <a:rPr lang="en-GB" dirty="0" smtClean="0">
                <a:solidFill>
                  <a:schemeClr val="tx1"/>
                </a:solidFill>
              </a:rPr>
              <a:t>Prison population rate</a:t>
            </a:r>
            <a:endParaRPr lang="en-GB" dirty="0">
              <a:solidFill>
                <a:schemeClr val="tx1"/>
              </a:solidFill>
            </a:endParaRPr>
          </a:p>
        </p:txBody>
      </p:sp>
      <p:pic>
        <p:nvPicPr>
          <p:cNvPr id="30310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196752"/>
            <a:ext cx="9144000"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3896218" y="3564931"/>
            <a:ext cx="288032" cy="15121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4681615" y="5570076"/>
            <a:ext cx="4382931" cy="338554"/>
          </a:xfrm>
          <a:prstGeom prst="rect">
            <a:avLst/>
          </a:prstGeom>
          <a:noFill/>
        </p:spPr>
        <p:txBody>
          <a:bodyPr wrap="none" rtlCol="0">
            <a:spAutoFit/>
          </a:bodyPr>
          <a:lstStyle/>
          <a:p>
            <a:r>
              <a:rPr lang="en-GB" sz="1600" dirty="0" smtClean="0">
                <a:latin typeface="+mn-lt"/>
              </a:rPr>
              <a:t>Number of prisoners per 100,000 (ICPS 2015)</a:t>
            </a:r>
            <a:endParaRPr lang="en-GB" sz="1600" dirty="0">
              <a:latin typeface="+mn-lt"/>
            </a:endParaRPr>
          </a:p>
        </p:txBody>
      </p:sp>
    </p:spTree>
    <p:extLst>
      <p:ext uri="{BB962C8B-B14F-4D97-AF65-F5344CB8AC3E}">
        <p14:creationId xmlns:p14="http://schemas.microsoft.com/office/powerpoint/2010/main" val="1139520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048" y="836712"/>
            <a:ext cx="8028000" cy="648072"/>
          </a:xfrm>
        </p:spPr>
        <p:txBody>
          <a:bodyPr/>
          <a:lstStyle/>
          <a:p>
            <a:r>
              <a:rPr lang="en-GB" dirty="0" smtClean="0">
                <a:solidFill>
                  <a:schemeClr val="tx1"/>
                </a:solidFill>
              </a:rPr>
              <a:t>WHO Health In Prisons Programme</a:t>
            </a:r>
            <a:endParaRPr lang="en-GB" dirty="0">
              <a:solidFill>
                <a:schemeClr val="tx1"/>
              </a:solidFill>
            </a:endParaRPr>
          </a:p>
        </p:txBody>
      </p:sp>
      <p:sp>
        <p:nvSpPr>
          <p:cNvPr id="4" name="Content Placeholder 2"/>
          <p:cNvSpPr>
            <a:spLocks noGrp="1"/>
          </p:cNvSpPr>
          <p:nvPr>
            <p:ph sz="half" idx="1"/>
          </p:nvPr>
        </p:nvSpPr>
        <p:spPr>
          <a:xfrm>
            <a:off x="251520" y="1635454"/>
            <a:ext cx="4032448" cy="4313825"/>
          </a:xfrm>
        </p:spPr>
        <p:txBody>
          <a:bodyPr/>
          <a:lstStyle/>
          <a:p>
            <a:pPr marL="0" indent="0">
              <a:buFont typeface="Arial" pitchFamily="34" charset="0"/>
              <a:buChar char="•"/>
            </a:pPr>
            <a:r>
              <a:rPr lang="en-GB" b="1" dirty="0" smtClean="0">
                <a:solidFill>
                  <a:schemeClr val="tx1"/>
                </a:solidFill>
              </a:rPr>
              <a:t>WHO</a:t>
            </a:r>
            <a:r>
              <a:rPr lang="en-GB" dirty="0" smtClean="0">
                <a:solidFill>
                  <a:schemeClr val="tx1"/>
                </a:solidFill>
              </a:rPr>
              <a:t> established the </a:t>
            </a:r>
            <a:r>
              <a:rPr lang="en-GB" b="1" dirty="0" smtClean="0">
                <a:solidFill>
                  <a:schemeClr val="tx1"/>
                </a:solidFill>
              </a:rPr>
              <a:t>HIPP in 1995 to</a:t>
            </a:r>
            <a:r>
              <a:rPr lang="en-GB" dirty="0" smtClean="0">
                <a:solidFill>
                  <a:schemeClr val="tx1"/>
                </a:solidFill>
              </a:rPr>
              <a:t>:</a:t>
            </a:r>
          </a:p>
          <a:p>
            <a:pPr marL="457200" lvl="1" indent="0">
              <a:buFont typeface="Arial" pitchFamily="34" charset="0"/>
              <a:buChar char="•"/>
            </a:pPr>
            <a:r>
              <a:rPr lang="en-GB" sz="1600" dirty="0" smtClean="0"/>
              <a:t> </a:t>
            </a:r>
            <a:r>
              <a:rPr lang="en-GB" sz="1600" b="1" dirty="0"/>
              <a:t>S</a:t>
            </a:r>
            <a:r>
              <a:rPr lang="en-GB" sz="1600" b="1" dirty="0" smtClean="0"/>
              <a:t>upport Member States in improving public health by addressing health and health care in prisons;</a:t>
            </a:r>
          </a:p>
          <a:p>
            <a:pPr marL="457200" lvl="1" indent="0">
              <a:buFont typeface="Arial" pitchFamily="34" charset="0"/>
              <a:buChar char="•"/>
            </a:pPr>
            <a:r>
              <a:rPr lang="en-GB" sz="1600" b="1" dirty="0"/>
              <a:t>F</a:t>
            </a:r>
            <a:r>
              <a:rPr lang="en-GB" sz="1600" b="1" dirty="0" smtClean="0"/>
              <a:t>acilitate the links between prison health and public health systems</a:t>
            </a:r>
            <a:r>
              <a:rPr lang="en-GB" sz="1600" dirty="0" smtClean="0"/>
              <a:t> at both </a:t>
            </a:r>
            <a:r>
              <a:rPr lang="en-GB" sz="1600" b="1" dirty="0" smtClean="0"/>
              <a:t>national</a:t>
            </a:r>
            <a:r>
              <a:rPr lang="en-GB" sz="1600" dirty="0" smtClean="0"/>
              <a:t> and </a:t>
            </a:r>
            <a:r>
              <a:rPr lang="en-GB" sz="1600" b="1" dirty="0" smtClean="0"/>
              <a:t>international levels</a:t>
            </a:r>
            <a:r>
              <a:rPr lang="en-GB" sz="1600" dirty="0" smtClean="0"/>
              <a:t>. </a:t>
            </a:r>
          </a:p>
          <a:p>
            <a:pPr marL="0" indent="0">
              <a:buFont typeface="Arial" pitchFamily="34" charset="0"/>
              <a:buChar char="•"/>
            </a:pPr>
            <a:r>
              <a:rPr lang="en-GB" sz="1600" b="1" dirty="0" smtClean="0">
                <a:solidFill>
                  <a:schemeClr val="tx1"/>
                </a:solidFill>
              </a:rPr>
              <a:t>Gives technical advice to Member States on the development of prison health </a:t>
            </a:r>
            <a:r>
              <a:rPr lang="en-GB" sz="1600" dirty="0" smtClean="0">
                <a:solidFill>
                  <a:schemeClr val="tx1"/>
                </a:solidFill>
              </a:rPr>
              <a:t>and their </a:t>
            </a:r>
            <a:r>
              <a:rPr lang="en-GB" sz="1600" b="1" dirty="0" smtClean="0">
                <a:solidFill>
                  <a:schemeClr val="tx1"/>
                </a:solidFill>
              </a:rPr>
              <a:t>links with public health systems </a:t>
            </a:r>
            <a:r>
              <a:rPr lang="en-GB" sz="1600" dirty="0" smtClean="0">
                <a:solidFill>
                  <a:schemeClr val="tx1"/>
                </a:solidFill>
              </a:rPr>
              <a:t>and on technical issues related to </a:t>
            </a:r>
            <a:r>
              <a:rPr lang="en-GB" sz="1600" b="1" dirty="0" smtClean="0">
                <a:solidFill>
                  <a:schemeClr val="tx1"/>
                </a:solidFill>
              </a:rPr>
              <a:t>communicable diseases (esp. TB, HIV and </a:t>
            </a:r>
            <a:r>
              <a:rPr lang="en-GB" sz="1600" b="1" dirty="0" smtClean="0">
                <a:solidFill>
                  <a:schemeClr val="tx1"/>
                </a:solidFill>
              </a:rPr>
              <a:t>Blood Borne Viruses),</a:t>
            </a:r>
            <a:r>
              <a:rPr lang="en-GB" sz="1600" b="1" dirty="0" smtClean="0">
                <a:solidFill>
                  <a:schemeClr val="tx1"/>
                </a:solidFill>
              </a:rPr>
              <a:t>substance misuse  and mental health</a:t>
            </a:r>
            <a:r>
              <a:rPr lang="en-GB" sz="1600" b="1" dirty="0" smtClean="0"/>
              <a:t>.</a:t>
            </a:r>
          </a:p>
          <a:p>
            <a:pPr marL="0" indent="0">
              <a:buFont typeface="Arial" pitchFamily="34" charset="0"/>
              <a:buChar char="•"/>
            </a:pPr>
            <a:endParaRPr lang="en-GB" dirty="0" smtClean="0"/>
          </a:p>
        </p:txBody>
      </p:sp>
      <p:sp>
        <p:nvSpPr>
          <p:cNvPr id="5" name="Content Placeholder 5"/>
          <p:cNvSpPr txBox="1">
            <a:spLocks/>
          </p:cNvSpPr>
          <p:nvPr/>
        </p:nvSpPr>
        <p:spPr>
          <a:xfrm>
            <a:off x="5004048" y="1629558"/>
            <a:ext cx="3924300" cy="4103698"/>
          </a:xfrm>
          <a:prstGeom prst="rect">
            <a:avLst/>
          </a:prstGeom>
        </p:spPr>
        <p:txBody>
          <a:bodyPr/>
          <a:lstStyle>
            <a:lvl1pPr marL="342900" indent="-342900" algn="l" rtl="0" fontAlgn="base">
              <a:spcBef>
                <a:spcPts val="1200"/>
              </a:spcBef>
              <a:spcAft>
                <a:spcPct val="0"/>
              </a:spcAft>
              <a:buFont typeface="Arial" pitchFamily="34" charset="0"/>
              <a:defRPr kern="1200">
                <a:solidFill>
                  <a:srgbClr val="00AE9E"/>
                </a:solidFill>
                <a:latin typeface="Arial" pitchFamily="34" charset="0"/>
                <a:ea typeface="+mn-ea"/>
                <a:cs typeface="+mn-cs"/>
              </a:defRPr>
            </a:lvl1pPr>
            <a:lvl2pPr marL="742950" indent="-285750" algn="l" rtl="0" fontAlgn="base">
              <a:spcBef>
                <a:spcPts val="600"/>
              </a:spcBef>
              <a:spcAft>
                <a:spcPct val="0"/>
              </a:spcAft>
              <a:defRPr kern="1200">
                <a:solidFill>
                  <a:schemeClr val="tx1"/>
                </a:solidFill>
                <a:latin typeface="Arial" pitchFamily="34" charset="0"/>
                <a:ea typeface="+mn-ea"/>
                <a:cs typeface="+mn-cs"/>
              </a:defRPr>
            </a:lvl2pPr>
            <a:lvl3pPr marL="215900" indent="-215900" algn="l" rtl="0" fontAlgn="base">
              <a:spcBef>
                <a:spcPts val="600"/>
              </a:spcBef>
              <a:spcAft>
                <a:spcPct val="0"/>
              </a:spcAft>
              <a:buFont typeface="Arial" pitchFamily="34" charset="0"/>
              <a:buChar char="•"/>
              <a:defRPr kern="1200">
                <a:solidFill>
                  <a:schemeClr val="tx1"/>
                </a:solidFill>
                <a:latin typeface="Arial" pitchFamily="34" charset="0"/>
                <a:ea typeface="+mn-ea"/>
                <a:cs typeface="+mn-cs"/>
              </a:defRPr>
            </a:lvl3pPr>
            <a:lvl4pPr marL="898525" indent="-287338" algn="l" rtl="0" fontAlgn="base">
              <a:spcBef>
                <a:spcPts val="600"/>
              </a:spcBef>
              <a:spcAft>
                <a:spcPct val="0"/>
              </a:spcAft>
              <a:buFont typeface="Arial" pitchFamily="34" charset="0"/>
              <a:buChar char="–"/>
              <a:defRPr sz="1600" kern="1200">
                <a:solidFill>
                  <a:schemeClr val="tx1"/>
                </a:solidFill>
                <a:latin typeface="Arial" pitchFamily="34" charset="0"/>
                <a:ea typeface="+mn-ea"/>
                <a:cs typeface="+mn-cs"/>
              </a:defRPr>
            </a:lvl4pPr>
            <a:lvl5pPr marL="898525" indent="-287338" algn="l" rtl="0" fontAlgn="base">
              <a:spcBef>
                <a:spcPct val="20000"/>
              </a:spcBef>
              <a:spcAft>
                <a:spcPct val="0"/>
              </a:spcAft>
              <a:buFont typeface="Arial" pitchFamily="34" charset="0"/>
              <a:buAutoNum type="arabicPeriod"/>
              <a:defRPr sz="16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Char char="•"/>
            </a:pPr>
            <a:r>
              <a:rPr lang="en-GB" sz="1600" dirty="0" smtClean="0">
                <a:solidFill>
                  <a:schemeClr val="tx1"/>
                </a:solidFill>
              </a:rPr>
              <a:t>As part of HIPP, WHO/Europe established a </a:t>
            </a:r>
            <a:r>
              <a:rPr lang="en-GB" sz="1600" b="1" dirty="0" smtClean="0">
                <a:solidFill>
                  <a:schemeClr val="tx1"/>
                </a:solidFill>
              </a:rPr>
              <a:t>network of national counterparts and international partner organizations </a:t>
            </a:r>
            <a:r>
              <a:rPr lang="en-GB" sz="1600" dirty="0" smtClean="0">
                <a:solidFill>
                  <a:schemeClr val="tx1"/>
                </a:solidFill>
              </a:rPr>
              <a:t>to liaise between WHO/Europe and Member States. </a:t>
            </a:r>
          </a:p>
          <a:p>
            <a:pPr marL="0" indent="0">
              <a:buFont typeface="Arial" pitchFamily="34" charset="0"/>
              <a:buChar char="•"/>
            </a:pPr>
            <a:r>
              <a:rPr lang="en-GB" sz="1600" dirty="0" smtClean="0">
                <a:solidFill>
                  <a:schemeClr val="tx1"/>
                </a:solidFill>
              </a:rPr>
              <a:t>The network currently includes </a:t>
            </a:r>
            <a:r>
              <a:rPr lang="en-GB" sz="1600" b="1" dirty="0" smtClean="0">
                <a:solidFill>
                  <a:schemeClr val="tx1"/>
                </a:solidFill>
              </a:rPr>
              <a:t>44 national counterparts, </a:t>
            </a:r>
            <a:r>
              <a:rPr lang="en-GB" sz="1600" dirty="0" smtClean="0">
                <a:solidFill>
                  <a:schemeClr val="tx1"/>
                </a:solidFill>
              </a:rPr>
              <a:t>and meets once a year to discuss specific topics. </a:t>
            </a:r>
          </a:p>
          <a:p>
            <a:pPr marL="457200" lvl="1" indent="0">
              <a:buFont typeface="Arial" pitchFamily="34" charset="0"/>
              <a:buChar char="•"/>
            </a:pPr>
            <a:r>
              <a:rPr lang="en-GB" sz="1600" dirty="0" smtClean="0"/>
              <a:t>The last meeting was in </a:t>
            </a:r>
            <a:r>
              <a:rPr lang="en-GB" sz="1600" b="1" dirty="0" smtClean="0"/>
              <a:t>Portlaoise, Ireland in </a:t>
            </a:r>
            <a:r>
              <a:rPr lang="en-GB" sz="1600" b="1" dirty="0"/>
              <a:t>O</a:t>
            </a:r>
            <a:r>
              <a:rPr lang="en-GB" sz="1600" b="1" dirty="0" smtClean="0"/>
              <a:t>ctober </a:t>
            </a:r>
            <a:r>
              <a:rPr lang="en-GB" sz="1600" b="1" dirty="0" smtClean="0"/>
              <a:t>2014</a:t>
            </a:r>
            <a:endParaRPr lang="en-GB" sz="1600" dirty="0" smtClean="0"/>
          </a:p>
          <a:p>
            <a:pPr marL="0" indent="0">
              <a:buFont typeface="Arial" pitchFamily="34" charset="0"/>
              <a:buChar char="•"/>
            </a:pPr>
            <a:r>
              <a:rPr lang="en-GB" sz="1600" dirty="0" smtClean="0">
                <a:solidFill>
                  <a:schemeClr val="tx1"/>
                </a:solidFill>
              </a:rPr>
              <a:t>The </a:t>
            </a:r>
            <a:r>
              <a:rPr lang="en-GB" sz="1600" b="1" dirty="0" smtClean="0">
                <a:solidFill>
                  <a:schemeClr val="tx1"/>
                </a:solidFill>
              </a:rPr>
              <a:t>UK</a:t>
            </a:r>
            <a:r>
              <a:rPr lang="en-GB" sz="1600" dirty="0" smtClean="0">
                <a:solidFill>
                  <a:schemeClr val="tx1"/>
                </a:solidFill>
              </a:rPr>
              <a:t> provides the </a:t>
            </a:r>
            <a:r>
              <a:rPr lang="en-GB" sz="1600" b="1" dirty="0" smtClean="0">
                <a:solidFill>
                  <a:schemeClr val="tx1"/>
                </a:solidFill>
              </a:rPr>
              <a:t>Collaborating Centre function</a:t>
            </a:r>
            <a:r>
              <a:rPr lang="en-GB" sz="1600" dirty="0" smtClean="0">
                <a:solidFill>
                  <a:schemeClr val="tx1"/>
                </a:solidFill>
              </a:rPr>
              <a:t> to WHO HIPP through Public Health England.</a:t>
            </a:r>
          </a:p>
          <a:p>
            <a:pPr marL="0" indent="0"/>
            <a:endParaRPr lang="en-GB" dirty="0" smtClean="0"/>
          </a:p>
          <a:p>
            <a:pPr marL="0" indent="0"/>
            <a:endParaRPr lang="en-GB" dirty="0" smtClean="0"/>
          </a:p>
        </p:txBody>
      </p:sp>
    </p:spTree>
    <p:extLst>
      <p:ext uri="{BB962C8B-B14F-4D97-AF65-F5344CB8AC3E}">
        <p14:creationId xmlns:p14="http://schemas.microsoft.com/office/powerpoint/2010/main" val="34432412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326" y="836712"/>
            <a:ext cx="6447369" cy="648072"/>
          </a:xfrm>
        </p:spPr>
        <p:txBody>
          <a:bodyPr/>
          <a:lstStyle/>
          <a:p>
            <a:r>
              <a:rPr lang="en-GB" b="1" dirty="0" smtClean="0">
                <a:solidFill>
                  <a:schemeClr val="tx1"/>
                </a:solidFill>
              </a:rPr>
              <a:t>The Aims of WHO HIPP</a:t>
            </a:r>
            <a:endParaRPr lang="en-GB" b="1" dirty="0">
              <a:solidFill>
                <a:schemeClr val="tx1"/>
              </a:solidFill>
            </a:endParaRPr>
          </a:p>
        </p:txBody>
      </p:sp>
      <p:pic>
        <p:nvPicPr>
          <p:cNvPr id="30515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700808"/>
            <a:ext cx="8874905" cy="4434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731962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aching Oxford University Dec 6 2013 Health &amp; Justic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1683</TotalTime>
  <Words>3425</Words>
  <Application>Microsoft Office PowerPoint</Application>
  <PresentationFormat>On-screen Show (4:3)</PresentationFormat>
  <Paragraphs>302</Paragraphs>
  <Slides>32</Slides>
  <Notes>23</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32</vt:i4>
      </vt:variant>
    </vt:vector>
  </HeadingPairs>
  <TitlesOfParts>
    <vt:vector size="39" baseType="lpstr">
      <vt:lpstr>Teaching Oxford University Dec 6 2013 Health &amp; Justice</vt:lpstr>
      <vt:lpstr>Custom Design</vt:lpstr>
      <vt:lpstr>Tema di Office</vt:lpstr>
      <vt:lpstr>1_Tema di Office</vt:lpstr>
      <vt:lpstr>Default Design</vt:lpstr>
      <vt:lpstr>1_Default Design</vt:lpstr>
      <vt:lpstr>Chart</vt:lpstr>
      <vt:lpstr>Health and the justice system :   European  and national issues</vt:lpstr>
      <vt:lpstr>PowerPoint Presentation</vt:lpstr>
      <vt:lpstr>PowerPoint Presentation</vt:lpstr>
      <vt:lpstr>PowerPoint Presentation</vt:lpstr>
      <vt:lpstr>PowerPoint Presentation</vt:lpstr>
      <vt:lpstr>Prison populations</vt:lpstr>
      <vt:lpstr>Prison population rate</vt:lpstr>
      <vt:lpstr>WHO Health In Prisons Programme</vt:lpstr>
      <vt:lpstr>The Aims of WHO HIPP</vt:lpstr>
      <vt:lpstr>Identifying poor practice in Europe</vt:lpstr>
      <vt:lpstr>European Court of Human Rights </vt:lpstr>
      <vt:lpstr>Findings from reviews</vt:lpstr>
      <vt:lpstr>Data in the WHO European Region</vt:lpstr>
      <vt:lpstr>Public health paradigm for disease in prisons</vt:lpstr>
      <vt:lpstr>Infectious Diseases : TB</vt:lpstr>
      <vt:lpstr>Prisons - and for blood-borne diseases</vt:lpstr>
      <vt:lpstr>Drugs and drug use</vt:lpstr>
      <vt:lpstr>PowerPoint Presentation</vt:lpstr>
      <vt:lpstr>Mental health and justice system</vt:lpstr>
      <vt:lpstr>Key challenges - England</vt:lpstr>
      <vt:lpstr>Strategy to address challenge</vt:lpstr>
      <vt:lpstr>Strategy - continued</vt:lpstr>
      <vt:lpstr>Strategy …. continued </vt:lpstr>
      <vt:lpstr>Suicide</vt:lpstr>
      <vt:lpstr>Harris review</vt:lpstr>
      <vt:lpstr>Things happening</vt:lpstr>
      <vt:lpstr>Irish Red Cross - Prisoner Volunteer Programme</vt:lpstr>
      <vt:lpstr>Prisoner Volunteer Programme achievements:</vt:lpstr>
      <vt:lpstr>Liaison and diversion</vt:lpstr>
      <vt:lpstr>Prison &amp; community - a health opportunity</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Sheehan</dc:creator>
  <cp:lastModifiedBy>Administrator</cp:lastModifiedBy>
  <cp:revision>129</cp:revision>
  <cp:lastPrinted>2015-02-25T15:10:56Z</cp:lastPrinted>
  <dcterms:created xsi:type="dcterms:W3CDTF">2015-02-19T09:02:56Z</dcterms:created>
  <dcterms:modified xsi:type="dcterms:W3CDTF">2015-07-06T11:13:35Z</dcterms:modified>
</cp:coreProperties>
</file>